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70" r:id="rId12"/>
    <p:sldId id="271" r:id="rId13"/>
    <p:sldId id="267" r:id="rId14"/>
    <p:sldId id="268" r:id="rId15"/>
    <p:sldId id="275" r:id="rId16"/>
    <p:sldId id="269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38" autoAdjust="0"/>
  </p:normalViewPr>
  <p:slideViewPr>
    <p:cSldViewPr>
      <p:cViewPr>
        <p:scale>
          <a:sx n="120" d="100"/>
          <a:sy n="120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UPIK\PojCS\Divize%20Obchodu\_&#218;sek%20podpory%20prodeje\RozvojObch\ARGUMENTACE\Prezentace%20W&#218;ES\2016\listopad\materi&#225;ly\modelov&#253;%20p&#345;&#237;kl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UPIK\PojCS\Divize%20Obchodu\_&#218;sek%20podpory%20prodeje\RozvojObch\ARGUMENTACE\Prezentace%20W&#218;ES\2016\listopad\materi&#225;ly\modelov&#253;%20p&#345;&#237;kl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UPIK\PojCS\Divize%20Obchodu\_&#218;sek%20podpory%20prodeje\RozvojObch\ARGUMENTACE\Prezentace%20W&#218;ES\2016\listopad\materi&#225;ly\modelov&#253;%20p&#345;&#237;kl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KHP s očekávaným zhodnocením 0 %</a:t>
            </a:r>
          </a:p>
        </c:rich>
      </c:tx>
      <c:layout>
        <c:manualLayout>
          <c:xMode val="edge"/>
          <c:yMode val="edge"/>
          <c:x val="0.24040459770114941"/>
          <c:y val="2.113606047687057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úraz!$C$27</c:f>
              <c:strCache>
                <c:ptCount val="1"/>
                <c:pt idx="0">
                  <c:v>KHP</c:v>
                </c:pt>
              </c:strCache>
            </c:strRef>
          </c:tx>
          <c:invertIfNegative val="0"/>
          <c:cat>
            <c:strRef>
              <c:f>úraz!$D$26:$M$26</c:f>
              <c:strCache>
                <c:ptCount val="10"/>
                <c:pt idx="0">
                  <c:v>NA PŘÁNÍ Riziková var.
1RS</c:v>
                </c:pt>
                <c:pt idx="1">
                  <c:v>NA PŘÁNÍ Investiční var.
1RS</c:v>
                </c:pt>
                <c:pt idx="2">
                  <c:v>FLEXI
1RS</c:v>
                </c:pt>
                <c:pt idx="3">
                  <c:v>NA PŘÁNÍ Riziková var.
2RS</c:v>
                </c:pt>
                <c:pt idx="4">
                  <c:v>NA PŘÁNÍ Investiční var.
2RS</c:v>
                </c:pt>
                <c:pt idx="5">
                  <c:v>FLEXI
2RS</c:v>
                </c:pt>
                <c:pt idx="6">
                  <c:v>NA PŘÁNÍ Riziková var.
3RS</c:v>
                </c:pt>
                <c:pt idx="7">
                  <c:v>NA PŘÁNÍ Investiční var.
3RS</c:v>
                </c:pt>
                <c:pt idx="8">
                  <c:v>FLEXI
3RS</c:v>
                </c:pt>
                <c:pt idx="9">
                  <c:v>FLEXI
4RS</c:v>
                </c:pt>
              </c:strCache>
            </c:strRef>
          </c:cat>
          <c:val>
            <c:numRef>
              <c:f>úraz!$D$27:$M$27</c:f>
              <c:numCache>
                <c:formatCode>_-* #,##0\ [$Kč-405]_-;\-* #,##0\ [$Kč-405]_-;_-* "-"??\ [$Kč-405]_-;_-@_-</c:formatCode>
                <c:ptCount val="10"/>
                <c:pt idx="0" formatCode="_-* #,##0\ &quot;Kč&quot;_-;\-* #,##0\ &quot;Kč&quot;_-;_-* &quot;-&quot;??\ &quot;Kč&quot;_-;_-@_-">
                  <c:v>32520</c:v>
                </c:pt>
                <c:pt idx="1">
                  <c:v>30894</c:v>
                </c:pt>
                <c:pt idx="2" formatCode="_-* #,##0\ &quot;Kč&quot;_-;\-* #,##0\ &quot;Kč&quot;_-;_-* &quot;-&quot;??\ &quot;Kč&quot;_-;_-@_-">
                  <c:v>25716</c:v>
                </c:pt>
                <c:pt idx="3" formatCode="_-* #,##0\ &quot;Kč&quot;_-;\-* #,##0\ &quot;Kč&quot;_-;_-* &quot;-&quot;??\ &quot;Kč&quot;_-;_-@_-">
                  <c:v>32520</c:v>
                </c:pt>
                <c:pt idx="4">
                  <c:v>30894</c:v>
                </c:pt>
                <c:pt idx="5" formatCode="_-* #,##0\ &quot;Kč&quot;_-;\-* #,##0\ &quot;Kč&quot;_-;_-* &quot;-&quot;??\ &quot;Kč&quot;_-;_-@_-">
                  <c:v>30013</c:v>
                </c:pt>
                <c:pt idx="6" formatCode="_-* #,##0\ &quot;Kč&quot;_-;\-* #,##0\ &quot;Kč&quot;_-;_-* &quot;-&quot;??\ &quot;Kč&quot;_-;_-@_-">
                  <c:v>32520</c:v>
                </c:pt>
                <c:pt idx="7">
                  <c:v>30894</c:v>
                </c:pt>
                <c:pt idx="8" formatCode="_-* #,##0\ &quot;Kč&quot;_-;\-* #,##0\ &quot;Kč&quot;_-;_-* &quot;-&quot;??\ &quot;Kč&quot;_-;_-@_-">
                  <c:v>37351</c:v>
                </c:pt>
                <c:pt idx="9" formatCode="_-* #,##0\ &quot;Kč&quot;_-;\-* #,##0\ &quot;Kč&quot;_-;_-* &quot;-&quot;??\ &quot;Kč&quot;_-;_-@_-">
                  <c:v>74124</c:v>
                </c:pt>
              </c:numCache>
            </c:numRef>
          </c:val>
        </c:ser>
        <c:ser>
          <c:idx val="1"/>
          <c:order val="1"/>
          <c:tx>
            <c:strRef>
              <c:f>úraz!$C$28</c:f>
              <c:strCache>
                <c:ptCount val="1"/>
                <c:pt idx="0">
                  <c:v>KHP vč. Bonusů</c:v>
                </c:pt>
              </c:strCache>
            </c:strRef>
          </c:tx>
          <c:invertIfNegative val="0"/>
          <c:cat>
            <c:strRef>
              <c:f>úraz!$D$26:$M$26</c:f>
              <c:strCache>
                <c:ptCount val="10"/>
                <c:pt idx="0">
                  <c:v>NA PŘÁNÍ Riziková var.
1RS</c:v>
                </c:pt>
                <c:pt idx="1">
                  <c:v>NA PŘÁNÍ Investiční var.
1RS</c:v>
                </c:pt>
                <c:pt idx="2">
                  <c:v>FLEXI
1RS</c:v>
                </c:pt>
                <c:pt idx="3">
                  <c:v>NA PŘÁNÍ Riziková var.
2RS</c:v>
                </c:pt>
                <c:pt idx="4">
                  <c:v>NA PŘÁNÍ Investiční var.
2RS</c:v>
                </c:pt>
                <c:pt idx="5">
                  <c:v>FLEXI
2RS</c:v>
                </c:pt>
                <c:pt idx="6">
                  <c:v>NA PŘÁNÍ Riziková var.
3RS</c:v>
                </c:pt>
                <c:pt idx="7">
                  <c:v>NA PŘÁNÍ Investiční var.
3RS</c:v>
                </c:pt>
                <c:pt idx="8">
                  <c:v>FLEXI
3RS</c:v>
                </c:pt>
                <c:pt idx="9">
                  <c:v>FLEXI
4RS</c:v>
                </c:pt>
              </c:strCache>
            </c:strRef>
          </c:cat>
          <c:val>
            <c:numRef>
              <c:f>úraz!$D$28:$M$28</c:f>
              <c:numCache>
                <c:formatCode>General</c:formatCode>
                <c:ptCount val="10"/>
                <c:pt idx="2" formatCode="_-* #,##0\ &quot;Kč&quot;_-;\-* #,##0\ &quot;Kč&quot;_-;_-* &quot;-&quot;??\ &quot;Kč&quot;_-;_-@_-">
                  <c:v>56533</c:v>
                </c:pt>
                <c:pt idx="5" formatCode="_-* #,##0\ &quot;Kč&quot;_-;\-* #,##0\ &quot;Kč&quot;_-;_-* &quot;-&quot;??\ &quot;Kč&quot;_-;_-@_-">
                  <c:v>68934</c:v>
                </c:pt>
                <c:pt idx="8" formatCode="_-* #,##0\ &quot;Kč&quot;_-;\-* #,##0\ &quot;Kč&quot;_-;_-* &quot;-&quot;??\ &quot;Kč&quot;_-;_-@_-">
                  <c:v>93271</c:v>
                </c:pt>
                <c:pt idx="9" formatCode="_-* #,##0\ &quot;Kč&quot;_-;\-* #,##0\ &quot;Kč&quot;_-;_-* &quot;-&quot;??\ &quot;Kč&quot;_-;_-@_-">
                  <c:v>177370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1675776"/>
        <c:axId val="101677312"/>
      </c:barChart>
      <c:catAx>
        <c:axId val="10167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677312"/>
        <c:crosses val="autoZero"/>
        <c:auto val="1"/>
        <c:lblAlgn val="ctr"/>
        <c:lblOffset val="100"/>
        <c:noMultiLvlLbl val="0"/>
      </c:catAx>
      <c:valAx>
        <c:axId val="101677312"/>
        <c:scaling>
          <c:orientation val="minMax"/>
        </c:scaling>
        <c:delete val="1"/>
        <c:axPos val="l"/>
        <c:numFmt formatCode="_-* #,##0\ &quot;Kč&quot;_-;\-* #,##0\ &quot;Kč&quot;_-;_-* &quot;-&quot;??\ &quot;Kč&quot;_-;_-@_-" sourceLinked="1"/>
        <c:majorTickMark val="out"/>
        <c:minorTickMark val="none"/>
        <c:tickLblPos val="nextTo"/>
        <c:crossAx val="101675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baseline="0" dirty="0">
                <a:solidFill>
                  <a:schemeClr val="accent3">
                    <a:lumMod val="75000"/>
                  </a:schemeClr>
                </a:solidFill>
                <a:effectLst/>
              </a:rPr>
              <a:t>KHP s očekávaným zhodnocením 0 %</a:t>
            </a:r>
            <a:endParaRPr lang="cs-CZ" dirty="0">
              <a:solidFill>
                <a:schemeClr val="accent3">
                  <a:lumMod val="75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'komplex 1 poj'!$C$35</c:f>
              <c:strCache>
                <c:ptCount val="1"/>
                <c:pt idx="0">
                  <c:v>KHP</c:v>
                </c:pt>
              </c:strCache>
            </c:strRef>
          </c:tx>
          <c:invertIfNegative val="0"/>
          <c:cat>
            <c:strRef>
              <c:f>'komplex 1 poj'!$D$34:$M$34</c:f>
              <c:strCache>
                <c:ptCount val="10"/>
                <c:pt idx="0">
                  <c:v>NA PŘÁNÍ Riziková var.
1RS</c:v>
                </c:pt>
                <c:pt idx="1">
                  <c:v>NA PŘÁNÍ Investiční var.
1RS</c:v>
                </c:pt>
                <c:pt idx="2">
                  <c:v>FLEXI
1RS</c:v>
                </c:pt>
                <c:pt idx="3">
                  <c:v>NA PŘÁNÍ Riziková var.
2RS</c:v>
                </c:pt>
                <c:pt idx="4">
                  <c:v>NA PŘÁNÍ Investiční var.
2RS</c:v>
                </c:pt>
                <c:pt idx="5">
                  <c:v>FLEXI
2RS</c:v>
                </c:pt>
                <c:pt idx="6">
                  <c:v>NA PŘÁNÍ Riziková var.
3RS</c:v>
                </c:pt>
                <c:pt idx="7">
                  <c:v>NA PŘÁNÍ Investiční var.
3RS</c:v>
                </c:pt>
                <c:pt idx="8">
                  <c:v>FLEXI
3RS</c:v>
                </c:pt>
                <c:pt idx="9">
                  <c:v>FLEXI
4RS</c:v>
                </c:pt>
              </c:strCache>
            </c:strRef>
          </c:cat>
          <c:val>
            <c:numRef>
              <c:f>'komplex 1 poj'!$D$35:$M$35</c:f>
              <c:numCache>
                <c:formatCode>_-* #,##0\ [$Kč-405]_-;\-* #,##0\ [$Kč-405]_-;_-* "-"??\ [$Kč-405]_-;_-@_-</c:formatCode>
                <c:ptCount val="10"/>
                <c:pt idx="0">
                  <c:v>168840</c:v>
                </c:pt>
                <c:pt idx="1">
                  <c:v>163775</c:v>
                </c:pt>
                <c:pt idx="2">
                  <c:v>127439</c:v>
                </c:pt>
                <c:pt idx="3">
                  <c:v>168840</c:v>
                </c:pt>
                <c:pt idx="4">
                  <c:v>163775</c:v>
                </c:pt>
                <c:pt idx="5">
                  <c:v>133442</c:v>
                </c:pt>
                <c:pt idx="6">
                  <c:v>166900</c:v>
                </c:pt>
                <c:pt idx="7">
                  <c:v>163775</c:v>
                </c:pt>
                <c:pt idx="8">
                  <c:v>145306</c:v>
                </c:pt>
                <c:pt idx="9">
                  <c:v>178020</c:v>
                </c:pt>
              </c:numCache>
            </c:numRef>
          </c:val>
        </c:ser>
        <c:ser>
          <c:idx val="1"/>
          <c:order val="1"/>
          <c:tx>
            <c:strRef>
              <c:f>'komplex 1 poj'!$C$36</c:f>
              <c:strCache>
                <c:ptCount val="1"/>
                <c:pt idx="0">
                  <c:v>KHP vč. Bonusů</c:v>
                </c:pt>
              </c:strCache>
            </c:strRef>
          </c:tx>
          <c:invertIfNegative val="0"/>
          <c:cat>
            <c:strRef>
              <c:f>'komplex 1 poj'!$D$34:$M$34</c:f>
              <c:strCache>
                <c:ptCount val="10"/>
                <c:pt idx="0">
                  <c:v>NA PŘÁNÍ Riziková var.
1RS</c:v>
                </c:pt>
                <c:pt idx="1">
                  <c:v>NA PŘÁNÍ Investiční var.
1RS</c:v>
                </c:pt>
                <c:pt idx="2">
                  <c:v>FLEXI
1RS</c:v>
                </c:pt>
                <c:pt idx="3">
                  <c:v>NA PŘÁNÍ Riziková var.
2RS</c:v>
                </c:pt>
                <c:pt idx="4">
                  <c:v>NA PŘÁNÍ Investiční var.
2RS</c:v>
                </c:pt>
                <c:pt idx="5">
                  <c:v>FLEXI
2RS</c:v>
                </c:pt>
                <c:pt idx="6">
                  <c:v>NA PŘÁNÍ Riziková var.
3RS</c:v>
                </c:pt>
                <c:pt idx="7">
                  <c:v>NA PŘÁNÍ Investiční var.
3RS</c:v>
                </c:pt>
                <c:pt idx="8">
                  <c:v>FLEXI
3RS</c:v>
                </c:pt>
                <c:pt idx="9">
                  <c:v>FLEXI
4RS</c:v>
                </c:pt>
              </c:strCache>
            </c:strRef>
          </c:cat>
          <c:val>
            <c:numRef>
              <c:f>'komplex 1 poj'!$D$36:$M$36</c:f>
              <c:numCache>
                <c:formatCode>General</c:formatCode>
                <c:ptCount val="10"/>
                <c:pt idx="2" formatCode="_-* #,##0\ [$Kč-405]_-;\-* #,##0\ [$Kč-405]_-;_-* &quot;-&quot;??\ [$Kč-405]_-;_-@_-">
                  <c:v>166900</c:v>
                </c:pt>
                <c:pt idx="5" formatCode="_-* #,##0\ [$Kč-405]_-;\-* #,##0\ [$Kč-405]_-;_-* &quot;-&quot;??\ [$Kč-405]_-;_-@_-">
                  <c:v>183518</c:v>
                </c:pt>
                <c:pt idx="8" formatCode="_-* #,##0\ [$Kč-405]_-;\-* #,##0\ [$Kč-405]_-;_-* &quot;-&quot;??\ [$Kč-405]_-;_-@_-">
                  <c:v>217419</c:v>
                </c:pt>
                <c:pt idx="9" formatCode="_-* #,##0\ [$Kč-405]_-;\-* #,##0\ [$Kč-405]_-;_-* &quot;-&quot;??\ [$Kč-405]_-;_-@_-">
                  <c:v>312072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5597952"/>
        <c:axId val="105612032"/>
      </c:barChart>
      <c:catAx>
        <c:axId val="105597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612032"/>
        <c:crosses val="autoZero"/>
        <c:auto val="1"/>
        <c:lblAlgn val="ctr"/>
        <c:lblOffset val="100"/>
        <c:noMultiLvlLbl val="0"/>
      </c:catAx>
      <c:valAx>
        <c:axId val="105612032"/>
        <c:scaling>
          <c:orientation val="minMax"/>
        </c:scaling>
        <c:delete val="1"/>
        <c:axPos val="l"/>
        <c:numFmt formatCode="_-* #,##0\ [$Kč-405]_-;\-* #,##0\ [$Kč-405]_-;_-* &quot;-&quot;??\ [$Kč-405]_-;_-@_-" sourceLinked="1"/>
        <c:majorTickMark val="out"/>
        <c:minorTickMark val="none"/>
        <c:tickLblPos val="nextTo"/>
        <c:crossAx val="105597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KHP s očekávaným zhodnocením</a:t>
            </a:r>
            <a:r>
              <a:rPr lang="cs-CZ" baseline="0" dirty="0">
                <a:solidFill>
                  <a:schemeClr val="accent3">
                    <a:lumMod val="75000"/>
                  </a:schemeClr>
                </a:solidFill>
              </a:rPr>
              <a:t> 0 %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rodinná!$D$22</c:f>
              <c:strCache>
                <c:ptCount val="1"/>
                <c:pt idx="0">
                  <c:v>KHP</c:v>
                </c:pt>
              </c:strCache>
            </c:strRef>
          </c:tx>
          <c:invertIfNegative val="0"/>
          <c:cat>
            <c:strRef>
              <c:f>rodinná!$E$21:$M$21</c:f>
              <c:strCache>
                <c:ptCount val="9"/>
                <c:pt idx="0">
                  <c:v>NA PŘÁNÍ Riziková var.
1/1 RS</c:v>
                </c:pt>
                <c:pt idx="2">
                  <c:v>NA PŘÁNÍ Investiční var.
1/1 RS</c:v>
                </c:pt>
                <c:pt idx="4">
                  <c:v>Flexi 1/1 RS</c:v>
                </c:pt>
                <c:pt idx="6">
                  <c:v>NA PŘÁNÍ Riziková var. 1/2 RS</c:v>
                </c:pt>
                <c:pt idx="7">
                  <c:v>NA PŘÁNÍ Investiční var. 1/2 RS</c:v>
                </c:pt>
                <c:pt idx="8">
                  <c:v>Flexi 1/2 RS</c:v>
                </c:pt>
              </c:strCache>
            </c:strRef>
          </c:cat>
          <c:val>
            <c:numRef>
              <c:f>rodinná!$E$22:$M$22</c:f>
              <c:numCache>
                <c:formatCode>General</c:formatCode>
                <c:ptCount val="9"/>
                <c:pt idx="0" formatCode="_-* #,##0\ &quot;Kč&quot;_-;\-* #,##0\ &quot;Kč&quot;_-;_-* &quot;-&quot;??\ &quot;Kč&quot;_-;_-@_-">
                  <c:v>310896</c:v>
                </c:pt>
                <c:pt idx="2" formatCode="_-* #,##0\ [$Kč-405]_-;\-* #,##0\ [$Kč-405]_-;_-* &quot;-&quot;??\ [$Kč-405]_-;_-@_-">
                  <c:v>291326</c:v>
                </c:pt>
                <c:pt idx="4" formatCode="_-* #,##0\ &quot;Kč&quot;_-;\-* #,##0\ &quot;Kč&quot;_-;_-* &quot;-&quot;??\ &quot;Kč&quot;_-;_-@_-">
                  <c:v>277303</c:v>
                </c:pt>
                <c:pt idx="6" formatCode="_-* #,##0\ &quot;Kč&quot;_-;\-* #,##0\ &quot;Kč&quot;_-;_-* &quot;-&quot;??\ &quot;Kč&quot;_-;_-@_-">
                  <c:v>310896</c:v>
                </c:pt>
                <c:pt idx="7" formatCode="_-* #,##0\ &quot;Kč&quot;_-;\-* #,##0\ &quot;Kč&quot;_-;_-* &quot;-&quot;??\ &quot;Kč&quot;_-;_-@_-">
                  <c:v>291326</c:v>
                </c:pt>
                <c:pt idx="8" formatCode="_-* #,##0\ &quot;Kč&quot;_-;\-* #,##0\ &quot;Kč&quot;_-;_-* &quot;-&quot;??\ &quot;Kč&quot;_-;_-@_-">
                  <c:v>285479</c:v>
                </c:pt>
              </c:numCache>
            </c:numRef>
          </c:val>
        </c:ser>
        <c:ser>
          <c:idx val="1"/>
          <c:order val="1"/>
          <c:tx>
            <c:strRef>
              <c:f>rodinná!$D$23</c:f>
              <c:strCache>
                <c:ptCount val="1"/>
                <c:pt idx="0">
                  <c:v>KHP vč. Bonusů</c:v>
                </c:pt>
              </c:strCache>
            </c:strRef>
          </c:tx>
          <c:invertIfNegative val="0"/>
          <c:cat>
            <c:strRef>
              <c:f>rodinná!$E$21:$M$21</c:f>
              <c:strCache>
                <c:ptCount val="9"/>
                <c:pt idx="0">
                  <c:v>NA PŘÁNÍ Riziková var.
1/1 RS</c:v>
                </c:pt>
                <c:pt idx="2">
                  <c:v>NA PŘÁNÍ Investiční var.
1/1 RS</c:v>
                </c:pt>
                <c:pt idx="4">
                  <c:v>Flexi 1/1 RS</c:v>
                </c:pt>
                <c:pt idx="6">
                  <c:v>NA PŘÁNÍ Riziková var. 1/2 RS</c:v>
                </c:pt>
                <c:pt idx="7">
                  <c:v>NA PŘÁNÍ Investiční var. 1/2 RS</c:v>
                </c:pt>
                <c:pt idx="8">
                  <c:v>Flexi 1/2 RS</c:v>
                </c:pt>
              </c:strCache>
            </c:strRef>
          </c:cat>
          <c:val>
            <c:numRef>
              <c:f>rodinná!$E$23:$M$23</c:f>
              <c:numCache>
                <c:formatCode>General</c:formatCode>
                <c:ptCount val="9"/>
                <c:pt idx="4" formatCode="_-* #,##0\ &quot;Kč&quot;_-;\-* #,##0\ &quot;Kč&quot;_-;_-* &quot;-&quot;??\ &quot;Kč&quot;_-;_-@_-">
                  <c:v>346488</c:v>
                </c:pt>
                <c:pt idx="8" formatCode="_-* #,##0\ &quot;Kč&quot;_-;\-* #,##0\ &quot;Kč&quot;_-;_-* &quot;-&quot;??\ &quot;Kč&quot;_-;_-@_-">
                  <c:v>363050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2971264"/>
        <c:axId val="122972800"/>
      </c:barChart>
      <c:catAx>
        <c:axId val="12297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972800"/>
        <c:crosses val="autoZero"/>
        <c:auto val="1"/>
        <c:lblAlgn val="ctr"/>
        <c:lblOffset val="100"/>
        <c:noMultiLvlLbl val="0"/>
      </c:catAx>
      <c:valAx>
        <c:axId val="122972800"/>
        <c:scaling>
          <c:orientation val="minMax"/>
        </c:scaling>
        <c:delete val="1"/>
        <c:axPos val="l"/>
        <c:numFmt formatCode="_-* #,##0\ &quot;Kč&quot;_-;\-* #,##0\ &quot;Kč&quot;_-;_-* &quot;-&quot;??\ &quot;Kč&quot;_-;_-@_-" sourceLinked="1"/>
        <c:majorTickMark val="out"/>
        <c:minorTickMark val="none"/>
        <c:tickLblPos val="nextTo"/>
        <c:crossAx val="1229712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672E-72E4-4764-BBD6-1AB9399B3A58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A3FB-FB0D-4B6C-9961-4171CB4FB6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07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A3FB-FB0D-4B6C-9961-4171CB4FB60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Obchodní zástupce, který je zařazen do 1. rizikové skupiny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musí pracovat převážně v kanceláři – tedy více jak 50 % času věnuje administrativní činnosti v kanceláři a v terénu se pohybuje jen minimálně (tedy se zákazníky komunikuje více např. prostřednictvím e-mailu, telefonu apod.).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Obchodní zástupce, který je zařazen do 2. rizikové skupiny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pracuje převážně v terénu – tedy více jak 50 % času tráví na cestách za klienty (druhá riziková skupina je zde z důvodu častých cest autem, pohyb na silnicích, cestování letadlem apod.). Dále do druhé rizikové skupiny spadá obchodní zástupce s převažující manuální činností – tzn. obchodní zástupce, který jezdí za klienty a více jak 50 % času věnuje např. předvádění fungování strojů či nějakých zařízení, které slouží k manuální činnosti (např. obchodní zástupce, který jezdí po továrnách a součástí jeho práce je i ukázka fungování soustruhů, kdy zájemcům o koupi soustruhu musí předvést, jak soustruh funguje, jak se provádí údržba, jednoduché opravy apod.).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A3FB-FB0D-4B6C-9961-4171CB4FB60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56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A3FB-FB0D-4B6C-9961-4171CB4FB60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Na</a:t>
            </a:r>
            <a:r>
              <a:rPr lang="cs-CZ" baseline="0" dirty="0" smtClean="0"/>
              <a:t> Přání je u investiční varianty v sazebníku navíc investiční poplatek, který je odečítán z hodnoty účtu pojistníka, </a:t>
            </a:r>
            <a:r>
              <a:rPr lang="cs-CZ" dirty="0" smtClean="0"/>
              <a:t>pokud je investiční část pojistného nenulová, resp. je zaplaceno mimořádné pojistné. Jeho výše je nezávislá na výběru fondu, do kterého prostředky investujete. Odečtení jakýchkoli částek z účtu pojistníka se provádí odepsáním příslušného počtu podílových jednotek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A3FB-FB0D-4B6C-9961-4171CB4FB60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93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3042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PŘÁNÍ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</a:t>
            </a:r>
            <a:r>
              <a:rPr lang="cs-CZ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FLEXI</a:t>
            </a:r>
            <a:endParaRPr lang="cs-CZ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Výsledek obrázku pro POJIŠTĚNÍ NA PŘÁN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2760241" cy="16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lex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79092"/>
            <a:ext cx="2165955" cy="1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251520" y="2420888"/>
            <a:ext cx="2880320" cy="1512168"/>
          </a:xfrm>
          <a:prstGeom prst="cloudCallout">
            <a:avLst>
              <a:gd name="adj1" fmla="val 64235"/>
              <a:gd name="adj2" fmla="val -5667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Klient si může zvolit vlastní název</a:t>
            </a:r>
            <a:endParaRPr lang="cs-CZ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3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33055"/>
              </p:ext>
            </p:extLst>
          </p:nvPr>
        </p:nvGraphicFramePr>
        <p:xfrm>
          <a:off x="539552" y="188640"/>
          <a:ext cx="8136904" cy="6143638"/>
        </p:xfrm>
        <a:graphic>
          <a:graphicData uri="http://schemas.openxmlformats.org/drawingml/2006/table">
            <a:tbl>
              <a:tblPr/>
              <a:tblGrid>
                <a:gridCol w="3702725"/>
                <a:gridCol w="1376124"/>
                <a:gridCol w="1173632"/>
                <a:gridCol w="1884423"/>
              </a:tblGrid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Kooperativa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Flexi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Povolání - změna rizikové skupiny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Původní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Nové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Naše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2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pracovník bezpečnostní nebo ochranné služby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člen ostrahy objektů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1 (bez zbraně)</a:t>
                      </a: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(se zbraní)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dozorce vězeňské stráže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Instruktor autoškoly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Instruktor letecké školy (pouze pozemní výcvik)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Instruktor letecké školy (vč. výcviku ve vzduchu)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kriminalista (policejní inspektor, rada)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lékař záchranné služby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let. personál na palubě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dopr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letadla –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vš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funkce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6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39634"/>
              </p:ext>
            </p:extLst>
          </p:nvPr>
        </p:nvGraphicFramePr>
        <p:xfrm>
          <a:off x="467544" y="332656"/>
          <a:ext cx="8352928" cy="6409052"/>
        </p:xfrm>
        <a:graphic>
          <a:graphicData uri="http://schemas.openxmlformats.org/drawingml/2006/table">
            <a:tbl>
              <a:tblPr/>
              <a:tblGrid>
                <a:gridCol w="3801027"/>
                <a:gridCol w="1412659"/>
                <a:gridCol w="1204790"/>
                <a:gridCol w="1934452"/>
              </a:tblGrid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Kooperativa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Flexi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Povolání - změna rizikové skupiny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Původní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Nové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Naše zařazení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obchodní cestující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54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obchodní zástupce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(administrativní činnost)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(manuální činnost)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obsluha výrobní nebo montážní linky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operátor bezpečnostní služby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ortopedický obuvník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plavčík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pracovník bezpečnostní nebo ochranné služby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1 (bez zbraně)</a:t>
                      </a: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(se zbraní)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řidič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řidič vysokozdvižného vozíku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řidič záchranné služby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slévárenský dělník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strážník obecní policie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strážný vězeňské stráže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strážný justiční stráže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Vážný (osoba obsluhující váhy)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89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zdravotnický záchranář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6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34188"/>
              </p:ext>
            </p:extLst>
          </p:nvPr>
        </p:nvGraphicFramePr>
        <p:xfrm>
          <a:off x="611560" y="44625"/>
          <a:ext cx="7488833" cy="6782211"/>
        </p:xfrm>
        <a:graphic>
          <a:graphicData uri="http://schemas.openxmlformats.org/drawingml/2006/table">
            <a:tbl>
              <a:tblPr/>
              <a:tblGrid>
                <a:gridCol w="4434894"/>
                <a:gridCol w="1648237"/>
                <a:gridCol w="1405702"/>
              </a:tblGrid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Nová povolání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Kooperativa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Flexi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98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cvičitel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(např. aerobic), </a:t>
                      </a:r>
                      <a:b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(adrenalinové sporty, např. karate)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hasič (pouze administrativní činnost)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hasič (s výjimkou administrativní činnosti)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operátor výroby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policista (pouze administrativní činnost)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policista (s výjimkou administrativní činnosti)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příslušník vězeňské služby (pouze administrativní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činnost)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příslušník vězeňské služby (s výjimkou administr. činnosti)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stevard v autobusu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učeň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voják z povolání (pouze administrativní činnost)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voják z povolání (s výjimkou administrativní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činnosti)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vrcholový sportovec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2 (méně rizikové sporty)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důlní technik (pobyt v dole méně než polovina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pracovní doby)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pracovník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handlingu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messenger (doručovatel)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kurýr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rolbař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 zimním stadionu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řidič sněžné rolby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osoba bez zdanitelných příjmů (např. nezaměstnaný, rodič na rodičovské dovolené, důchodce (invalidní, starobní))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model/ka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pilot dopravního letadla</a:t>
                      </a:r>
                    </a:p>
                  </a:txBody>
                  <a:tcPr marL="6456" marR="6456" marT="64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36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108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2420888"/>
            <a:ext cx="9144000" cy="1872208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MODELOVÉ PŘÍKLADY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5012" y="188640"/>
            <a:ext cx="770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Příklad: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Muž 39 let, trvání pojištění do 75 let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43927"/>
              </p:ext>
            </p:extLst>
          </p:nvPr>
        </p:nvGraphicFramePr>
        <p:xfrm>
          <a:off x="35496" y="868748"/>
          <a:ext cx="9029601" cy="5246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201"/>
                <a:gridCol w="1533703"/>
                <a:gridCol w="653925"/>
                <a:gridCol w="577765"/>
                <a:gridCol w="716954"/>
                <a:gridCol w="577765"/>
                <a:gridCol w="685438"/>
                <a:gridCol w="653925"/>
                <a:gridCol w="653925"/>
              </a:tblGrid>
              <a:tr h="852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Rozsah krytí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PČ/DD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 PŘÁNÍ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FLEXI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 PŘÁNÍ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FLEXI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 PŘÁNÍ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FLEXI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FLEXI</a:t>
                      </a:r>
                      <a:b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4RS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Trvalé následky úrazu od 0,5 %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500 000 Kč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</a:t>
                      </a:r>
                      <a:r>
                        <a:rPr lang="cs-CZ" sz="1100" u="none" strike="noStrike" dirty="0">
                          <a:effectLst/>
                        </a:rPr>
                        <a:t>85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67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  130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125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 255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250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667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Denní odškodné od 8. dne bez progrese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200 Kč/den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150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114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225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169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450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282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593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5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Smrt z jakýchkoliv příčin s </a:t>
                      </a:r>
                      <a:r>
                        <a:rPr lang="cs-CZ" sz="1400" u="none" strike="noStrike" dirty="0" err="1">
                          <a:effectLst/>
                        </a:rPr>
                        <a:t>konst</a:t>
                      </a:r>
                      <a:r>
                        <a:rPr lang="cs-CZ" sz="1400" u="none" strike="noStrike" dirty="0">
                          <a:effectLst/>
                        </a:rPr>
                        <a:t>. PČ bez individuálního konce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10 000 Kč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 </a:t>
                      </a:r>
                      <a:r>
                        <a:rPr lang="cs-CZ" sz="1100" u="none" strike="noStrike" dirty="0">
                          <a:effectLst/>
                        </a:rPr>
                        <a:t>10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2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</a:t>
                      </a:r>
                      <a:r>
                        <a:rPr lang="cs-CZ" sz="1100" u="none" strike="noStrike" dirty="0">
                          <a:effectLst/>
                        </a:rPr>
                        <a:t>10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</a:t>
                      </a:r>
                      <a:r>
                        <a:rPr lang="cs-CZ" sz="1100" u="none" strike="noStrike" dirty="0">
                          <a:effectLst/>
                        </a:rPr>
                        <a:t>2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  </a:t>
                      </a:r>
                      <a:r>
                        <a:rPr lang="cs-CZ" sz="1100" u="none" strike="noStrike" dirty="0">
                          <a:effectLst/>
                        </a:rPr>
                        <a:t>10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  </a:t>
                      </a:r>
                      <a:r>
                        <a:rPr lang="cs-CZ" sz="1100" u="none" strike="noStrike" dirty="0">
                          <a:effectLst/>
                        </a:rPr>
                        <a:t>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    </a:t>
                      </a:r>
                      <a:r>
                        <a:rPr lang="cs-CZ" sz="1100" u="none" strike="noStrike" dirty="0">
                          <a:effectLst/>
                        </a:rPr>
                        <a:t>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09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Doplňková smrt z jakýchkoliv příčin s </a:t>
                      </a:r>
                      <a:r>
                        <a:rPr lang="cs-CZ" sz="1400" u="none" strike="noStrike" dirty="0" err="1">
                          <a:effectLst/>
                        </a:rPr>
                        <a:t>konst</a:t>
                      </a:r>
                      <a:r>
                        <a:rPr lang="cs-CZ" sz="1400" u="none" strike="noStrike" dirty="0">
                          <a:effectLst/>
                        </a:rPr>
                        <a:t>. PČ bez individuálního konce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100 000 Kč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115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111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</a:t>
                      </a:r>
                      <a:r>
                        <a:rPr lang="cs-CZ" sz="1100" u="none" strike="noStrike" dirty="0">
                          <a:effectLst/>
                        </a:rPr>
                        <a:t>115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111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</a:t>
                      </a:r>
                      <a:r>
                        <a:rPr lang="cs-CZ" sz="1100" u="none" strike="noStrike" dirty="0">
                          <a:effectLst/>
                        </a:rPr>
                        <a:t>115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111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111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Smrt úrazem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300 000 Kč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 </a:t>
                      </a:r>
                      <a:r>
                        <a:rPr lang="cs-CZ" sz="1100" u="none" strike="noStrike" dirty="0">
                          <a:effectLst/>
                        </a:rPr>
                        <a:t>24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30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36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50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72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100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200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Pracovní neschopnost od 29. dne, úraz a nemoc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200 Kč/den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</a:t>
                      </a:r>
                      <a:r>
                        <a:rPr lang="cs-CZ" sz="1100" u="none" strike="noStrike" dirty="0" smtClean="0">
                          <a:effectLst/>
                        </a:rPr>
                        <a:t>     </a:t>
                      </a:r>
                      <a:r>
                        <a:rPr lang="cs-CZ" sz="1100" u="none" strike="noStrike" dirty="0">
                          <a:effectLst/>
                        </a:rPr>
                        <a:t>138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145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138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163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138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190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270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VVO s konstantní PČ bez individuálního konce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100 000 Kč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133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141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</a:t>
                      </a:r>
                      <a:r>
                        <a:rPr lang="cs-CZ" sz="1100" u="none" strike="noStrike" dirty="0">
                          <a:effectLst/>
                        </a:rPr>
                        <a:t>133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smtClean="0">
                          <a:effectLst/>
                        </a:rPr>
                        <a:t>     </a:t>
                      </a:r>
                      <a:r>
                        <a:rPr lang="cs-CZ" sz="1100" u="none" strike="noStrike" dirty="0">
                          <a:effectLst/>
                        </a:rPr>
                        <a:t>141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</a:t>
                      </a:r>
                      <a:r>
                        <a:rPr lang="cs-CZ" sz="1100" u="none" strike="noStrike" dirty="0">
                          <a:effectLst/>
                        </a:rPr>
                        <a:t>133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141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</a:t>
                      </a:r>
                      <a:r>
                        <a:rPr lang="cs-CZ" sz="1100" u="none" strike="noStrike" dirty="0" smtClean="0">
                          <a:effectLst/>
                        </a:rPr>
                        <a:t>    </a:t>
                      </a:r>
                      <a:r>
                        <a:rPr lang="cs-CZ" sz="1100" u="none" strike="noStrike" dirty="0">
                          <a:effectLst/>
                        </a:rPr>
                        <a:t>141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6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Hospitalizace - úraz a nemoc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300 Kč/den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 42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45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            42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</a:t>
                      </a:r>
                      <a:r>
                        <a:rPr lang="cs-CZ" sz="1100" u="none" strike="noStrike" dirty="0" smtClean="0">
                          <a:effectLst/>
                        </a:rPr>
                        <a:t>      </a:t>
                      </a:r>
                      <a:r>
                        <a:rPr lang="cs-CZ" sz="1100" u="none" strike="noStrike" dirty="0">
                          <a:effectLst/>
                        </a:rPr>
                        <a:t>52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42 </a:t>
                      </a:r>
                      <a:r>
                        <a:rPr lang="cs-CZ" sz="1100" u="none" strike="noStrike" dirty="0">
                          <a:effectLst/>
                        </a:rPr>
                        <a:t>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  </a:t>
                      </a:r>
                      <a:r>
                        <a:rPr lang="cs-CZ" sz="1100" u="none" strike="noStrike" dirty="0">
                          <a:effectLst/>
                        </a:rPr>
                        <a:t>63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         </a:t>
                      </a:r>
                      <a:r>
                        <a:rPr lang="cs-CZ" sz="1100" u="none" strike="noStrike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74 Kč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Měsíční pojistné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717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734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849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912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1 235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1 279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2 351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2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869187"/>
            <a:ext cx="8712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ARGUMENTY pro FLEXI: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 pojištění </a:t>
            </a:r>
            <a:r>
              <a:rPr lang="cs-CZ" sz="1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smrti</a:t>
            </a:r>
            <a:r>
              <a:rPr lang="cs-CZ" sz="1400" dirty="0"/>
              <a:t> v případě terminálního stádia onemocnění vyplatíme zálohu ve výši 60 % z pojistné </a:t>
            </a:r>
            <a:r>
              <a:rPr lang="cs-CZ" sz="1400" dirty="0" smtClean="0"/>
              <a:t>částky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Smrt úrazem</a:t>
            </a:r>
            <a:r>
              <a:rPr lang="cs-CZ" sz="1400" b="1" u="sng" dirty="0" smtClean="0">
                <a:solidFill>
                  <a:srgbClr val="00B050"/>
                </a:solidFill>
              </a:rPr>
              <a:t> </a:t>
            </a:r>
            <a:r>
              <a:rPr lang="cs-CZ" sz="1400" dirty="0" smtClean="0"/>
              <a:t>- v </a:t>
            </a:r>
            <a:r>
              <a:rPr lang="cs-CZ" sz="1400" dirty="0"/>
              <a:t>případě úmrtí pojištěného na následky dopravní nehody vyplatíme dvojnásobek sjednané pojistné částky (maximálně 1 mil. Kč navíc</a:t>
            </a:r>
            <a:r>
              <a:rPr lang="cs-CZ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Denní odškodné </a:t>
            </a:r>
            <a:r>
              <a:rPr lang="cs-CZ" sz="1400" dirty="0"/>
              <a:t>– plníme i za </a:t>
            </a:r>
            <a:r>
              <a:rPr lang="cs-CZ" sz="1400" dirty="0" err="1"/>
              <a:t>polytraumata</a:t>
            </a:r>
            <a:r>
              <a:rPr lang="cs-CZ" sz="1400" dirty="0"/>
              <a:t> - Dojde-li při jednom úrazu minimálně ke třem poraněním, z nichž každé je v tabulkách denního odškodného ohodnoceno maximální hodnotou plnění 29 dnů a více, vyplatíme součet maximální doby léčení pro dvě nejzávažnější poranění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Hospitalizace</a:t>
            </a:r>
            <a:r>
              <a:rPr lang="cs-CZ" sz="1400" dirty="0" smtClean="0"/>
              <a:t> </a:t>
            </a:r>
            <a:r>
              <a:rPr lang="cs-CZ" sz="1400" dirty="0"/>
              <a:t>- Plníme také za pobyt v lázních, sanatoriích, rehabilitačních centrech, léčebnách, pokud pobyt bezprostředně navazuje na </a:t>
            </a:r>
            <a:r>
              <a:rPr lang="cs-CZ" sz="1400"/>
              <a:t>hospitalizaci </a:t>
            </a:r>
            <a:r>
              <a:rPr lang="cs-CZ" sz="1400" smtClean="0"/>
              <a:t> </a:t>
            </a:r>
            <a:r>
              <a:rPr lang="cs-CZ" sz="1400" dirty="0"/>
              <a:t>až 14 dnů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VVO</a:t>
            </a:r>
            <a:r>
              <a:rPr lang="cs-CZ" sz="1400" dirty="0" smtClean="0"/>
              <a:t> - pokud </a:t>
            </a:r>
            <a:r>
              <a:rPr lang="cs-CZ" sz="1400" dirty="0"/>
              <a:t>klientovi bude diagnostikována </a:t>
            </a:r>
            <a:r>
              <a:rPr lang="cs-CZ" sz="1400" dirty="0" smtClean="0"/>
              <a:t>diagnóza </a:t>
            </a:r>
            <a:r>
              <a:rPr lang="cs-CZ" sz="1400" dirty="0"/>
              <a:t>z VVO, tak od prosince </a:t>
            </a:r>
            <a:r>
              <a:rPr lang="cs-CZ" sz="1400" dirty="0" smtClean="0"/>
              <a:t>2016 mu </a:t>
            </a:r>
            <a:r>
              <a:rPr lang="cs-CZ" sz="1400" dirty="0"/>
              <a:t>bude po vyplacení </a:t>
            </a:r>
            <a:r>
              <a:rPr lang="cs-CZ" sz="1400" dirty="0" smtClean="0"/>
              <a:t>pojistného plnění </a:t>
            </a:r>
            <a:r>
              <a:rPr lang="cs-CZ" sz="1400" dirty="0"/>
              <a:t>nabídnuto pokračování VVO bez skupiny, ve které byla daná </a:t>
            </a:r>
            <a:r>
              <a:rPr lang="cs-CZ" sz="1400" dirty="0" smtClean="0"/>
              <a:t>diagnóza </a:t>
            </a:r>
            <a:r>
              <a:rPr lang="cs-CZ" sz="1400" dirty="0" smtClean="0">
                <a:sym typeface="Wingdings" panose="05000000000000000000" pitchFamily="2" charset="2"/>
              </a:rPr>
              <a:t> plnění až 300 %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18683"/>
              </p:ext>
            </p:extLst>
          </p:nvPr>
        </p:nvGraphicFramePr>
        <p:xfrm>
          <a:off x="1043608" y="188640"/>
          <a:ext cx="6905625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08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35827"/>
              </p:ext>
            </p:extLst>
          </p:nvPr>
        </p:nvGraphicFramePr>
        <p:xfrm>
          <a:off x="107505" y="690955"/>
          <a:ext cx="8928992" cy="5656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363"/>
                <a:gridCol w="1943595"/>
                <a:gridCol w="656685"/>
                <a:gridCol w="529196"/>
                <a:gridCol w="731872"/>
                <a:gridCol w="607957"/>
                <a:gridCol w="714416"/>
                <a:gridCol w="598954"/>
                <a:gridCol w="598954"/>
              </a:tblGrid>
              <a:tr h="5146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Rozsah krytí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PČ/DD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PŘÁNÍ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PŘÁNÍ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PŘÁNÍ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</a:t>
                      </a:r>
                      <a:b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Trvalé následky úrazu od 0,5 % 4násobná progrese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</a:t>
                      </a:r>
                      <a:r>
                        <a:rPr lang="cs-CZ" sz="1050" u="none" strike="noStrike" dirty="0">
                          <a:effectLst/>
                        </a:rPr>
                        <a:t>85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67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130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125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255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250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667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Denní odškodné od 8. dne bez progrese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250 Kč/den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188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142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281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210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563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352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741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Smrt z jakýchkoliv příčin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bez individuálního konce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 10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10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</a:t>
                      </a:r>
                      <a:r>
                        <a:rPr lang="cs-CZ" sz="1050" u="none" strike="noStrike" dirty="0" smtClean="0">
                          <a:effectLst/>
                        </a:rPr>
                        <a:t>        </a:t>
                      </a:r>
                      <a:r>
                        <a:rPr lang="cs-CZ" sz="1050" u="none" strike="noStrike" dirty="0">
                          <a:effectLst/>
                        </a:rPr>
                        <a:t>1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Doplňková smrt z jakýkoliv příčin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s individuálním koncem (55 let)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108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94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108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94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108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94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94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Smrt úrazem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  </a:t>
                      </a:r>
                      <a:r>
                        <a:rPr lang="cs-CZ" sz="1050" u="none" strike="noStrike" dirty="0">
                          <a:effectLst/>
                        </a:rPr>
                        <a:t>24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</a:t>
                      </a:r>
                      <a:r>
                        <a:rPr lang="cs-CZ" sz="1050" u="none" strike="noStrike" dirty="0" smtClean="0">
                          <a:effectLst/>
                        </a:rPr>
                        <a:t>   </a:t>
                      </a:r>
                      <a:r>
                        <a:rPr lang="cs-CZ" sz="1050" u="none" strike="noStrike" dirty="0">
                          <a:effectLst/>
                        </a:rPr>
                        <a:t>30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</a:t>
                      </a:r>
                      <a:r>
                        <a:rPr lang="cs-CZ" sz="1050" u="none" strike="noStrike" dirty="0">
                          <a:effectLst/>
                        </a:rPr>
                        <a:t>36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 50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  72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baseline="0" dirty="0" smtClean="0">
                          <a:effectLst/>
                        </a:rPr>
                        <a:t>       </a:t>
                      </a:r>
                      <a:r>
                        <a:rPr lang="cs-CZ" sz="1050" u="none" strike="noStrike" dirty="0" smtClean="0">
                          <a:effectLst/>
                        </a:rPr>
                        <a:t>100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</a:t>
                      </a:r>
                      <a:r>
                        <a:rPr lang="cs-CZ" sz="1050" u="none" strike="noStrike" dirty="0">
                          <a:effectLst/>
                        </a:rPr>
                        <a:t>200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Invalidita 3. stupně s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s individuálním koncem (55 let) - úraz a nemoc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101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66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101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66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101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66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66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Invalidita 2. stupně s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s individuálním koncem (55 let) - úraz a nemoc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121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24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121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24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121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24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24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46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Invalidita 1. stupně s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s individuálním koncem (55 let) - úraz a nemoc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153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30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153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30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153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30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30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Pracovní neschopnost od 29. </a:t>
                      </a:r>
                      <a:r>
                        <a:rPr lang="pl-PL" sz="1100" u="none" strike="noStrike" dirty="0" smtClean="0">
                          <a:effectLst/>
                        </a:rPr>
                        <a:t>dne, </a:t>
                      </a:r>
                      <a:r>
                        <a:rPr lang="pl-PL" sz="1100" u="none" strike="noStrike" dirty="0">
                          <a:effectLst/>
                        </a:rPr>
                        <a:t>úraz a nemoc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 Kč/den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127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137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127 Kč</a:t>
                      </a:r>
                      <a:endParaRPr lang="cs-CZ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155 </a:t>
                      </a:r>
                      <a:r>
                        <a:rPr lang="cs-CZ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127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182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262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Hospitalizace - úraz a nemoc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300 Kč/den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38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43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  38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50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   38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61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 72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VVO s </a:t>
                      </a:r>
                      <a:r>
                        <a:rPr lang="cs-CZ" sz="1100" u="none" strike="noStrike" dirty="0" err="1">
                          <a:effectLst/>
                        </a:rPr>
                        <a:t>konst</a:t>
                      </a:r>
                      <a:r>
                        <a:rPr lang="cs-CZ" sz="1100" u="none" strike="noStrike" dirty="0">
                          <a:effectLst/>
                        </a:rPr>
                        <a:t>. PČ s individuálním koncem (55 let)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300 000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  157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</a:t>
                      </a:r>
                      <a:r>
                        <a:rPr lang="cs-CZ" sz="1050" u="none" strike="noStrike" dirty="0" smtClean="0">
                          <a:effectLst/>
                        </a:rPr>
                        <a:t>   </a:t>
                      </a:r>
                      <a:r>
                        <a:rPr lang="cs-CZ" sz="1050" u="none" strike="noStrike" dirty="0">
                          <a:effectLst/>
                        </a:rPr>
                        <a:t>145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 157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</a:t>
                      </a:r>
                      <a:r>
                        <a:rPr lang="cs-CZ" sz="1050" u="none" strike="noStrike" dirty="0">
                          <a:effectLst/>
                        </a:rPr>
                        <a:t>145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>
                          <a:effectLst/>
                        </a:rPr>
                        <a:t>        </a:t>
                      </a:r>
                      <a:r>
                        <a:rPr lang="cs-CZ" sz="1050" u="none" strike="noStrike" dirty="0" smtClean="0">
                          <a:effectLst/>
                        </a:rPr>
                        <a:t>   </a:t>
                      </a:r>
                      <a:r>
                        <a:rPr lang="cs-CZ" sz="1050" u="none" strike="noStrike" dirty="0">
                          <a:effectLst/>
                        </a:rPr>
                        <a:t>157 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145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u="none" strike="noStrike" dirty="0" smtClean="0">
                          <a:effectLst/>
                        </a:rPr>
                        <a:t>      145 </a:t>
                      </a:r>
                      <a:r>
                        <a:rPr lang="cs-CZ" sz="1050" u="none" strike="noStrike" dirty="0">
                          <a:effectLst/>
                        </a:rPr>
                        <a:t>Kč 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6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Měsíční pojistné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132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929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282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122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725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522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644 Kč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07504" y="44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Příklad: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Muž </a:t>
            </a:r>
            <a:r>
              <a:rPr lang="cs-CZ" dirty="0" smtClean="0"/>
              <a:t>30 </a:t>
            </a:r>
            <a:r>
              <a:rPr lang="cs-CZ" dirty="0"/>
              <a:t>let, trvání pojištění do 75 let</a:t>
            </a:r>
          </a:p>
        </p:txBody>
      </p:sp>
    </p:spTree>
    <p:extLst>
      <p:ext uri="{BB962C8B-B14F-4D97-AF65-F5344CB8AC3E}">
        <p14:creationId xmlns:p14="http://schemas.microsoft.com/office/powerpoint/2010/main" val="407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991" y="335699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ARGUMENTY: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u="sng" dirty="0" smtClean="0"/>
              <a:t>Invalidita: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Pojistné plnění </a:t>
            </a:r>
            <a:r>
              <a:rPr lang="cs-CZ" sz="1500" dirty="0" smtClean="0"/>
              <a:t>– FLEXI: jednorázová výplata pojistného plnění, NA PŘÁNÍ – pouze v případě trvalé invalidity je vyplaceno jednorázové plnění;  v ostatních případech vyplaceno ve 2 stejných dávkách (1. splátka po dni vzniku invalidity daného stupně, 2. splátka po uplynutí 24 měsíců ode dne vzniku invalidity, pokud stále trvá)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PŘÁNÍ </a:t>
            </a:r>
            <a:r>
              <a:rPr lang="cs-CZ" sz="1500" dirty="0" smtClean="0"/>
              <a:t>– pokud u invalidity III. stupně zdravotní stav odpovídá snížené soběstačnosti vyplatí 2násobné plnění (plní v případě stupně závislosti III. a vyšší </a:t>
            </a:r>
            <a:r>
              <a:rPr lang="cs-CZ" sz="1500" dirty="0" smtClean="0">
                <a:sym typeface="Wingdings" panose="05000000000000000000" pitchFamily="2" charset="2"/>
              </a:rPr>
              <a:t> FLEXI plní stupeň II. a vyšší)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FLEXI</a:t>
            </a:r>
            <a:r>
              <a:rPr lang="cs-CZ" sz="1500" dirty="0" smtClean="0">
                <a:sym typeface="Wingdings" panose="05000000000000000000" pitchFamily="2" charset="2"/>
              </a:rPr>
              <a:t> - </a:t>
            </a:r>
            <a:r>
              <a:rPr lang="cs-CZ" sz="1500" dirty="0"/>
              <a:t>v případě invalidity 3. stupně či závislosti na dlouhodobé péči následkem úrazu vzniklého při dopravní nehodě vyplatíme dvojnásobek sjednané pojistné částky platné ke dni vzniku úrazu (max. 1 mil. Kč na víc)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68900"/>
              </p:ext>
            </p:extLst>
          </p:nvPr>
        </p:nvGraphicFramePr>
        <p:xfrm>
          <a:off x="359049" y="260648"/>
          <a:ext cx="83529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1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39067"/>
              </p:ext>
            </p:extLst>
          </p:nvPr>
        </p:nvGraphicFramePr>
        <p:xfrm>
          <a:off x="251520" y="504235"/>
          <a:ext cx="8712967" cy="6118939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576064"/>
                <a:gridCol w="576064"/>
                <a:gridCol w="648072"/>
                <a:gridCol w="534943"/>
                <a:gridCol w="545177"/>
                <a:gridCol w="648072"/>
                <a:gridCol w="576064"/>
                <a:gridCol w="648072"/>
                <a:gridCol w="504055"/>
              </a:tblGrid>
              <a:tr h="6983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Zvolená krytí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 pojištěná  osoba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 pojištěná osoba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 PŘÁNÍ</a:t>
                      </a:r>
                      <a:b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1/1 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FLEXI</a:t>
                      </a:r>
                      <a:b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1/1 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 PŘÁNÍ</a:t>
                      </a:r>
                      <a:b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1/2 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FLEXI</a:t>
                      </a:r>
                      <a:b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1/2 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44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PČ/DD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PČ/DD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 pojištěná 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 pojištěná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 pojištěná 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 pojištěná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 pojištěná 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 pojištěná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 pojištěná 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 pojištěná osoba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76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Trvalé následky úrazu (od 0,5% s progresí 4 nás.)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6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odškodné od 8. dne bez progrese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142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142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281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142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Smrt z jakýchkoliv příčin </a:t>
                      </a:r>
                      <a:r>
                        <a:rPr lang="cs-CZ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konst</a:t>
                      </a:r>
                      <a:r>
                        <a:rPr lang="cs-CZ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PČ bez individuálního konce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10 000 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10 000 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Doplňková smrt z jakýkoliv příčin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PČ s individuálním koncem (55 let)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56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56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Invalidita 3. stupně s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PČ s individuálním koncem (55 let) - úraz a nemoc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Invalidita 2. stupně s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PČ s individuálním koncem (55 let) - úraz a nemoc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103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6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Hospitalizace - úraz, nemoc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52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6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Pracovní neschopnost od 29. dne, úraz a nemoc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169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174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179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179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169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174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179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202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VVO s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konst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PČ s individuálním koncem (55 let)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6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Dětské pojištění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PČ/DD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96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Hospitalizace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96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Denní odškodné (bez progrese)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113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119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113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119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96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Trvalé následky úrazu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48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35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48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35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96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 Kč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34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27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34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96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Měsíční pojistné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cs-CZ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2 105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cs-CZ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1 956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cs-CZ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2 243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cs-CZ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2 140 Kč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51520" y="10009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 i vedlejší pojištěný 37 let, pojištěni do 75 let. Dítě 5 let, pojištěno do 25 let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8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857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683568" y="3789040"/>
            <a:ext cx="6552728" cy="1080120"/>
          </a:xfrm>
          <a:prstGeom prst="wedgeRoundRectCallout">
            <a:avLst>
              <a:gd name="adj1" fmla="val 56391"/>
              <a:gd name="adj2" fmla="val 55103"/>
              <a:gd name="adj3" fmla="val 1666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rgbClr val="FF0000"/>
                </a:solidFill>
              </a:rPr>
              <a:t>FLEXI vychází u rodinné pojistky levněji než NA PŘÁNÍ </a:t>
            </a:r>
            <a:endParaRPr lang="cs-CZ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758487"/>
              </p:ext>
            </p:extLst>
          </p:nvPr>
        </p:nvGraphicFramePr>
        <p:xfrm>
          <a:off x="635627" y="692696"/>
          <a:ext cx="6600669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9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Výsledek obrázku pro pojištění na přá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r="725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2204864"/>
            <a:ext cx="9144000" cy="1512168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ZÁKLADNÍ INFORMACE</a:t>
            </a:r>
            <a:endParaRPr lang="cs-CZ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1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28135" y="1166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NA PŘÁNÍ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680063" y="639852"/>
            <a:ext cx="648072" cy="4848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128334" y="639852"/>
            <a:ext cx="595794" cy="484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79511" y="1196752"/>
            <a:ext cx="40487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RIZIKOVÁ VARIANTA</a:t>
            </a:r>
          </a:p>
          <a:p>
            <a:r>
              <a:rPr lang="cs-CZ" sz="1600" dirty="0" smtClean="0"/>
              <a:t>2 části: </a:t>
            </a:r>
            <a:r>
              <a:rPr lang="cs-CZ" sz="1600" u="sng" dirty="0" smtClean="0"/>
              <a:t>Rizikovou a rezervotvornou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Rezervotvornou část si </a:t>
            </a:r>
            <a:r>
              <a:rPr lang="cs-CZ" sz="1600" dirty="0" smtClean="0"/>
              <a:t>volí </a:t>
            </a:r>
            <a:r>
              <a:rPr lang="cs-CZ" sz="1600" dirty="0"/>
              <a:t>klient sám.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Prostředky jsou alokovány do </a:t>
            </a:r>
            <a:r>
              <a:rPr lang="cs-CZ" sz="1600" u="sng" dirty="0"/>
              <a:t>Garantované strategie</a:t>
            </a:r>
            <a:r>
              <a:rPr lang="cs-CZ" sz="1600" dirty="0"/>
              <a:t>. A je zde možnost mimořádného </a:t>
            </a:r>
            <a:r>
              <a:rPr lang="cs-CZ" sz="1600" dirty="0" smtClean="0"/>
              <a:t>pojistného.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Pokud v průběhu pojištění dojde ke snížení rizikové části běžného pojistného (individuální konec pojištění, zánik pojištění z důvodu pojistné události) automaticky se navýší rezervotvorná část.</a:t>
            </a:r>
          </a:p>
          <a:p>
            <a:endParaRPr lang="cs-CZ" sz="16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121498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INVESTIČNÍ VARIANTA</a:t>
            </a:r>
          </a:p>
          <a:p>
            <a:r>
              <a:rPr lang="cs-CZ" sz="1600" dirty="0"/>
              <a:t>2 části: </a:t>
            </a:r>
            <a:r>
              <a:rPr lang="cs-CZ" sz="1600" u="sng" dirty="0" smtClean="0"/>
              <a:t>Investiční a rizikovou</a:t>
            </a:r>
            <a:endParaRPr lang="cs-CZ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Investiční </a:t>
            </a:r>
            <a:r>
              <a:rPr lang="cs-CZ" sz="1600" dirty="0"/>
              <a:t>část si volí klient </a:t>
            </a:r>
            <a:r>
              <a:rPr lang="cs-CZ" sz="1600" dirty="0" smtClean="0"/>
              <a:t>sám.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Prostředky jsou alokovány do </a:t>
            </a:r>
            <a:r>
              <a:rPr lang="cs-CZ" sz="1600" u="sng" dirty="0" smtClean="0"/>
              <a:t>7 </a:t>
            </a:r>
            <a:r>
              <a:rPr lang="cs-CZ" sz="1600" dirty="0" smtClean="0"/>
              <a:t>vybraných </a:t>
            </a:r>
            <a:r>
              <a:rPr lang="cs-CZ" sz="1600" u="sng" dirty="0" smtClean="0"/>
              <a:t>investičních strategií</a:t>
            </a:r>
            <a:r>
              <a:rPr lang="cs-CZ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Pokud </a:t>
            </a:r>
            <a:r>
              <a:rPr lang="cs-CZ" sz="1600" dirty="0"/>
              <a:t>v průběhu pojištění dojde ke snížení rizikové části běžného pojistného (individuální konec pojištění, zánik pojištění z důvodu pojistné události) automaticky se navýší </a:t>
            </a:r>
            <a:r>
              <a:rPr lang="cs-CZ" sz="1600" dirty="0" smtClean="0"/>
              <a:t>investiční </a:t>
            </a:r>
            <a:r>
              <a:rPr lang="cs-CZ" sz="1600" dirty="0"/>
              <a:t>část.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75210"/>
              </p:ext>
            </p:extLst>
          </p:nvPr>
        </p:nvGraphicFramePr>
        <p:xfrm>
          <a:off x="539552" y="4365104"/>
          <a:ext cx="777686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508642"/>
                <a:gridCol w="3251998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0" dirty="0" smtClean="0"/>
                        <a:t> PŘÁNÍ</a:t>
                      </a:r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FLEXI</a:t>
                      </a:r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osob</a:t>
                      </a:r>
                      <a:endParaRPr lang="cs-CZ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Až 8 osob</a:t>
                      </a:r>
                      <a:r>
                        <a:rPr lang="cs-CZ" baseline="0" dirty="0" smtClean="0"/>
                        <a:t> (dospělí a děti)</a:t>
                      </a:r>
                      <a:endParaRPr lang="cs-CZ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Až</a:t>
                      </a:r>
                      <a:r>
                        <a:rPr lang="cs-CZ" baseline="0" dirty="0" smtClean="0"/>
                        <a:t> 7 osob (2 dospělé osoby + 5 dětí)</a:t>
                      </a:r>
                      <a:endParaRPr lang="cs-CZ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Min. pojistná doba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r>
                        <a:rPr lang="cs-CZ" baseline="0" dirty="0" smtClean="0"/>
                        <a:t> roky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Max. pojistná doba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80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80 let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Min. pojistné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Není stanoveno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300 Kč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ýsledek obrázku pro kooperativa na přá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r="2634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" y="2276872"/>
            <a:ext cx="9144001" cy="1512168"/>
          </a:xfrm>
          <a:prstGeom prst="rect">
            <a:avLst/>
          </a:pr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BONUSY A ZVÝHODNĚNÍ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2272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88640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BONUS ZA VĚRNOST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každých </a:t>
            </a:r>
            <a:r>
              <a:rPr lang="cs-CZ" b="1" dirty="0"/>
              <a:t>pět let </a:t>
            </a:r>
            <a:r>
              <a:rPr lang="cs-CZ" dirty="0"/>
              <a:t>trvání pojistné smlouvy je navýšeno případné pojistné plnění ze všech sjednaných pojištění o 5 % maximálně o 20 % (nevztahuje se na základní pojištění a pojištění pro případ zproštění od placení pojistného</a:t>
            </a:r>
            <a:r>
              <a:rPr lang="cs-CZ" dirty="0" smtClean="0"/>
              <a:t>).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FLEXI Bonus za věrnost: </a:t>
            </a:r>
            <a:r>
              <a:rPr lang="cs-CZ" dirty="0"/>
              <a:t>5 % ze sjednaného a skutečně zaplaceného pojistného klient </a:t>
            </a:r>
            <a:r>
              <a:rPr lang="cs-CZ" dirty="0" smtClean="0"/>
              <a:t>získává za </a:t>
            </a:r>
            <a:r>
              <a:rPr lang="cs-CZ" dirty="0"/>
              <a:t>prvních </a:t>
            </a:r>
            <a:r>
              <a:rPr lang="cs-CZ" dirty="0" smtClean="0"/>
              <a:t>15 let </a:t>
            </a:r>
            <a:r>
              <a:rPr lang="cs-CZ" dirty="0"/>
              <a:t>trvání smlouvy. Podmínkou je sjednání pojištění min. na 20 </a:t>
            </a:r>
            <a:r>
              <a:rPr lang="cs-CZ" dirty="0" smtClean="0"/>
              <a:t>let.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9"/>
          <a:stretch/>
        </p:blipFill>
        <p:spPr bwMode="auto">
          <a:xfrm>
            <a:off x="683568" y="2204864"/>
            <a:ext cx="7056784" cy="13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9989" y="4058488"/>
            <a:ext cx="82089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small" dirty="0" smtClean="0">
                <a:solidFill>
                  <a:srgbClr val="00B050"/>
                </a:solidFill>
              </a:rPr>
              <a:t>SLEVA ZA POJIŠTĚNÍ NEJZÁVAŽNĚJŠÍCH RIZIK</a:t>
            </a:r>
            <a:endParaRPr lang="cs-CZ" sz="2000" b="1" cap="small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je sjednána invalidita, vážná onemocnění a/nebo smrt a v součtu je pojistná částka </a:t>
            </a:r>
            <a:r>
              <a:rPr lang="cs-CZ" dirty="0" smtClean="0"/>
              <a:t>více </a:t>
            </a:r>
            <a:r>
              <a:rPr lang="cs-CZ" dirty="0"/>
              <a:t>než 1 000 000 Kč je zde sleva </a:t>
            </a:r>
            <a:r>
              <a:rPr lang="cs-CZ" dirty="0" smtClean="0"/>
              <a:t>na tato rizika 10 %.</a:t>
            </a:r>
          </a:p>
          <a:p>
            <a:r>
              <a:rPr lang="cs-CZ" b="1" dirty="0">
                <a:solidFill>
                  <a:srgbClr val="0070C0"/>
                </a:solidFill>
              </a:rPr>
              <a:t>FLEXI</a:t>
            </a:r>
            <a:r>
              <a:rPr lang="cs-CZ" b="1" dirty="0" smtClean="0">
                <a:solidFill>
                  <a:srgbClr val="0070C0"/>
                </a:solidFill>
              </a:rPr>
              <a:t>: </a:t>
            </a:r>
            <a:r>
              <a:rPr lang="cs-CZ" dirty="0" smtClean="0"/>
              <a:t>Sleva za komplexní rozsah krytí - při sjednání </a:t>
            </a:r>
            <a:r>
              <a:rPr lang="cs-CZ" dirty="0"/>
              <a:t>rizik: smrt, invalidita, vážné nemoci a úrazy na pojistnou částku minimálně 500 000 </a:t>
            </a:r>
            <a:r>
              <a:rPr lang="cs-CZ" dirty="0" smtClean="0"/>
              <a:t>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28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60180" y="2348880"/>
            <a:ext cx="9204179" cy="1368152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NOVINKY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9049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179512" y="260648"/>
            <a:ext cx="8964488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BENEFIT: CESTA K ZOTAVENÍ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400" dirty="0"/>
              <a:t>Týká se rizik: trvalé následky úrazu nad 50 % tělesného </a:t>
            </a:r>
            <a:r>
              <a:rPr lang="cs-CZ" sz="2400" dirty="0" smtClean="0"/>
              <a:t>poškození nebo </a:t>
            </a:r>
            <a:r>
              <a:rPr lang="cs-CZ" sz="2400" dirty="0"/>
              <a:t>invaliditu III. </a:t>
            </a:r>
            <a:r>
              <a:rPr lang="cs-CZ" sz="2400" dirty="0" smtClean="0"/>
              <a:t>stupně </a:t>
            </a:r>
            <a:r>
              <a:rPr lang="cs-CZ" sz="2400" dirty="0"/>
              <a:t>nebo invaliditu dítěte nebo některé vážné onemocnění z varianty </a:t>
            </a:r>
            <a:r>
              <a:rPr lang="cs-CZ" sz="2400" dirty="0" err="1" smtClean="0"/>
              <a:t>Exclusive</a:t>
            </a:r>
            <a:r>
              <a:rPr lang="cs-CZ" sz="2400" dirty="0" smtClean="0"/>
              <a:t> (pokud bylo vyplaceno pojistné plnění).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400" dirty="0" smtClean="0"/>
              <a:t>Úhrada </a:t>
            </a:r>
            <a:r>
              <a:rPr lang="cs-CZ" sz="2400" dirty="0"/>
              <a:t>nákladů až do výše 50 000 </a:t>
            </a:r>
            <a:r>
              <a:rPr lang="cs-CZ" sz="2400" dirty="0" smtClean="0"/>
              <a:t>Kč (min. 1 000 Kč), </a:t>
            </a:r>
            <a:r>
              <a:rPr lang="cs-CZ" sz="2400" dirty="0"/>
              <a:t>které jsou vynaloženy na zotavení, jako jsou: 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cs-CZ" sz="2000" dirty="0" smtClean="0"/>
              <a:t>pomůcky </a:t>
            </a:r>
            <a:r>
              <a:rPr lang="cs-CZ" sz="2000" dirty="0"/>
              <a:t>nehrazené zdravotní pojišťovnou (speciální obuv, naslouchátka, hygienické, </a:t>
            </a:r>
            <a:r>
              <a:rPr lang="cs-CZ" sz="2000" dirty="0" smtClean="0"/>
              <a:t>kompenzační pomůcky)</a:t>
            </a:r>
            <a:r>
              <a:rPr lang="cs-CZ" sz="2000" dirty="0"/>
              <a:t> 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cs-CZ" sz="2000" dirty="0" smtClean="0"/>
              <a:t>příspěvek </a:t>
            </a:r>
            <a:r>
              <a:rPr lang="cs-CZ" sz="2000" dirty="0"/>
              <a:t>na úpravu řízení auta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cs-CZ" sz="2000" dirty="0" smtClean="0"/>
              <a:t>příspěvek </a:t>
            </a:r>
            <a:r>
              <a:rPr lang="cs-CZ" sz="2000" dirty="0"/>
              <a:t>na rekvalifikační kurz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cs-CZ" sz="2000" dirty="0" smtClean="0"/>
              <a:t>rehabilitace</a:t>
            </a:r>
            <a:r>
              <a:rPr lang="cs-CZ" sz="2000" dirty="0"/>
              <a:t>, fyzioterapie, léčebné masáže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cs-CZ" sz="2000" dirty="0" smtClean="0"/>
              <a:t>lázně</a:t>
            </a:r>
            <a:r>
              <a:rPr lang="cs-CZ" sz="2000" dirty="0"/>
              <a:t>, ošetřovatelská </a:t>
            </a:r>
            <a:r>
              <a:rPr lang="cs-CZ" sz="2000" dirty="0" smtClean="0"/>
              <a:t>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13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136" y="641076"/>
            <a:ext cx="8540336" cy="5884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Opce na navýšení pojistných částek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800" dirty="0" smtClean="0"/>
              <a:t>Možnost </a:t>
            </a:r>
            <a:r>
              <a:rPr lang="cs-CZ" sz="1800" dirty="0"/>
              <a:t>navýšení aktuální pojistné částky </a:t>
            </a:r>
            <a:r>
              <a:rPr lang="cs-CZ" sz="1800" u="sng" dirty="0"/>
              <a:t>bez zkoumání zdravotního stavu </a:t>
            </a:r>
            <a:r>
              <a:rPr lang="cs-CZ" sz="1800" dirty="0" smtClean="0"/>
              <a:t>(u pojištění pro případ smrti, invalidity, trvalých následků úrazu a VVO).</a:t>
            </a:r>
          </a:p>
          <a:p>
            <a:r>
              <a:rPr lang="cs-CZ" sz="1800" dirty="0" smtClean="0"/>
              <a:t>Pojistnou </a:t>
            </a:r>
            <a:r>
              <a:rPr lang="cs-CZ" sz="1800" dirty="0"/>
              <a:t>částku lze navýšit až o </a:t>
            </a:r>
            <a:r>
              <a:rPr lang="cs-CZ" sz="1800" dirty="0" smtClean="0"/>
              <a:t>50 % </a:t>
            </a:r>
            <a:r>
              <a:rPr lang="cs-CZ" sz="1800" dirty="0"/>
              <a:t>nejvýše však o 500 000 Kč nebo o 5 000 Kč/měsíční důchod.</a:t>
            </a:r>
          </a:p>
          <a:p>
            <a:r>
              <a:rPr lang="cs-CZ" sz="1800" dirty="0"/>
              <a:t>Opci lze uplatnit až do dovršení věku 50 let při těchto životních událostech:</a:t>
            </a:r>
          </a:p>
          <a:p>
            <a:pPr lvl="1"/>
            <a:r>
              <a:rPr lang="cs-CZ" sz="1800" dirty="0"/>
              <a:t>Narození dítěte</a:t>
            </a:r>
          </a:p>
          <a:p>
            <a:pPr lvl="1"/>
            <a:r>
              <a:rPr lang="cs-CZ" sz="1800" dirty="0"/>
              <a:t>Svatba</a:t>
            </a:r>
          </a:p>
          <a:p>
            <a:pPr lvl="1"/>
            <a:r>
              <a:rPr lang="cs-CZ" sz="1800" dirty="0"/>
              <a:t>Pořízení domu nebo bytu k vlastnímu bydlení</a:t>
            </a:r>
          </a:p>
          <a:p>
            <a:pPr lvl="1"/>
            <a:r>
              <a:rPr lang="cs-CZ" sz="1800" dirty="0"/>
              <a:t>Ukončení vysokoškolského studia</a:t>
            </a:r>
          </a:p>
          <a:p>
            <a:pPr lvl="1"/>
            <a:r>
              <a:rPr lang="cs-CZ" sz="1800" dirty="0"/>
              <a:t>Při příležitosti 25., 30., 35. a 40. </a:t>
            </a:r>
            <a:r>
              <a:rPr lang="cs-CZ" sz="1800" dirty="0" smtClean="0"/>
              <a:t>narozenin</a:t>
            </a:r>
          </a:p>
          <a:p>
            <a:r>
              <a:rPr lang="cs-CZ" sz="1900" dirty="0" smtClean="0"/>
              <a:t>Opci lze využít v období až 6 měsíců od některé z uvedených živ. událostí.</a:t>
            </a:r>
            <a:br>
              <a:rPr lang="cs-CZ" sz="1900" dirty="0" smtClean="0"/>
            </a:br>
            <a:r>
              <a:rPr lang="cs-CZ" sz="1900" dirty="0" smtClean="0"/>
              <a:t>U svatby, ukončení studia a pořízení vlastního bydlení lze </a:t>
            </a:r>
            <a:r>
              <a:rPr lang="cs-CZ" sz="1900" u="sng" dirty="0" smtClean="0"/>
              <a:t>opci uplatnit pouze jednou</a:t>
            </a:r>
            <a:r>
              <a:rPr lang="cs-CZ" sz="1900" dirty="0" smtClean="0"/>
              <a:t>.</a:t>
            </a:r>
          </a:p>
          <a:p>
            <a:pPr marL="5715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Opce na pojištění po smrti hlavního pojištěného</a:t>
            </a:r>
          </a:p>
          <a:p>
            <a:r>
              <a:rPr lang="cs-CZ" sz="1800" dirty="0" smtClean="0"/>
              <a:t>V případě smrti hlavního pojištěného si mohou ostatní pojištěné osoby sjednat bez </a:t>
            </a:r>
            <a:r>
              <a:rPr lang="cs-CZ" sz="1800" dirty="0"/>
              <a:t>zkoumání zdravotního stavu </a:t>
            </a:r>
            <a:r>
              <a:rPr lang="cs-CZ" sz="1800" dirty="0" smtClean="0"/>
              <a:t>nové </a:t>
            </a:r>
            <a:r>
              <a:rPr lang="cs-CZ" sz="1800" dirty="0"/>
              <a:t>pojištění se shodným rozsahem </a:t>
            </a:r>
            <a:r>
              <a:rPr lang="cs-CZ" sz="1800" b="1" dirty="0"/>
              <a:t>pojistné </a:t>
            </a:r>
            <a:r>
              <a:rPr lang="cs-CZ" sz="1800" b="1" dirty="0" smtClean="0"/>
              <a:t>ochrany</a:t>
            </a:r>
          </a:p>
          <a:p>
            <a:pPr>
              <a:buFont typeface="Wingdings"/>
              <a:buChar char="à"/>
            </a:pPr>
            <a:r>
              <a:rPr lang="cs-CZ" sz="1800" dirty="0" smtClean="0"/>
              <a:t>(</a:t>
            </a:r>
            <a:r>
              <a:rPr lang="cs-CZ" sz="1800" dirty="0"/>
              <a:t>tj. stejná pojištění, stejné pojistné částky a stejná pojistná doba) a při zachování stejných zdravotních přirážek a výluk, jaké platily pro jejich původně sjednané pojištění. </a:t>
            </a:r>
            <a:r>
              <a:rPr lang="cs-CZ" sz="1800" dirty="0" smtClean="0"/>
              <a:t>Čekací doby pro tato nová pojištění započítávají z původního pojištění.</a:t>
            </a:r>
          </a:p>
          <a:p>
            <a:r>
              <a:rPr lang="cs-CZ" sz="1800" dirty="0" smtClean="0"/>
              <a:t>Tuto </a:t>
            </a:r>
            <a:r>
              <a:rPr lang="cs-CZ" sz="1800" dirty="0"/>
              <a:t>opci lze využít do 3 měsíců od smrti hlavního pojištěného.</a:t>
            </a:r>
          </a:p>
          <a:p>
            <a:pPr marL="5715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2868" y="1166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OPCE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6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10030"/>
          <a:stretch/>
        </p:blipFill>
        <p:spPr bwMode="auto">
          <a:xfrm>
            <a:off x="0" y="-142890"/>
            <a:ext cx="9144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1988840"/>
            <a:ext cx="9144000" cy="18002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</a:rPr>
              <a:t>RIZIKOVÉ SKUPINY</a:t>
            </a:r>
            <a:endParaRPr lang="cs-CZ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78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2192</Words>
  <Application>Microsoft Office PowerPoint</Application>
  <PresentationFormat>Předvádění na obrazovce (4:3)</PresentationFormat>
  <Paragraphs>633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NA PŘÁNÍ x FLEXI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POJIŠTĚNÍ NA PŘÁNÍ x FLEXI</dc:title>
  <dc:creator>Hanzlíčková Michala Ing.</dc:creator>
  <cp:lastModifiedBy>Šmejkalová Helena</cp:lastModifiedBy>
  <cp:revision>78</cp:revision>
  <dcterms:created xsi:type="dcterms:W3CDTF">2016-11-10T09:54:32Z</dcterms:created>
  <dcterms:modified xsi:type="dcterms:W3CDTF">2016-12-12T18:59:08Z</dcterms:modified>
</cp:coreProperties>
</file>