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60" r:id="rId2"/>
    <p:sldMasterId id="2147483783" r:id="rId3"/>
  </p:sldMasterIdLst>
  <p:notesMasterIdLst>
    <p:notesMasterId r:id="rId25"/>
  </p:notesMasterIdLst>
  <p:handoutMasterIdLst>
    <p:handoutMasterId r:id="rId26"/>
  </p:handoutMasterIdLst>
  <p:sldIdLst>
    <p:sldId id="280" r:id="rId4"/>
    <p:sldId id="294" r:id="rId5"/>
    <p:sldId id="291" r:id="rId6"/>
    <p:sldId id="284" r:id="rId7"/>
    <p:sldId id="285" r:id="rId8"/>
    <p:sldId id="292" r:id="rId9"/>
    <p:sldId id="286" r:id="rId10"/>
    <p:sldId id="305" r:id="rId11"/>
    <p:sldId id="295" r:id="rId12"/>
    <p:sldId id="296" r:id="rId13"/>
    <p:sldId id="297" r:id="rId14"/>
    <p:sldId id="304" r:id="rId15"/>
    <p:sldId id="298" r:id="rId16"/>
    <p:sldId id="287" r:id="rId17"/>
    <p:sldId id="299" r:id="rId18"/>
    <p:sldId id="300" r:id="rId19"/>
    <p:sldId id="289" r:id="rId20"/>
    <p:sldId id="301" r:id="rId21"/>
    <p:sldId id="302" r:id="rId22"/>
    <p:sldId id="303" r:id="rId23"/>
    <p:sldId id="266" r:id="rId24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E8F"/>
    <a:srgbClr val="C2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4660"/>
  </p:normalViewPr>
  <p:slideViewPr>
    <p:cSldViewPr>
      <p:cViewPr>
        <p:scale>
          <a:sx n="125" d="100"/>
          <a:sy n="125" d="100"/>
        </p:scale>
        <p:origin x="-1518" y="72"/>
      </p:cViewPr>
      <p:guideLst>
        <p:guide orient="horz" pos="157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B77B3-C1B7-4FE1-8593-7C9E43634D53}" type="datetime4">
              <a:rPr lang="cs-CZ" smtClean="0"/>
              <a:t>27. února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227A-6E0B-4146-9AEB-1BCD1A26DF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8050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0BF99-E809-4B1E-B9DD-BDC637EE9777}" type="datetime4">
              <a:rPr lang="cs-CZ" smtClean="0"/>
              <a:t>27. února 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E8A9F-897E-40D2-B640-E662A9CBB8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0974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2"/>
          <p:cNvSpPr txBox="1"/>
          <p:nvPr userDrawn="1"/>
        </p:nvSpPr>
        <p:spPr>
          <a:xfrm>
            <a:off x="6337300" y="304800"/>
            <a:ext cx="1428750" cy="1984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Oddělení</a:t>
            </a:r>
            <a:r>
              <a:rPr lang="it-IT" sz="1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endParaRPr lang="it-IT" sz="12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13"/>
          <p:cNvSpPr txBox="1"/>
          <p:nvPr userDrawn="1"/>
        </p:nvSpPr>
        <p:spPr>
          <a:xfrm>
            <a:off x="6337300" y="889000"/>
            <a:ext cx="1428750" cy="2063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Země</a:t>
            </a:r>
            <a:r>
              <a:rPr lang="it-IT" sz="1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endParaRPr lang="it-IT" sz="12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Arial</a:t>
            </a:r>
            <a:r>
              <a:rPr lang="cs-CZ" dirty="0" smtClean="0"/>
              <a:t> </a:t>
            </a:r>
            <a:r>
              <a:rPr lang="cs-CZ" dirty="0" err="1" smtClean="0"/>
              <a:t>Bold</a:t>
            </a:r>
            <a:r>
              <a:rPr lang="cs-CZ" dirty="0" smtClean="0"/>
              <a:t> 33pt</a:t>
            </a:r>
            <a:br>
              <a:rPr lang="cs-CZ" dirty="0" smtClean="0"/>
            </a:br>
            <a:r>
              <a:rPr lang="cs-CZ" dirty="0" err="1" smtClean="0"/>
              <a:t>xxxxxxxxxxxxxxxxxxx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Podnadpis </a:t>
            </a:r>
            <a:r>
              <a:rPr lang="cs-CZ" dirty="0" err="1" smtClean="0"/>
              <a:t>Arial</a:t>
            </a:r>
            <a:r>
              <a:rPr lang="cs-CZ" dirty="0" smtClean="0"/>
              <a:t> </a:t>
            </a:r>
            <a:r>
              <a:rPr lang="cs-CZ" dirty="0" err="1" smtClean="0"/>
              <a:t>Regular</a:t>
            </a:r>
            <a:r>
              <a:rPr lang="cs-CZ" dirty="0" smtClean="0"/>
              <a:t> 20pt</a:t>
            </a:r>
          </a:p>
          <a:p>
            <a:r>
              <a:rPr lang="cs-CZ" dirty="0" err="1" smtClean="0"/>
              <a:t>xxxxxxxxxxxxxxxxxxxxxx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  <a:endParaRPr lang="en-US" dirty="0" err="1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  <a:endParaRPr lang="en-US" dirty="0" err="1" smtClean="0"/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7663" y="304800"/>
            <a:ext cx="8397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tex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6434187"/>
            <a:ext cx="1728192" cy="16316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10" name="Zástupný symbol pro text 18"/>
          <p:cNvSpPr>
            <a:spLocks noGrp="1"/>
          </p:cNvSpPr>
          <p:nvPr>
            <p:ph type="body" sz="quarter" idx="13" hasCustomPrompt="1"/>
          </p:nvPr>
        </p:nvSpPr>
        <p:spPr>
          <a:xfrm>
            <a:off x="4140125" y="6434758"/>
            <a:ext cx="1223963" cy="1435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fld id="{C65054C7-9EA8-4886-912C-7A89E4A511E1}" type="datetime4">
              <a:rPr lang="cs-CZ" smtClean="0"/>
              <a:t>27. února 2015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1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Arial</a:t>
            </a:r>
            <a:r>
              <a:rPr lang="cs-CZ" dirty="0" smtClean="0"/>
              <a:t> </a:t>
            </a:r>
            <a:r>
              <a:rPr lang="cs-CZ" dirty="0" err="1" smtClean="0"/>
              <a:t>Bold</a:t>
            </a:r>
            <a:r>
              <a:rPr lang="cs-CZ" dirty="0" smtClean="0"/>
              <a:t> 33pt</a:t>
            </a:r>
            <a:br>
              <a:rPr lang="cs-CZ" dirty="0" smtClean="0"/>
            </a:br>
            <a:r>
              <a:rPr lang="cs-CZ" dirty="0" err="1" smtClean="0"/>
              <a:t>xxxxxxxxxxxxxxxxxxx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Podnadpis </a:t>
            </a:r>
            <a:r>
              <a:rPr lang="cs-CZ" dirty="0" err="1" smtClean="0"/>
              <a:t>Arial</a:t>
            </a:r>
            <a:r>
              <a:rPr lang="cs-CZ" dirty="0" smtClean="0"/>
              <a:t> </a:t>
            </a:r>
            <a:r>
              <a:rPr lang="cs-CZ" dirty="0" err="1" smtClean="0"/>
              <a:t>Regular</a:t>
            </a:r>
            <a:r>
              <a:rPr lang="cs-CZ" dirty="0" smtClean="0"/>
              <a:t> 20pt</a:t>
            </a:r>
          </a:p>
          <a:p>
            <a:r>
              <a:rPr lang="cs-CZ" dirty="0" err="1" smtClean="0"/>
              <a:t>xxxxxxxxxxxxxxxxxxxxxx</a:t>
            </a:r>
            <a:endParaRPr lang="it-IT" dirty="0"/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7663" y="304800"/>
            <a:ext cx="8397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tex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6434187"/>
            <a:ext cx="1728192" cy="16316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6" name="Zástupný symbol pro text 18"/>
          <p:cNvSpPr>
            <a:spLocks noGrp="1"/>
          </p:cNvSpPr>
          <p:nvPr>
            <p:ph type="body" sz="quarter" idx="11" hasCustomPrompt="1"/>
          </p:nvPr>
        </p:nvSpPr>
        <p:spPr>
          <a:xfrm>
            <a:off x="4140125" y="6434758"/>
            <a:ext cx="1223963" cy="1435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fld id="{C65054C7-9EA8-4886-912C-7A89E4A511E1}" type="datetime4">
              <a:rPr lang="cs-CZ" smtClean="0"/>
              <a:t>27. února 2015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73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7663" y="304800"/>
            <a:ext cx="8397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6434187"/>
            <a:ext cx="1728192" cy="21544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3789040"/>
            <a:ext cx="3792289" cy="2088232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cs-CZ" dirty="0" smtClean="0"/>
              <a:t>Kontakt:</a:t>
            </a:r>
            <a:endParaRPr lang="cs-CZ" dirty="0"/>
          </a:p>
        </p:txBody>
      </p:sp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7759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Děkujeme za pozornost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0" name="Zástupný symbol pro tex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6434187"/>
            <a:ext cx="1728192" cy="163165"/>
          </a:xfrm>
        </p:spPr>
        <p:txBody>
          <a:bodyPr/>
          <a:lstStyle>
            <a:lvl1pPr>
              <a:defRPr sz="800">
                <a:solidFill>
                  <a:srgbClr val="C21C1D"/>
                </a:solidFill>
              </a:defRPr>
            </a:lvl1pPr>
          </a:lstStyle>
          <a:p>
            <a:pPr lvl="0"/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11" name="Zástupný symbol pro text 18"/>
          <p:cNvSpPr>
            <a:spLocks noGrp="1"/>
          </p:cNvSpPr>
          <p:nvPr>
            <p:ph type="body" sz="quarter" idx="11" hasCustomPrompt="1"/>
          </p:nvPr>
        </p:nvSpPr>
        <p:spPr>
          <a:xfrm>
            <a:off x="4140125" y="6434758"/>
            <a:ext cx="863923" cy="140667"/>
          </a:xfrm>
        </p:spPr>
        <p:txBody>
          <a:bodyPr/>
          <a:lstStyle>
            <a:lvl1pPr>
              <a:defRPr sz="800">
                <a:solidFill>
                  <a:srgbClr val="C21C1D"/>
                </a:solidFill>
              </a:defRPr>
            </a:lvl1pPr>
          </a:lstStyle>
          <a:p>
            <a:pPr lvl="0"/>
            <a:fld id="{C65054C7-9EA8-4886-912C-7A89E4A511E1}" type="datetime4">
              <a:rPr lang="cs-CZ" smtClean="0"/>
              <a:t>27. února 2015</a:t>
            </a:fld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385191" y="260648"/>
            <a:ext cx="8349233" cy="792088"/>
          </a:xfrm>
        </p:spPr>
        <p:txBody>
          <a:bodyPr anchor="b"/>
          <a:lstStyle>
            <a:lvl1pPr>
              <a:defRPr lang="cs-CZ" sz="2000" b="0" kern="1200" dirty="0">
                <a:solidFill>
                  <a:srgbClr val="BD2027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23" name="Zástupný symbol pro text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76229" y="6434286"/>
            <a:ext cx="3096171" cy="153888"/>
          </a:xfrm>
        </p:spPr>
        <p:txBody>
          <a:bodyPr>
            <a:normAutofit/>
          </a:bodyPr>
          <a:lstStyle>
            <a:lvl1pPr>
              <a:defRPr sz="800">
                <a:solidFill>
                  <a:srgbClr val="C21C1D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 anchor="b"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8"/>
            <a:ext cx="4296708" cy="131105"/>
          </a:xfrm>
        </p:spPr>
        <p:txBody>
          <a:bodyPr>
            <a:noAutofit/>
          </a:bodyPr>
          <a:lstStyle>
            <a:lvl1pPr>
              <a:lnSpc>
                <a:spcPts val="700"/>
              </a:lnSpc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  <a:prstGeom prst="rect">
            <a:avLst/>
          </a:prstGeo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18E03C-0DD9-4693-92C2-CFB76193CBB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6434187"/>
            <a:ext cx="1728192" cy="163165"/>
          </a:xfrm>
        </p:spPr>
        <p:txBody>
          <a:bodyPr/>
          <a:lstStyle>
            <a:lvl1pPr>
              <a:defRPr sz="800">
                <a:solidFill>
                  <a:srgbClr val="C21C1D"/>
                </a:solidFill>
              </a:defRPr>
            </a:lvl1pPr>
          </a:lstStyle>
          <a:p>
            <a:pPr lvl="0"/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12" name="Zástupný symbol pro text 18"/>
          <p:cNvSpPr>
            <a:spLocks noGrp="1"/>
          </p:cNvSpPr>
          <p:nvPr>
            <p:ph type="body" sz="quarter" idx="11" hasCustomPrompt="1"/>
          </p:nvPr>
        </p:nvSpPr>
        <p:spPr>
          <a:xfrm>
            <a:off x="4140125" y="6434758"/>
            <a:ext cx="863923" cy="140667"/>
          </a:xfrm>
        </p:spPr>
        <p:txBody>
          <a:bodyPr/>
          <a:lstStyle>
            <a:lvl1pPr>
              <a:defRPr sz="800">
                <a:solidFill>
                  <a:srgbClr val="C21C1D"/>
                </a:solidFill>
              </a:defRPr>
            </a:lvl1pPr>
          </a:lstStyle>
          <a:p>
            <a:pPr lvl="0"/>
            <a:fld id="{C65054C7-9EA8-4886-912C-7A89E4A511E1}" type="datetime4">
              <a:rPr lang="cs-CZ" smtClean="0"/>
              <a:t>27. února 2015</a:t>
            </a:fld>
            <a:endParaRPr lang="cs-CZ" dirty="0"/>
          </a:p>
        </p:txBody>
      </p:sp>
      <p:sp>
        <p:nvSpPr>
          <p:cNvPr id="13" name="Zástupný symbol pro text 22"/>
          <p:cNvSpPr>
            <a:spLocks noGrp="1"/>
          </p:cNvSpPr>
          <p:nvPr>
            <p:ph type="body" sz="quarter" idx="16" hasCustomPrompt="1"/>
          </p:nvPr>
        </p:nvSpPr>
        <p:spPr>
          <a:xfrm>
            <a:off x="5076229" y="6434286"/>
            <a:ext cx="3096171" cy="153888"/>
          </a:xfrm>
        </p:spPr>
        <p:txBody>
          <a:bodyPr>
            <a:normAutofit/>
          </a:bodyPr>
          <a:lstStyle>
            <a:lvl1pPr>
              <a:defRPr sz="800">
                <a:solidFill>
                  <a:srgbClr val="C21C1D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8B8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03964" y="6213270"/>
            <a:ext cx="444500" cy="3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6434187"/>
            <a:ext cx="1728192" cy="21544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12" name="Zástupný symbol pro text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40125" y="6434758"/>
            <a:ext cx="863923" cy="21544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C65054C7-9EA8-4886-912C-7A89E4A511E1}" type="datetime4">
              <a:rPr lang="cs-CZ" smtClean="0"/>
              <a:t>27. února 2015</a:t>
            </a:fld>
            <a:endParaRPr lang="cs-CZ" dirty="0"/>
          </a:p>
        </p:txBody>
      </p:sp>
      <p:sp>
        <p:nvSpPr>
          <p:cNvPr id="13" name="Zástupný symbol pro text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76229" y="6434286"/>
            <a:ext cx="3096171" cy="21544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3300" b="1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Hlavní nadpis – </a:t>
            </a:r>
            <a:r>
              <a:rPr lang="cs-CZ" dirty="0" err="1" smtClean="0"/>
              <a:t>Arial</a:t>
            </a:r>
            <a:r>
              <a:rPr lang="cs-CZ" dirty="0" smtClean="0"/>
              <a:t> </a:t>
            </a:r>
            <a:r>
              <a:rPr lang="cs-CZ" dirty="0" err="1" smtClean="0"/>
              <a:t>Bold</a:t>
            </a:r>
            <a:r>
              <a:rPr lang="cs-CZ" dirty="0" smtClean="0"/>
              <a:t> 33pt</a:t>
            </a:r>
            <a:br>
              <a:rPr lang="cs-CZ" dirty="0" smtClean="0"/>
            </a:br>
            <a:r>
              <a:rPr lang="cs-CZ" dirty="0" err="1" smtClean="0"/>
              <a:t>xxxxxxxxxxxxxxxxxxxx</a:t>
            </a:r>
            <a:endParaRPr lang="it-IT" dirty="0"/>
          </a:p>
        </p:txBody>
      </p:sp>
      <p:sp>
        <p:nvSpPr>
          <p:cNvPr id="16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Podnadpis – </a:t>
            </a:r>
            <a:r>
              <a:rPr lang="cs-CZ" dirty="0" err="1" smtClean="0"/>
              <a:t>Arial</a:t>
            </a:r>
            <a:r>
              <a:rPr lang="cs-CZ" dirty="0" smtClean="0"/>
              <a:t> </a:t>
            </a:r>
            <a:r>
              <a:rPr lang="cs-CZ" dirty="0" err="1" smtClean="0"/>
              <a:t>Regular</a:t>
            </a:r>
            <a:r>
              <a:rPr lang="cs-CZ" dirty="0" smtClean="0"/>
              <a:t> 20pt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986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3683000">
                <a:moveTo>
                  <a:pt x="0" y="3683000"/>
                </a:moveTo>
                <a:lnTo>
                  <a:pt x="9144000" y="3683000"/>
                </a:lnTo>
                <a:lnTo>
                  <a:pt x="9144000" y="0"/>
                </a:lnTo>
                <a:lnTo>
                  <a:pt x="0" y="0"/>
                </a:lnTo>
                <a:lnTo>
                  <a:pt x="0" y="3683000"/>
                </a:lnTo>
                <a:close/>
              </a:path>
            </a:pathLst>
          </a:custGeom>
          <a:solidFill>
            <a:srgbClr val="AF0819"/>
          </a:solidFill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19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34820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9" name="object 3"/>
          <p:cNvSpPr txBox="1"/>
          <p:nvPr userDrawn="1"/>
        </p:nvSpPr>
        <p:spPr>
          <a:xfrm>
            <a:off x="347663" y="6459538"/>
            <a:ext cx="1976437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sz="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© </a:t>
            </a:r>
            <a:r>
              <a:rPr lang="it-IT" sz="8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Generali</a:t>
            </a:r>
            <a:r>
              <a:rPr lang="cs-CZ" sz="8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Pojišťovna</a:t>
            </a:r>
            <a:r>
              <a:rPr lang="cs-CZ" sz="80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a. s.</a:t>
            </a:r>
            <a:endParaRPr lang="it-IT" sz="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endParaRPr sz="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66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/>
          <a:ea typeface="+mj-ea"/>
          <a:cs typeface="Arial Ital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Arial Italic"/>
          <a:cs typeface="Arial Italic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000" kern="1200">
          <a:solidFill>
            <a:schemeClr val="bg1"/>
          </a:solidFill>
          <a:latin typeface="Arial"/>
          <a:ea typeface="+mn-ea"/>
          <a:cs typeface="Arial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bg1"/>
          </a:solidFill>
          <a:latin typeface="Arial"/>
          <a:ea typeface="+mn-ea"/>
          <a:cs typeface="Arial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chemeClr val="bg1"/>
          </a:solidFill>
          <a:latin typeface="Arial"/>
          <a:ea typeface="+mn-ea"/>
          <a:cs typeface="Arial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bg1"/>
          </a:solidFill>
          <a:latin typeface="Arial"/>
          <a:ea typeface="+mn-ea"/>
          <a:cs typeface="Arial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bg1"/>
          </a:solidFill>
          <a:latin typeface="Arial"/>
          <a:ea typeface="+mn-ea"/>
          <a:cs typeface="Arial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347663" y="6459538"/>
            <a:ext cx="1976437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sz="8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© </a:t>
            </a:r>
            <a:r>
              <a:rPr lang="it-IT" sz="800" dirty="0" smtClean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Generali</a:t>
            </a:r>
            <a:r>
              <a:rPr lang="cs-CZ" sz="800" dirty="0" smtClean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 </a:t>
            </a:r>
            <a:r>
              <a:rPr lang="cs-CZ" sz="800" dirty="0" smtClean="0">
                <a:solidFill>
                  <a:srgbClr val="C21C1D"/>
                </a:solidFill>
                <a:latin typeface="Arial"/>
                <a:ea typeface="+mn-ea"/>
                <a:cs typeface="Arial"/>
              </a:rPr>
              <a:t>Pojišťovna</a:t>
            </a:r>
            <a:r>
              <a:rPr lang="cs-CZ" sz="800" baseline="0" dirty="0" smtClean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 a. s.</a:t>
            </a:r>
            <a:endParaRPr lang="it-IT" sz="8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endParaRPr sz="8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/>
          <a:ea typeface="+mj-ea"/>
          <a:cs typeface="Arial Italic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5pPr>
      <a:lvl6pPr marL="4572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6pPr>
      <a:lvl7pPr marL="9144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7pPr>
      <a:lvl8pPr marL="13716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8pPr>
      <a:lvl9pPr marL="1828800" algn="l" defTabSz="457200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ea typeface="Arial Italic"/>
          <a:cs typeface="Arial Italic"/>
        </a:defRPr>
      </a:lvl9pPr>
    </p:titleStyle>
    <p:bodyStyle>
      <a:lvl1pPr marL="342900" indent="-342900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1pPr>
      <a:lvl2pPr marL="358775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2pPr>
      <a:lvl3pPr marL="539750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3pPr>
      <a:lvl4pPr marL="733425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4pPr>
      <a:lvl5pPr marL="909638" indent="-179388" algn="l" defTabSz="457200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B8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ject 3"/>
          <p:cNvSpPr txBox="1"/>
          <p:nvPr userDrawn="1"/>
        </p:nvSpPr>
        <p:spPr>
          <a:xfrm>
            <a:off x="347663" y="6459538"/>
            <a:ext cx="1976437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sz="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© </a:t>
            </a:r>
            <a:r>
              <a:rPr lang="it-IT" sz="8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Generali</a:t>
            </a:r>
            <a:r>
              <a:rPr lang="cs-CZ" sz="8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Pojišťovna</a:t>
            </a:r>
            <a:r>
              <a:rPr lang="cs-CZ" sz="80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a. s.</a:t>
            </a:r>
            <a:endParaRPr lang="it-IT" sz="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endParaRPr sz="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45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tmp"/><Relationship Id="rId5" Type="http://schemas.openxmlformats.org/officeDocument/2006/relationships/image" Target="../media/image56.tmp"/><Relationship Id="rId4" Type="http://schemas.openxmlformats.org/officeDocument/2006/relationships/image" Target="../media/image65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tmp"/><Relationship Id="rId4" Type="http://schemas.openxmlformats.org/officeDocument/2006/relationships/image" Target="../media/image7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7" Type="http://schemas.openxmlformats.org/officeDocument/2006/relationships/image" Target="../media/image77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tmp"/><Relationship Id="rId5" Type="http://schemas.openxmlformats.org/officeDocument/2006/relationships/image" Target="../media/image75.tmp"/><Relationship Id="rId4" Type="http://schemas.openxmlformats.org/officeDocument/2006/relationships/image" Target="../media/image7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image" Target="../media/image15.tmp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12" Type="http://schemas.openxmlformats.org/officeDocument/2006/relationships/image" Target="../media/image14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mp"/><Relationship Id="rId11" Type="http://schemas.openxmlformats.org/officeDocument/2006/relationships/image" Target="../media/image13.tmp"/><Relationship Id="rId5" Type="http://schemas.openxmlformats.org/officeDocument/2006/relationships/image" Target="../media/image7.tmp"/><Relationship Id="rId10" Type="http://schemas.openxmlformats.org/officeDocument/2006/relationships/image" Target="../media/image12.tmp"/><Relationship Id="rId4" Type="http://schemas.openxmlformats.org/officeDocument/2006/relationships/image" Target="../media/image6.tmp"/><Relationship Id="rId9" Type="http://schemas.openxmlformats.org/officeDocument/2006/relationships/image" Target="../media/image11.tmp"/><Relationship Id="rId14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png"/><Relationship Id="rId7" Type="http://schemas.openxmlformats.org/officeDocument/2006/relationships/image" Target="../media/image22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47300" y="2130426"/>
            <a:ext cx="8386686" cy="2306686"/>
          </a:xfrm>
        </p:spPr>
        <p:txBody>
          <a:bodyPr/>
          <a:lstStyle/>
          <a:p>
            <a:r>
              <a:rPr lang="cs-CZ" dirty="0" smtClean="0"/>
              <a:t>NOVÝ HUGO</a:t>
            </a:r>
            <a:br>
              <a:rPr lang="cs-CZ" dirty="0" smtClean="0"/>
            </a:br>
            <a:r>
              <a:rPr lang="cs-CZ" sz="2400" dirty="0" smtClean="0"/>
              <a:t>Nová grafika a funkcionality ve sjednání pojištění motorových vozidel </a:t>
            </a:r>
            <a:endParaRPr lang="cs-CZ" sz="24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47300" y="4437112"/>
            <a:ext cx="8386686" cy="72008"/>
          </a:xfrm>
        </p:spPr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sz="1400" dirty="0" smtClean="0"/>
              <a:t>Pojištění motorových vozidel</a:t>
            </a:r>
            <a:endParaRPr lang="cs-CZ" sz="1400" dirty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5298830" y="1412776"/>
            <a:ext cx="208148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113424" y="3647687"/>
            <a:ext cx="2635040" cy="12214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9" y="764704"/>
            <a:ext cx="4430836" cy="53209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b="1" dirty="0"/>
              <a:t>2. k</a:t>
            </a:r>
            <a:r>
              <a:rPr lang="cs-CZ" b="1" dirty="0" smtClean="0"/>
              <a:t>rok – Osoby zohledněné při výpočtu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757053" cy="23216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98830" y="141277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Sekce je rozbalena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5472608" cy="1198520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86078"/>
            <a:ext cx="5472608" cy="117541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113424" y="3732635"/>
            <a:ext cx="2707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Logika </a:t>
            </a:r>
            <a:r>
              <a:rPr lang="cs-CZ" dirty="0" smtClean="0">
                <a:solidFill>
                  <a:schemeClr val="bg1"/>
                </a:solidFill>
              </a:rPr>
              <a:t>zadávání </a:t>
            </a:r>
            <a:r>
              <a:rPr lang="cs-CZ" dirty="0">
                <a:solidFill>
                  <a:schemeClr val="bg1"/>
                </a:solidFill>
              </a:rPr>
              <a:t>druhé osoby </a:t>
            </a:r>
            <a:r>
              <a:rPr lang="cs-CZ" dirty="0" smtClean="0">
                <a:solidFill>
                  <a:schemeClr val="bg1"/>
                </a:solidFill>
              </a:rPr>
              <a:t>dle typu pojistníka zůstala nezměněna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84" y="338590"/>
            <a:ext cx="2549696" cy="352397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>
          <a:xfrm rot="8336116">
            <a:off x="1085065" y="3794707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8228500">
            <a:off x="1052319" y="5086692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8336116">
            <a:off x="1134839" y="1519252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395536" y="3501008"/>
            <a:ext cx="0" cy="1198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95536" y="4786078"/>
            <a:ext cx="0" cy="1175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95536" y="980728"/>
            <a:ext cx="0" cy="2321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95536" y="3501008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95536" y="4786078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395536" y="980728"/>
            <a:ext cx="4757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endCxn id="7" idx="2"/>
          </p:cNvCxnSpPr>
          <p:nvPr/>
        </p:nvCxnSpPr>
        <p:spPr>
          <a:xfrm>
            <a:off x="395536" y="3302352"/>
            <a:ext cx="2378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endCxn id="9" idx="2"/>
          </p:cNvCxnSpPr>
          <p:nvPr/>
        </p:nvCxnSpPr>
        <p:spPr>
          <a:xfrm>
            <a:off x="395536" y="4699528"/>
            <a:ext cx="2736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endCxn id="10" idx="2"/>
          </p:cNvCxnSpPr>
          <p:nvPr/>
        </p:nvCxnSpPr>
        <p:spPr>
          <a:xfrm>
            <a:off x="395536" y="5961488"/>
            <a:ext cx="2736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5076056" y="4512275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076056" y="2611130"/>
            <a:ext cx="31683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076056" y="2060848"/>
            <a:ext cx="213391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764704"/>
            <a:ext cx="974452" cy="53209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49233" cy="432048"/>
          </a:xfrm>
        </p:spPr>
        <p:txBody>
          <a:bodyPr/>
          <a:lstStyle/>
          <a:p>
            <a:r>
              <a:rPr lang="cs-CZ" b="1" dirty="0"/>
              <a:t>2. k</a:t>
            </a:r>
            <a:r>
              <a:rPr lang="cs-CZ" b="1" dirty="0" smtClean="0"/>
              <a:t>rok – </a:t>
            </a:r>
            <a:r>
              <a:rPr lang="cs-CZ" sz="1600" b="1" dirty="0" smtClean="0"/>
              <a:t>Povinné ručení</a:t>
            </a:r>
            <a:endParaRPr lang="cs-CZ" sz="1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81515"/>
            <a:ext cx="2230269" cy="448859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2" y="1412776"/>
            <a:ext cx="4502446" cy="3468831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58" y="781515"/>
            <a:ext cx="2088232" cy="45278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897344" y="82788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Sjednat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92280" y="82324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Nesjednat</a:t>
            </a:r>
            <a:endParaRPr lang="cs-CZ" b="1" dirty="0"/>
          </a:p>
        </p:txBody>
      </p:sp>
      <p:sp>
        <p:nvSpPr>
          <p:cNvPr id="13" name="Šipka doprava 12"/>
          <p:cNvSpPr/>
          <p:nvPr/>
        </p:nvSpPr>
        <p:spPr>
          <a:xfrm>
            <a:off x="2681320" y="893914"/>
            <a:ext cx="216024" cy="2871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6876256" y="893913"/>
            <a:ext cx="216024" cy="294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076056" y="206084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Rozpůlený sloupec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76056" y="451227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Posuvná lišta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76056" y="2611130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Volba limitů pojistného plnění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10616655">
            <a:off x="4804053" y="2137049"/>
            <a:ext cx="19902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 rot="10800000">
            <a:off x="4805020" y="2692430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10800000">
            <a:off x="4682185" y="4566116"/>
            <a:ext cx="19925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374582" y="1412776"/>
            <a:ext cx="20954" cy="3441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395536" y="4881607"/>
            <a:ext cx="44859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374582" y="1412776"/>
            <a:ext cx="4502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Obrázek 30" descr="Výřez obrazovk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83" y="2897964"/>
            <a:ext cx="1077714" cy="6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585065" y="980728"/>
            <a:ext cx="3091391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8382000" cy="53929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b="1" dirty="0"/>
              <a:t>2. krok – Povinné </a:t>
            </a:r>
            <a:r>
              <a:rPr lang="cs-CZ" b="1" dirty="0" smtClean="0"/>
              <a:t>ručení: sekce B/M + </a:t>
            </a:r>
            <a:r>
              <a:rPr lang="cs-CZ" b="1" dirty="0" err="1"/>
              <a:t>S</a:t>
            </a:r>
            <a:r>
              <a:rPr lang="cs-CZ" b="1" dirty="0" err="1" smtClean="0"/>
              <a:t>coring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8" y="3717032"/>
            <a:ext cx="3432561" cy="2115103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22426"/>
            <a:ext cx="5112568" cy="1993776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6" y="3245268"/>
            <a:ext cx="5022339" cy="71912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585065" y="980728"/>
            <a:ext cx="3218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Informace o počtu měsíců za druhou zadanou osobu najdete pod odkazem </a:t>
            </a:r>
            <a:r>
              <a:rPr lang="cs-CZ" dirty="0" smtClean="0">
                <a:solidFill>
                  <a:schemeClr val="bg1"/>
                </a:solidFill>
              </a:rPr>
              <a:t>„Více Informací“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0800000">
            <a:off x="2699792" y="1282388"/>
            <a:ext cx="72008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6200000">
            <a:off x="6587782" y="2211704"/>
            <a:ext cx="648955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6" y="2894535"/>
            <a:ext cx="2688949" cy="350733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>
          <a:xfrm rot="5400000">
            <a:off x="1580848" y="3062998"/>
            <a:ext cx="72008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>
            <a:off x="323528" y="3717032"/>
            <a:ext cx="34306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754209" y="3717032"/>
            <a:ext cx="0" cy="2115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001996" y="2894535"/>
            <a:ext cx="0" cy="1069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001996" y="2882978"/>
            <a:ext cx="2688949" cy="11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436096" y="722426"/>
            <a:ext cx="0" cy="1993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323528" y="2716202"/>
            <a:ext cx="5112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6690945" y="2894535"/>
            <a:ext cx="0" cy="348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690945" y="3245268"/>
            <a:ext cx="23333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001996" y="3964389"/>
            <a:ext cx="50223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323528" y="5832135"/>
            <a:ext cx="34306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/>
          <p:cNvSpPr/>
          <p:nvPr/>
        </p:nvSpPr>
        <p:spPr>
          <a:xfrm>
            <a:off x="4499992" y="1543864"/>
            <a:ext cx="4248472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482260" y="5577616"/>
            <a:ext cx="44548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3726510" y="5661248"/>
            <a:ext cx="1349545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0" y="2337256"/>
            <a:ext cx="4454822" cy="3240360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1907704" y="5013176"/>
            <a:ext cx="1961066" cy="420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07387" y="637581"/>
            <a:ext cx="8382000" cy="54650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49233" cy="360040"/>
          </a:xfrm>
        </p:spPr>
        <p:txBody>
          <a:bodyPr/>
          <a:lstStyle/>
          <a:p>
            <a:r>
              <a:rPr lang="cs-CZ" b="1" dirty="0"/>
              <a:t>2. k</a:t>
            </a:r>
            <a:r>
              <a:rPr lang="cs-CZ" b="1" dirty="0" smtClean="0"/>
              <a:t>rok – </a:t>
            </a:r>
            <a:r>
              <a:rPr lang="cs-CZ" sz="1600" b="1" dirty="0" smtClean="0"/>
              <a:t>Havarijní pojištění</a:t>
            </a:r>
            <a:endParaRPr lang="cs-CZ" sz="1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744415" cy="2088232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2378222" cy="392799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60955"/>
            <a:ext cx="2474046" cy="42454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131839" y="6926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Sjednat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29732" y="68836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Nesjednat</a:t>
            </a:r>
            <a:endParaRPr lang="cs-CZ" b="1" dirty="0"/>
          </a:p>
        </p:txBody>
      </p:sp>
      <p:sp>
        <p:nvSpPr>
          <p:cNvPr id="12" name="Šipka doprava 11"/>
          <p:cNvSpPr/>
          <p:nvPr/>
        </p:nvSpPr>
        <p:spPr>
          <a:xfrm>
            <a:off x="2915816" y="764703"/>
            <a:ext cx="216023" cy="262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6971296" y="764702"/>
            <a:ext cx="258436" cy="2542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499992" y="1543864"/>
            <a:ext cx="438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Sekce o vozidle byla přesunuta nad tabulku produktů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26510" y="5661248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Posuvná lišta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907704" y="5085186"/>
            <a:ext cx="213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Přidat porovnání SÚ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 rot="19731317">
            <a:off x="5134972" y="5433600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19620137">
            <a:off x="4103947" y="4941170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4211959" y="1412776"/>
            <a:ext cx="0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467544" y="3501008"/>
            <a:ext cx="3744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482260" y="3501008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67544" y="1412776"/>
            <a:ext cx="3744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482260" y="5433955"/>
            <a:ext cx="0" cy="143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211959" y="2337256"/>
            <a:ext cx="37251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Šipka doprava 42"/>
          <p:cNvSpPr/>
          <p:nvPr/>
        </p:nvSpPr>
        <p:spPr>
          <a:xfrm rot="10800000">
            <a:off x="4272968" y="1563609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2152308" y="5343852"/>
            <a:ext cx="5686172" cy="389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123728" y="2318338"/>
            <a:ext cx="582723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20688"/>
            <a:ext cx="1550516" cy="546500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360040"/>
          </a:xfrm>
        </p:spPr>
        <p:txBody>
          <a:bodyPr/>
          <a:lstStyle/>
          <a:p>
            <a:r>
              <a:rPr lang="cs-CZ" b="1" dirty="0"/>
              <a:t>2. k</a:t>
            </a:r>
            <a:r>
              <a:rPr lang="cs-CZ" b="1" dirty="0" smtClean="0"/>
              <a:t>rok </a:t>
            </a:r>
            <a:r>
              <a:rPr lang="cs-CZ" b="1" dirty="0"/>
              <a:t>– </a:t>
            </a:r>
            <a:r>
              <a:rPr lang="cs-CZ" sz="1600" b="1" dirty="0"/>
              <a:t>Havarijní </a:t>
            </a:r>
            <a:r>
              <a:rPr lang="cs-CZ" sz="1600" b="1" dirty="0" smtClean="0"/>
              <a:t>pojištění sekce Bonus / Malus</a:t>
            </a:r>
            <a:endParaRPr lang="cs-CZ" sz="16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7" y="2996952"/>
            <a:ext cx="5142861" cy="2016224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5149859" cy="1008112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123268" cy="406105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16200000">
            <a:off x="1511660" y="2106960"/>
            <a:ext cx="43204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23728" y="2318338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 zadání vlastního bonusu je nutné označit </a:t>
            </a:r>
            <a:r>
              <a:rPr lang="cs-CZ" dirty="0" err="1" smtClean="0">
                <a:solidFill>
                  <a:schemeClr val="bg1"/>
                </a:solidFill>
              </a:rPr>
              <a:t>checkbox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16200000">
            <a:off x="1542180" y="5163832"/>
            <a:ext cx="43204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152308" y="5343852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Následně dojde k otevření sekce pro manuální editaci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8" name="Obrázek 17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7" y="3673212"/>
            <a:ext cx="2509033" cy="1365116"/>
          </a:xfrm>
          <a:prstGeom prst="rect">
            <a:avLst/>
          </a:prstGeom>
        </p:spPr>
      </p:pic>
      <p:pic>
        <p:nvPicPr>
          <p:cNvPr id="19" name="Obrázek 18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76" y="3943678"/>
            <a:ext cx="2119330" cy="412092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>
            <a:off x="539551" y="1916832"/>
            <a:ext cx="5133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689410" y="908720"/>
            <a:ext cx="1528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39551" y="2996952"/>
            <a:ext cx="51513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39551" y="2996952"/>
            <a:ext cx="8526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48077" y="908720"/>
            <a:ext cx="0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5689410" y="2996952"/>
            <a:ext cx="1528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15" y="4674758"/>
            <a:ext cx="2052844" cy="922558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6189495" y="5258339"/>
            <a:ext cx="1406841" cy="4249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012160" y="2636912"/>
            <a:ext cx="3031599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1622524" cy="5392999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49233" cy="360040"/>
          </a:xfrm>
        </p:spPr>
        <p:txBody>
          <a:bodyPr/>
          <a:lstStyle/>
          <a:p>
            <a:r>
              <a:rPr lang="cs-CZ" b="1" dirty="0"/>
              <a:t>2. </a:t>
            </a:r>
            <a:r>
              <a:rPr lang="cs-CZ" b="1" dirty="0" smtClean="0"/>
              <a:t>krok </a:t>
            </a:r>
            <a:r>
              <a:rPr lang="cs-CZ" b="1" dirty="0"/>
              <a:t>– </a:t>
            </a:r>
            <a:r>
              <a:rPr lang="cs-CZ" sz="1600" b="1" dirty="0" smtClean="0"/>
              <a:t>Doplňková pojištění</a:t>
            </a:r>
            <a:endParaRPr lang="cs-CZ" sz="1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0" y="1133176"/>
            <a:ext cx="5633427" cy="4074958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88" y="5202766"/>
            <a:ext cx="1681679" cy="480479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0" y="531951"/>
            <a:ext cx="2378222" cy="392799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1962"/>
            <a:ext cx="2088232" cy="45278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059831" y="5204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Sjednat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84580" y="5204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Nesjednat</a:t>
            </a:r>
            <a:endParaRPr lang="cs-CZ" b="1" dirty="0"/>
          </a:p>
        </p:txBody>
      </p:sp>
      <p:sp>
        <p:nvSpPr>
          <p:cNvPr id="13" name="Šipka doprava 12"/>
          <p:cNvSpPr/>
          <p:nvPr/>
        </p:nvSpPr>
        <p:spPr>
          <a:xfrm>
            <a:off x="2843808" y="561118"/>
            <a:ext cx="187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6597548" y="554340"/>
            <a:ext cx="187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012160" y="2708990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Možnost porovnání nabídek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Varianta A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Varianta B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42496" y="527427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Ocenit skla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Šipka doprava 18"/>
          <p:cNvSpPr/>
          <p:nvPr/>
        </p:nvSpPr>
        <p:spPr>
          <a:xfrm rot="10800000">
            <a:off x="5971270" y="5326776"/>
            <a:ext cx="175675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10800000">
            <a:off x="5794992" y="3032956"/>
            <a:ext cx="175675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/>
          <p:cNvCxnSpPr/>
          <p:nvPr/>
        </p:nvCxnSpPr>
        <p:spPr>
          <a:xfrm>
            <a:off x="337240" y="1133176"/>
            <a:ext cx="0" cy="4069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337240" y="5208134"/>
            <a:ext cx="3951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288988" y="5208134"/>
            <a:ext cx="0" cy="475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288988" y="5683245"/>
            <a:ext cx="1682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337240" y="1133176"/>
            <a:ext cx="5633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6732240" y="2492896"/>
            <a:ext cx="187220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8382000" cy="53929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360040"/>
          </a:xfrm>
        </p:spPr>
        <p:txBody>
          <a:bodyPr/>
          <a:lstStyle/>
          <a:p>
            <a:r>
              <a:rPr lang="cs-CZ" b="1" dirty="0"/>
              <a:t>2. k</a:t>
            </a:r>
            <a:r>
              <a:rPr lang="cs-CZ" b="1" dirty="0" smtClean="0"/>
              <a:t>rok – Slevy / přirážky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5870185" cy="4480267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6193713" y="836712"/>
            <a:ext cx="0" cy="4480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323528" y="5316979"/>
            <a:ext cx="5870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732240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Logika sekce nebyla měněna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10800000">
            <a:off x="6300192" y="2654478"/>
            <a:ext cx="288032" cy="32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323528" y="836712"/>
            <a:ext cx="5870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580112" y="1484784"/>
            <a:ext cx="3168352" cy="1728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11560" y="764704"/>
            <a:ext cx="8127628" cy="53209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dirty="0" smtClean="0"/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b="1" dirty="0" smtClean="0"/>
              <a:t>2. </a:t>
            </a:r>
            <a:r>
              <a:rPr lang="cs-CZ" b="1" dirty="0"/>
              <a:t>k</a:t>
            </a:r>
            <a:r>
              <a:rPr lang="cs-CZ" b="1" dirty="0" smtClean="0"/>
              <a:t>rok - Tisk kalkulace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tisk"/>
          <p:cNvPicPr>
            <a:picLocks noChangeAspect="1"/>
          </p:cNvPicPr>
          <p:nvPr/>
        </p:nvPicPr>
        <p:blipFill rotWithShape="1">
          <a:blip r:embed="rId2"/>
          <a:srcRect l="25249" t="8269" r="25377" b="6000"/>
          <a:stretch/>
        </p:blipFill>
        <p:spPr>
          <a:xfrm>
            <a:off x="323528" y="1004163"/>
            <a:ext cx="4965144" cy="4849674"/>
          </a:xfrm>
          <a:prstGeom prst="rect">
            <a:avLst/>
          </a:prstGeom>
        </p:spPr>
      </p:pic>
      <p:pic>
        <p:nvPicPr>
          <p:cNvPr id="11" name="tisk kalkulace"/>
          <p:cNvPicPr>
            <a:picLocks noChangeAspect="1"/>
          </p:cNvPicPr>
          <p:nvPr/>
        </p:nvPicPr>
        <p:blipFill rotWithShape="1">
          <a:blip r:embed="rId3"/>
          <a:srcRect l="57646" t="8203" r="39407" b="85605"/>
          <a:stretch/>
        </p:blipFill>
        <p:spPr>
          <a:xfrm>
            <a:off x="4881187" y="332656"/>
            <a:ext cx="379317" cy="44834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52121" y="162880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Vybrané produkty jsou vždy označeny k tisku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Ostatní varianty produktů lze do tisku kalkulace libovolně přidávat / ubírat 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120712" y="2060848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1115616" y="2367464"/>
            <a:ext cx="29502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323528" y="5853837"/>
            <a:ext cx="4936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5260504" y="1004163"/>
            <a:ext cx="0" cy="4849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395536" y="4149080"/>
            <a:ext cx="122413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516216" y="4725144"/>
            <a:ext cx="2376264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7311156" cy="53929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116632"/>
            <a:ext cx="8349233" cy="432048"/>
          </a:xfrm>
        </p:spPr>
        <p:txBody>
          <a:bodyPr/>
          <a:lstStyle/>
          <a:p>
            <a:r>
              <a:rPr lang="cs-CZ" b="1" dirty="0" smtClean="0"/>
              <a:t>3. krok:  Doplňkové údaje – Celkový pohled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225978" cy="2969133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71003"/>
            <a:ext cx="3528392" cy="3675836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88" y="2708921"/>
            <a:ext cx="3941280" cy="3384376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2" y="181255"/>
            <a:ext cx="1901345" cy="39866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516216" y="47251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Řazení + logika vyplňování jednotlivých  sekcí nebyla měněna 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10800000">
            <a:off x="6256918" y="4797153"/>
            <a:ext cx="216024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1953288" y="2708921"/>
            <a:ext cx="0" cy="3384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5894568" y="2708921"/>
            <a:ext cx="0" cy="3384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1953288" y="2708921"/>
            <a:ext cx="39515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endCxn id="8" idx="1"/>
          </p:cNvCxnSpPr>
          <p:nvPr/>
        </p:nvCxnSpPr>
        <p:spPr>
          <a:xfrm>
            <a:off x="3923928" y="871003"/>
            <a:ext cx="0" cy="1837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621514" y="548680"/>
            <a:ext cx="0" cy="21602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395536" y="3517813"/>
            <a:ext cx="1557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5894568" y="4546839"/>
            <a:ext cx="1557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95537" y="414908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Všechny sekce jsou otevřeny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37" name="Šipka doprava 36"/>
          <p:cNvSpPr/>
          <p:nvPr/>
        </p:nvSpPr>
        <p:spPr>
          <a:xfrm>
            <a:off x="1678670" y="4186799"/>
            <a:ext cx="216024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38"/>
          <p:cNvCxnSpPr/>
          <p:nvPr/>
        </p:nvCxnSpPr>
        <p:spPr>
          <a:xfrm>
            <a:off x="3923928" y="871003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395536" y="548680"/>
            <a:ext cx="32259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6835524" y="3091647"/>
            <a:ext cx="1840931" cy="1129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8382000" cy="53929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b="1" dirty="0" smtClean="0"/>
              <a:t>4. krok: Rekapitulace </a:t>
            </a:r>
            <a:r>
              <a:rPr lang="cs-CZ" b="1" dirty="0"/>
              <a:t>– Celkový pohled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035835" cy="430339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024335" cy="2672739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80728"/>
            <a:ext cx="2961760" cy="2649527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2" y="3501009"/>
            <a:ext cx="3015559" cy="2544378"/>
          </a:xfrm>
          <a:prstGeom prst="rect">
            <a:avLst/>
          </a:prstGeom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2980760" cy="250430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35524" y="3091646"/>
            <a:ext cx="206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Řazení + logika vyplňování jednotlivých  sekcí nebyla měněna </a:t>
            </a:r>
          </a:p>
        </p:txBody>
      </p:sp>
      <p:sp>
        <p:nvSpPr>
          <p:cNvPr id="14" name="Šipka doprava 13"/>
          <p:cNvSpPr/>
          <p:nvPr/>
        </p:nvSpPr>
        <p:spPr>
          <a:xfrm rot="10800000">
            <a:off x="6547053" y="3133320"/>
            <a:ext cx="216024" cy="3166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60" y="5553680"/>
            <a:ext cx="1934687" cy="667657"/>
          </a:xfrm>
          <a:prstGeom prst="rect">
            <a:avLst/>
          </a:prstGeom>
        </p:spPr>
      </p:pic>
      <p:cxnSp>
        <p:nvCxnSpPr>
          <p:cNvPr id="17" name="Přímá spojnice 16"/>
          <p:cNvCxnSpPr/>
          <p:nvPr/>
        </p:nvCxnSpPr>
        <p:spPr>
          <a:xfrm>
            <a:off x="3491880" y="980728"/>
            <a:ext cx="0" cy="2649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491880" y="3630255"/>
            <a:ext cx="2961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04312" y="3501009"/>
            <a:ext cx="30155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419871" y="3501009"/>
            <a:ext cx="0" cy="2544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3419871" y="764704"/>
            <a:ext cx="0" cy="2672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95536" y="3437443"/>
            <a:ext cx="3024335" cy="12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491880" y="3717032"/>
            <a:ext cx="2961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3491880" y="3717032"/>
            <a:ext cx="0" cy="2328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39552" y="980728"/>
            <a:ext cx="7920880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836712"/>
            <a:ext cx="8382000" cy="5248983"/>
          </a:xfrm>
        </p:spPr>
        <p:txBody>
          <a:bodyPr numCol="1"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1400" dirty="0" smtClean="0">
                <a:solidFill>
                  <a:schemeClr val="bg1"/>
                </a:solidFill>
              </a:rPr>
              <a:t>Úprava grafické stránky NH se týká výlučně procesu sjednání pojištění motorových vozidel.</a:t>
            </a:r>
          </a:p>
          <a:p>
            <a:pPr marL="0" indent="0" algn="ctr">
              <a:buNone/>
            </a:pPr>
            <a:r>
              <a:rPr lang="cs-CZ" sz="1400" dirty="0" smtClean="0">
                <a:solidFill>
                  <a:schemeClr val="bg1"/>
                </a:solidFill>
              </a:rPr>
              <a:t>Jiné produkty ani funkcionality </a:t>
            </a:r>
            <a:r>
              <a:rPr lang="cs-CZ" sz="1400" dirty="0" smtClean="0">
                <a:solidFill>
                  <a:schemeClr val="bg1"/>
                </a:solidFill>
              </a:rPr>
              <a:t>v NH zatím</a:t>
            </a:r>
            <a:r>
              <a:rPr lang="cs-CZ" sz="1400" dirty="0" smtClean="0">
                <a:solidFill>
                  <a:schemeClr val="bg1"/>
                </a:solidFill>
              </a:rPr>
              <a:t> graficky </a:t>
            </a:r>
            <a:r>
              <a:rPr lang="cs-CZ" sz="1400" dirty="0" smtClean="0">
                <a:solidFill>
                  <a:schemeClr val="bg1"/>
                </a:solidFill>
              </a:rPr>
              <a:t>upraveny </a:t>
            </a:r>
            <a:r>
              <a:rPr lang="cs-CZ" sz="1400" dirty="0" smtClean="0">
                <a:solidFill>
                  <a:schemeClr val="bg1"/>
                </a:solidFill>
              </a:rPr>
              <a:t>nebyly</a:t>
            </a:r>
            <a:r>
              <a:rPr lang="cs-CZ" sz="1400" dirty="0" smtClean="0">
                <a:solidFill>
                  <a:schemeClr val="bg1"/>
                </a:solidFill>
              </a:rPr>
              <a:t>. </a:t>
            </a:r>
            <a:endParaRPr lang="cs-CZ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esign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technologie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 smtClean="0"/>
              <a:t>je použit uživatelsky atraktivní design a </a:t>
            </a:r>
            <a:r>
              <a:rPr lang="cs-CZ" b="0" dirty="0"/>
              <a:t>moderní </a:t>
            </a:r>
            <a:r>
              <a:rPr lang="cs-CZ" b="0" dirty="0" smtClean="0"/>
              <a:t>technologie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. Přehlednost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 smtClean="0"/>
              <a:t>otevřené všechny sekce 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3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. Jednoduchost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/>
              <a:t>z</a:t>
            </a:r>
            <a:r>
              <a:rPr lang="cs-CZ" b="0" dirty="0" smtClean="0"/>
              <a:t>řetězení dotazu při vyhledání a identifikaci vozidla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/>
              <a:t>založení Nového </a:t>
            </a:r>
            <a:r>
              <a:rPr lang="cs-CZ" b="0" dirty="0" smtClean="0"/>
              <a:t>klienta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 smtClean="0"/>
              <a:t>propisování </a:t>
            </a:r>
            <a:r>
              <a:rPr lang="cs-CZ" b="0" dirty="0"/>
              <a:t>zjištěných údajů o vozidle z 1. kroku na 3.krok (SPZ / VTP) </a:t>
            </a:r>
            <a:endParaRPr lang="cs-CZ" b="0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4. Intuitivní ovládání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/>
              <a:t>o</a:t>
            </a:r>
            <a:r>
              <a:rPr lang="cs-CZ" b="0" dirty="0" smtClean="0"/>
              <a:t>dstranění nelogického chování (</a:t>
            </a:r>
            <a:r>
              <a:rPr lang="cs-CZ" b="0" dirty="0" err="1" smtClean="0"/>
              <a:t>checkbox</a:t>
            </a:r>
            <a:r>
              <a:rPr lang="cs-CZ" b="0" dirty="0" smtClean="0"/>
              <a:t> Sjednat)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 smtClean="0"/>
              <a:t>odstranění šipek u tabulek nabídky produktů POV / HAV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/>
              <a:t>d</a:t>
            </a:r>
            <a:r>
              <a:rPr lang="cs-CZ" b="0" dirty="0" smtClean="0"/>
              <a:t>oplněny nápovědy </a:t>
            </a:r>
            <a:r>
              <a:rPr lang="cs-CZ" b="0" dirty="0" smtClean="0"/>
              <a:t>+ </a:t>
            </a:r>
            <a:r>
              <a:rPr lang="cs-CZ" b="0" dirty="0" smtClean="0"/>
              <a:t>upravena logika zobrazení chybových hlášek</a:t>
            </a:r>
            <a:endParaRPr lang="cs-CZ" b="0" dirty="0" smtClean="0"/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ompatibilita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/>
              <a:t>p</a:t>
            </a:r>
            <a:r>
              <a:rPr lang="cs-CZ" b="0" dirty="0" smtClean="0"/>
              <a:t>řipraveno pro tablety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sz="1800" b="1" dirty="0"/>
              <a:t>Z</a:t>
            </a:r>
            <a:r>
              <a:rPr lang="cs-CZ" sz="1800" b="1" dirty="0" smtClean="0"/>
              <a:t>ákladní </a:t>
            </a:r>
            <a:r>
              <a:rPr lang="cs-CZ" sz="1800" b="1" dirty="0" smtClean="0"/>
              <a:t>principy</a:t>
            </a:r>
            <a:endParaRPr lang="cs-CZ" sz="18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Přímá spojnice 20"/>
          <p:cNvCxnSpPr/>
          <p:nvPr/>
        </p:nvCxnSpPr>
        <p:spPr>
          <a:xfrm flipH="1">
            <a:off x="395536" y="4849180"/>
            <a:ext cx="44128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95536" y="5517232"/>
            <a:ext cx="221086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8382000" cy="53929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b="1" dirty="0" smtClean="0"/>
              <a:t>5. krok: Tisk smlouvy </a:t>
            </a:r>
            <a:r>
              <a:rPr lang="cs-CZ" b="1" dirty="0"/>
              <a:t>– Celkový pohled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2108"/>
            <a:ext cx="4412831" cy="4077072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8999"/>
            <a:ext cx="2341517" cy="2195173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4932040" y="4408376"/>
            <a:ext cx="28803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117122"/>
            <a:ext cx="1342319" cy="1171779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19146915">
            <a:off x="802115" y="4998502"/>
            <a:ext cx="360040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551723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Nahrání dokumentů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5364088" y="3428999"/>
            <a:ext cx="2341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364088" y="3428999"/>
            <a:ext cx="0" cy="2195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808367" y="772108"/>
            <a:ext cx="0" cy="4068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395536" y="772108"/>
            <a:ext cx="44128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364088" y="5624172"/>
            <a:ext cx="2341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1259631" y="4117122"/>
            <a:ext cx="1" cy="1171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259632" y="5288901"/>
            <a:ext cx="1342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1259631" y="4117122"/>
            <a:ext cx="1342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601950" y="4117122"/>
            <a:ext cx="0" cy="1171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Praha 12.1.2015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		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PMV- retail</a:t>
            </a:r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 a přejeme hodně obchodních úspěchů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4668542" y="4581128"/>
            <a:ext cx="4112702" cy="792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2564904"/>
            <a:ext cx="6735092" cy="35207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360040"/>
          </a:xfrm>
        </p:spPr>
        <p:txBody>
          <a:bodyPr/>
          <a:lstStyle/>
          <a:p>
            <a:r>
              <a:rPr lang="cs-CZ" b="1" dirty="0" smtClean="0"/>
              <a:t>1. krok: Základní údaje – celkový pohled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5"/>
            <a:ext cx="3672408" cy="2774947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2" y="3358822"/>
            <a:ext cx="3666812" cy="1473604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" y="4869159"/>
            <a:ext cx="3679244" cy="793787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76464" cy="530710"/>
          </a:xfrm>
          <a:prstGeom prst="rect">
            <a:avLst/>
          </a:prstGeom>
        </p:spPr>
      </p:pic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99646"/>
            <a:ext cx="4176464" cy="511871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10800000">
            <a:off x="4211960" y="3639830"/>
            <a:ext cx="216024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4207198" y="1775561"/>
            <a:ext cx="22078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636594" y="4581128"/>
            <a:ext cx="41275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všechny sekce jsou </a:t>
            </a:r>
            <a:r>
              <a:rPr lang="cs-CZ" sz="1600" b="1" u="sng" dirty="0" smtClean="0">
                <a:solidFill>
                  <a:schemeClr val="bg1"/>
                </a:solidFill>
              </a:rPr>
              <a:t>rozbaleny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vyhledání pojistníka / vozidla je </a:t>
            </a:r>
            <a:r>
              <a:rPr lang="cs-CZ" sz="1600" b="1" u="sng" dirty="0" smtClean="0">
                <a:solidFill>
                  <a:schemeClr val="bg1"/>
                </a:solidFill>
              </a:rPr>
              <a:t>odděleno</a:t>
            </a:r>
          </a:p>
          <a:p>
            <a:endParaRPr lang="cs-CZ" dirty="0"/>
          </a:p>
        </p:txBody>
      </p:sp>
      <p:pic>
        <p:nvPicPr>
          <p:cNvPr id="18" name="Obrázek 17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6230"/>
            <a:ext cx="2395396" cy="468473"/>
          </a:xfrm>
          <a:prstGeom prst="rect">
            <a:avLst/>
          </a:prstGeom>
        </p:spPr>
      </p:pic>
      <p:cxnSp>
        <p:nvCxnSpPr>
          <p:cNvPr id="22" name="Přímá spojnice 21"/>
          <p:cNvCxnSpPr/>
          <p:nvPr/>
        </p:nvCxnSpPr>
        <p:spPr>
          <a:xfrm>
            <a:off x="4067944" y="692695"/>
            <a:ext cx="0" cy="4970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Výřez obrazovk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421" y="3424237"/>
            <a:ext cx="57158" cy="9526"/>
          </a:xfrm>
          <a:prstGeom prst="rect">
            <a:avLst/>
          </a:prstGeom>
        </p:spPr>
      </p:pic>
      <p:pic>
        <p:nvPicPr>
          <p:cNvPr id="28" name="Obrázek 27" descr="Výřez obrazovk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15" y="2208292"/>
            <a:ext cx="1307957" cy="225510"/>
          </a:xfrm>
          <a:prstGeom prst="rect">
            <a:avLst/>
          </a:prstGeom>
        </p:spPr>
      </p:pic>
      <p:pic>
        <p:nvPicPr>
          <p:cNvPr id="29" name="Obrázek 28" descr="Výřez obrazovk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94" y="4103726"/>
            <a:ext cx="1251873" cy="247185"/>
          </a:xfrm>
          <a:prstGeom prst="rect">
            <a:avLst/>
          </a:prstGeom>
        </p:spPr>
      </p:pic>
      <p:cxnSp>
        <p:nvCxnSpPr>
          <p:cNvPr id="31" name="Přímá spojnice 30"/>
          <p:cNvCxnSpPr/>
          <p:nvPr/>
        </p:nvCxnSpPr>
        <p:spPr>
          <a:xfrm flipH="1">
            <a:off x="323528" y="692695"/>
            <a:ext cx="37444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323528" y="692695"/>
            <a:ext cx="0" cy="4970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323528" y="5662946"/>
            <a:ext cx="37444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Obrázek 38" descr="Výřez obrazovk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" y="1361018"/>
            <a:ext cx="954315" cy="338628"/>
          </a:xfrm>
          <a:prstGeom prst="rect">
            <a:avLst/>
          </a:prstGeom>
        </p:spPr>
      </p:pic>
      <p:pic>
        <p:nvPicPr>
          <p:cNvPr id="40" name="Obrázek 39" descr="Výřez obrazovk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" y="3293843"/>
            <a:ext cx="924729" cy="345987"/>
          </a:xfrm>
          <a:prstGeom prst="rect">
            <a:avLst/>
          </a:prstGeom>
        </p:spPr>
      </p:pic>
      <p:pic>
        <p:nvPicPr>
          <p:cNvPr id="41" name="Obrázek 40" descr="Výřez obrazovk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2" y="4869159"/>
            <a:ext cx="1021560" cy="291875"/>
          </a:xfrm>
          <a:prstGeom prst="rect">
            <a:avLst/>
          </a:prstGeom>
        </p:spPr>
      </p:pic>
      <p:pic>
        <p:nvPicPr>
          <p:cNvPr id="42" name="Obrázek 41" descr="Výřez obrazovk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2" y="716423"/>
            <a:ext cx="320411" cy="2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4762560" y="2881384"/>
            <a:ext cx="3769880" cy="323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675492" y="2444881"/>
            <a:ext cx="1709152" cy="3362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633" y="2090232"/>
            <a:ext cx="2034131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9072" y="3373826"/>
            <a:ext cx="4142805" cy="273327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 smtClean="0"/>
              <a:t>   </a:t>
            </a:r>
            <a:r>
              <a:rPr lang="cs-CZ" sz="1400" dirty="0"/>
              <a:t>		</a:t>
            </a:r>
            <a:endParaRPr lang="cs-CZ" sz="1400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800" dirty="0"/>
          </a:p>
          <a:p>
            <a:pPr marL="0" indent="0">
              <a:lnSpc>
                <a:spcPct val="150000"/>
              </a:lnSpc>
              <a:buNone/>
            </a:pP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7981" y="175084"/>
            <a:ext cx="5987009" cy="432048"/>
          </a:xfrm>
        </p:spPr>
        <p:txBody>
          <a:bodyPr/>
          <a:lstStyle/>
          <a:p>
            <a:r>
              <a:rPr lang="cs-CZ" b="1" dirty="0" smtClean="0"/>
              <a:t>1. krok - INFORMAČNÍ LIŠTA 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uložit kalkulaci"/>
          <p:cNvPicPr>
            <a:picLocks noChangeAspect="1"/>
          </p:cNvPicPr>
          <p:nvPr/>
        </p:nvPicPr>
        <p:blipFill rotWithShape="1">
          <a:blip r:embed="rId2"/>
          <a:srcRect l="54700" t="8203" r="42354" b="85605"/>
          <a:stretch/>
        </p:blipFill>
        <p:spPr>
          <a:xfrm>
            <a:off x="417633" y="3982014"/>
            <a:ext cx="365530" cy="432048"/>
          </a:xfrm>
          <a:prstGeom prst="rect">
            <a:avLst/>
          </a:prstGeom>
        </p:spPr>
      </p:pic>
      <p:pic>
        <p:nvPicPr>
          <p:cNvPr id="11" name="tisk kalkulace"/>
          <p:cNvPicPr>
            <a:picLocks noChangeAspect="1"/>
          </p:cNvPicPr>
          <p:nvPr/>
        </p:nvPicPr>
        <p:blipFill rotWithShape="1">
          <a:blip r:embed="rId2"/>
          <a:srcRect l="57646" t="8203" r="39407" b="85605"/>
          <a:stretch/>
        </p:blipFill>
        <p:spPr>
          <a:xfrm>
            <a:off x="1749293" y="3977879"/>
            <a:ext cx="365530" cy="432048"/>
          </a:xfrm>
          <a:prstGeom prst="rect">
            <a:avLst/>
          </a:prstGeom>
        </p:spPr>
      </p:pic>
      <p:pic>
        <p:nvPicPr>
          <p:cNvPr id="12" name="přepočítat"/>
          <p:cNvPicPr>
            <a:picLocks noChangeAspect="1"/>
          </p:cNvPicPr>
          <p:nvPr/>
        </p:nvPicPr>
        <p:blipFill rotWithShape="1">
          <a:blip r:embed="rId2"/>
          <a:srcRect l="60593" t="8203" r="36446" b="85605"/>
          <a:stretch/>
        </p:blipFill>
        <p:spPr>
          <a:xfrm>
            <a:off x="3635896" y="3977879"/>
            <a:ext cx="370849" cy="4361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l="42424" t="27219" r="12440" b="65126"/>
          <a:stretch/>
        </p:blipFill>
        <p:spPr bwMode="auto">
          <a:xfrm>
            <a:off x="2530377" y="1922324"/>
            <a:ext cx="4036360" cy="385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62560" y="2881384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NOVĚ</a:t>
            </a:r>
            <a:r>
              <a:rPr lang="cs-CZ" sz="1600" dirty="0" smtClean="0">
                <a:solidFill>
                  <a:schemeClr val="bg1"/>
                </a:solidFill>
              </a:rPr>
              <a:t> doplněna informace: </a:t>
            </a:r>
            <a:r>
              <a:rPr lang="cs-CZ" b="1" dirty="0" smtClean="0">
                <a:solidFill>
                  <a:schemeClr val="bg1"/>
                </a:solidFill>
              </a:rPr>
              <a:t>SPLÁTKA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3620754">
            <a:off x="5620764" y="2245213"/>
            <a:ext cx="408708" cy="2740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76" y="1074324"/>
            <a:ext cx="1138532" cy="364628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2646540" y="2442585"/>
            <a:ext cx="1789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Kroky sjednání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3021" y="2090232"/>
            <a:ext cx="203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Domeček = START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28" name="Obrázek 27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3" y="1034826"/>
            <a:ext cx="6120680" cy="443624"/>
          </a:xfrm>
          <a:prstGeom prst="rect">
            <a:avLst/>
          </a:prstGeom>
        </p:spPr>
      </p:pic>
      <p:pic>
        <p:nvPicPr>
          <p:cNvPr id="29" name="Obrázek 28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04" y="1506296"/>
            <a:ext cx="1510265" cy="329652"/>
          </a:xfrm>
          <a:prstGeom prst="rect">
            <a:avLst/>
          </a:prstGeom>
        </p:spPr>
      </p:pic>
      <p:pic>
        <p:nvPicPr>
          <p:cNvPr id="30" name="Obrázek 29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83" y="4941168"/>
            <a:ext cx="6050069" cy="753515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9" y="1478450"/>
            <a:ext cx="6177528" cy="46597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114823" y="404378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vytisknout</a:t>
            </a:r>
            <a:endParaRPr lang="cs-CZ" sz="16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06745" y="4011304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přepočítat</a:t>
            </a:r>
            <a:endParaRPr lang="cs-CZ" sz="1600" b="1" dirty="0"/>
          </a:p>
        </p:txBody>
      </p:sp>
      <p:sp>
        <p:nvSpPr>
          <p:cNvPr id="20" name="Šipka doprava 19"/>
          <p:cNvSpPr/>
          <p:nvPr/>
        </p:nvSpPr>
        <p:spPr>
          <a:xfrm rot="13362065">
            <a:off x="2843944" y="1894829"/>
            <a:ext cx="406833" cy="2613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13395233">
            <a:off x="594309" y="1401963"/>
            <a:ext cx="449758" cy="2724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19188" y="402839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uložit</a:t>
            </a:r>
            <a:endParaRPr lang="cs-CZ" b="1" dirty="0"/>
          </a:p>
        </p:txBody>
      </p:sp>
      <p:cxnSp>
        <p:nvCxnSpPr>
          <p:cNvPr id="25" name="Přímá spojnice 24"/>
          <p:cNvCxnSpPr/>
          <p:nvPr/>
        </p:nvCxnSpPr>
        <p:spPr>
          <a:xfrm>
            <a:off x="389641" y="1034826"/>
            <a:ext cx="6148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38313" y="1034826"/>
            <a:ext cx="28424" cy="1272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848658" y="829566"/>
            <a:ext cx="2454220" cy="369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1014485"/>
            <a:ext cx="6303044" cy="50712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dirty="0"/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b="1" dirty="0" smtClean="0"/>
              <a:t>1. </a:t>
            </a:r>
            <a:r>
              <a:rPr lang="cs-CZ" b="1" dirty="0"/>
              <a:t>k</a:t>
            </a:r>
            <a:r>
              <a:rPr lang="cs-CZ" b="1" dirty="0" smtClean="0"/>
              <a:t>rok:  Základní údaje - Pojistník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" name="tlačítko vyhledat pojistníka vlevo"/>
          <p:cNvPicPr>
            <a:picLocks noChangeAspect="1"/>
          </p:cNvPicPr>
          <p:nvPr/>
        </p:nvPicPr>
        <p:blipFill rotWithShape="1">
          <a:blip r:embed="rId2"/>
          <a:srcRect l="62680" t="53868" r="21691" b="40885"/>
          <a:stretch/>
        </p:blipFill>
        <p:spPr bwMode="auto">
          <a:xfrm>
            <a:off x="4932040" y="1782686"/>
            <a:ext cx="2016224" cy="380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" y="1268760"/>
            <a:ext cx="4085767" cy="2623279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5400000">
            <a:off x="1427192" y="1317222"/>
            <a:ext cx="266806" cy="3138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870173" y="830073"/>
            <a:ext cx="243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RČ/IČ = Povinné pole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 rot="5400000">
            <a:off x="5701079" y="2235872"/>
            <a:ext cx="260978" cy="3429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28500"/>
            <a:ext cx="3888431" cy="2267243"/>
          </a:xfrm>
          <a:prstGeom prst="rect">
            <a:avLst/>
          </a:prstGeom>
        </p:spPr>
      </p:pic>
      <p:sp>
        <p:nvSpPr>
          <p:cNvPr id="27" name="Šipka doprava 26"/>
          <p:cNvSpPr/>
          <p:nvPr/>
        </p:nvSpPr>
        <p:spPr>
          <a:xfrm>
            <a:off x="4632196" y="1782686"/>
            <a:ext cx="202498" cy="3429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8" y="1585881"/>
            <a:ext cx="508118" cy="338745"/>
          </a:xfrm>
          <a:prstGeom prst="rect">
            <a:avLst/>
          </a:prstGeom>
        </p:spPr>
      </p:pic>
      <p:sp>
        <p:nvSpPr>
          <p:cNvPr id="28" name="Šipka doprava 27"/>
          <p:cNvSpPr/>
          <p:nvPr/>
        </p:nvSpPr>
        <p:spPr>
          <a:xfrm rot="10800000">
            <a:off x="3820496" y="4323897"/>
            <a:ext cx="186878" cy="3429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Obrázek 28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0" y="4151674"/>
            <a:ext cx="3344461" cy="1707455"/>
          </a:xfrm>
          <a:prstGeom prst="rect">
            <a:avLst/>
          </a:prstGeom>
        </p:spPr>
      </p:pic>
      <p:cxnSp>
        <p:nvCxnSpPr>
          <p:cNvPr id="31" name="Přímá spojnice 30"/>
          <p:cNvCxnSpPr/>
          <p:nvPr/>
        </p:nvCxnSpPr>
        <p:spPr>
          <a:xfrm>
            <a:off x="397640" y="3892039"/>
            <a:ext cx="3670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499991" y="1268760"/>
            <a:ext cx="0" cy="1359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4049739" y="2628500"/>
            <a:ext cx="18205" cy="2267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049739" y="2628500"/>
            <a:ext cx="39066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397640" y="4151674"/>
            <a:ext cx="33394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3737049" y="4151674"/>
            <a:ext cx="0" cy="170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4058841" y="4895743"/>
            <a:ext cx="38975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397640" y="5859129"/>
            <a:ext cx="33444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414224" y="1268760"/>
            <a:ext cx="40857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2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6228185" y="2636912"/>
            <a:ext cx="2376263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20688"/>
            <a:ext cx="8382000" cy="54650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360040"/>
          </a:xfrm>
        </p:spPr>
        <p:txBody>
          <a:bodyPr/>
          <a:lstStyle/>
          <a:p>
            <a:r>
              <a:rPr lang="cs-CZ" b="1" dirty="0"/>
              <a:t>1. </a:t>
            </a:r>
            <a:r>
              <a:rPr lang="cs-CZ" b="1" dirty="0" smtClean="0"/>
              <a:t>krok Pojistník - Založit nového klienta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57260"/>
            <a:ext cx="1800199" cy="383475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5400000">
            <a:off x="2576941" y="3623114"/>
            <a:ext cx="331853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4" y="4221088"/>
            <a:ext cx="5184576" cy="1472075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5184576" cy="2808312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1691680" y="2924944"/>
            <a:ext cx="1152128" cy="64807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228185" y="26369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Jednoduché založení nového klienta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5551180" y="4149080"/>
            <a:ext cx="0" cy="1544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580112" y="764704"/>
            <a:ext cx="0" cy="2808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395536" y="764704"/>
            <a:ext cx="0" cy="2808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366604" y="4149080"/>
            <a:ext cx="0" cy="1544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366604" y="4149080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95536" y="3573016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1908205" y="4638980"/>
            <a:ext cx="2194832" cy="950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01323" y="796062"/>
            <a:ext cx="3420873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8382000" cy="53929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360040"/>
          </a:xfrm>
        </p:spPr>
        <p:txBody>
          <a:bodyPr/>
          <a:lstStyle/>
          <a:p>
            <a:r>
              <a:rPr lang="cs-CZ" b="1" dirty="0" smtClean="0"/>
              <a:t>1. krok - Vozidlo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sekce vozidlo"/>
          <p:cNvPicPr>
            <a:picLocks noChangeAspect="1"/>
          </p:cNvPicPr>
          <p:nvPr/>
        </p:nvPicPr>
        <p:blipFill rotWithShape="1">
          <a:blip r:embed="rId2"/>
          <a:srcRect l="26105" t="17887" r="26822" b="29461"/>
          <a:stretch/>
        </p:blipFill>
        <p:spPr>
          <a:xfrm>
            <a:off x="395536" y="1193546"/>
            <a:ext cx="4032448" cy="2808968"/>
          </a:xfrm>
          <a:prstGeom prst="rect">
            <a:avLst/>
          </a:prstGeom>
        </p:spPr>
      </p:pic>
      <p:pic>
        <p:nvPicPr>
          <p:cNvPr id="9" name="tlačítko vyhledat vozidlo"/>
          <p:cNvPicPr>
            <a:picLocks noChangeAspect="1"/>
          </p:cNvPicPr>
          <p:nvPr/>
        </p:nvPicPr>
        <p:blipFill rotWithShape="1">
          <a:blip r:embed="rId2"/>
          <a:srcRect l="59783" t="30879" r="30841" b="65446"/>
          <a:stretch/>
        </p:blipFill>
        <p:spPr>
          <a:xfrm>
            <a:off x="4932040" y="1218781"/>
            <a:ext cx="1633043" cy="360040"/>
          </a:xfrm>
          <a:prstGeom prst="rect">
            <a:avLst/>
          </a:prstGeom>
        </p:spPr>
      </p:pic>
      <p:pic>
        <p:nvPicPr>
          <p:cNvPr id="11" name="audatex"/>
          <p:cNvPicPr>
            <a:picLocks noChangeAspect="1"/>
          </p:cNvPicPr>
          <p:nvPr/>
        </p:nvPicPr>
        <p:blipFill rotWithShape="1">
          <a:blip r:embed="rId3"/>
          <a:srcRect l="26720" t="9461" r="27283" b="8858"/>
          <a:stretch/>
        </p:blipFill>
        <p:spPr>
          <a:xfrm>
            <a:off x="4572000" y="1916832"/>
            <a:ext cx="4175985" cy="4171365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5400000">
            <a:off x="1958186" y="1362797"/>
            <a:ext cx="332085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15075" y="796062"/>
            <a:ext cx="3420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Vyhledat vozidlo lze dle RZ / VIN / VTP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5629747" y="1601098"/>
            <a:ext cx="237627" cy="2875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908205" y="4638980"/>
            <a:ext cx="219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Zřetězení dotazu: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- ČKP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- identifikace vozidla</a:t>
            </a:r>
            <a:endParaRPr lang="cs-CZ" sz="1600" b="1" dirty="0">
              <a:solidFill>
                <a:schemeClr val="bg1"/>
              </a:solidFill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395536" y="4002514"/>
            <a:ext cx="4032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427984" y="1193546"/>
            <a:ext cx="0" cy="2808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572000" y="1916832"/>
            <a:ext cx="4175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572000" y="1916832"/>
            <a:ext cx="0" cy="4171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Šipka doprava 25"/>
          <p:cNvSpPr/>
          <p:nvPr/>
        </p:nvSpPr>
        <p:spPr>
          <a:xfrm>
            <a:off x="4644007" y="1248607"/>
            <a:ext cx="228561" cy="300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395536" y="1193546"/>
            <a:ext cx="4032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" idx="2"/>
          </p:cNvCxnSpPr>
          <p:nvPr/>
        </p:nvCxnSpPr>
        <p:spPr>
          <a:xfrm>
            <a:off x="4548188" y="6085695"/>
            <a:ext cx="4199797" cy="2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7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/>
          <p:nvPr/>
        </p:nvCxnSpPr>
        <p:spPr>
          <a:xfrm>
            <a:off x="1093521" y="4361739"/>
            <a:ext cx="5771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5364088" y="4869160"/>
            <a:ext cx="264034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92696"/>
            <a:ext cx="8382000" cy="53929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432048"/>
          </a:xfrm>
        </p:spPr>
        <p:txBody>
          <a:bodyPr/>
          <a:lstStyle/>
          <a:p>
            <a:r>
              <a:rPr lang="cs-CZ" b="1" dirty="0"/>
              <a:t>1. krok - </a:t>
            </a:r>
            <a:r>
              <a:rPr lang="cs-CZ" b="1" dirty="0" smtClean="0"/>
              <a:t>Smlouva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1" y="1988840"/>
            <a:ext cx="5771546" cy="2372899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84145"/>
            <a:ext cx="1584176" cy="1300057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15602"/>
            <a:ext cx="1591739" cy="1165536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23468"/>
            <a:ext cx="1584176" cy="1660734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2267744" y="1184145"/>
            <a:ext cx="0" cy="1300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267744" y="1184145"/>
            <a:ext cx="1584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859483" y="1184145"/>
            <a:ext cx="0" cy="1300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2267744" y="2484202"/>
            <a:ext cx="15917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267744" y="3515602"/>
            <a:ext cx="0" cy="1165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267744" y="4681138"/>
            <a:ext cx="1584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3859483" y="3515602"/>
            <a:ext cx="0" cy="1165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267744" y="3515602"/>
            <a:ext cx="15917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932040" y="823468"/>
            <a:ext cx="0" cy="1660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932040" y="2484202"/>
            <a:ext cx="1584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6516216" y="823468"/>
            <a:ext cx="0" cy="1660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4932040" y="823468"/>
            <a:ext cx="1584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5436096" y="4869160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Nové označení tlačítka: 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Pokračovat na kalkulaci 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37" name="Šipka doprava 36"/>
          <p:cNvSpPr/>
          <p:nvPr/>
        </p:nvSpPr>
        <p:spPr>
          <a:xfrm rot="16200000">
            <a:off x="6000318" y="4421428"/>
            <a:ext cx="239709" cy="319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>
            <a:off x="1093521" y="1988840"/>
            <a:ext cx="0" cy="2372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093521" y="1988840"/>
            <a:ext cx="11742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3859483" y="1988840"/>
            <a:ext cx="1072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6516216" y="1988840"/>
            <a:ext cx="348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Šipka doprava 37"/>
          <p:cNvSpPr/>
          <p:nvPr/>
        </p:nvSpPr>
        <p:spPr>
          <a:xfrm rot="5400000">
            <a:off x="3054504" y="3002289"/>
            <a:ext cx="239709" cy="319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/>
          <p:cNvSpPr/>
          <p:nvPr/>
        </p:nvSpPr>
        <p:spPr>
          <a:xfrm rot="16200000">
            <a:off x="3054505" y="2539367"/>
            <a:ext cx="239709" cy="319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/>
          <p:cNvSpPr/>
          <p:nvPr/>
        </p:nvSpPr>
        <p:spPr>
          <a:xfrm rot="16200000">
            <a:off x="5811451" y="2539367"/>
            <a:ext cx="239709" cy="319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8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6643529" y="5922927"/>
            <a:ext cx="1752403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779912" y="5515763"/>
            <a:ext cx="1656184" cy="3127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23940" y="5003128"/>
            <a:ext cx="266429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57188" y="620688"/>
            <a:ext cx="8247260" cy="561662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5191" y="260648"/>
            <a:ext cx="8349233" cy="360040"/>
          </a:xfrm>
        </p:spPr>
        <p:txBody>
          <a:bodyPr/>
          <a:lstStyle/>
          <a:p>
            <a:r>
              <a:rPr lang="cs-CZ" b="1" dirty="0" smtClean="0"/>
              <a:t>2. krok: Kalkulace </a:t>
            </a:r>
            <a:r>
              <a:rPr lang="cs-CZ" b="1" dirty="0"/>
              <a:t>– </a:t>
            </a:r>
            <a:r>
              <a:rPr lang="cs-CZ" b="1" dirty="0" smtClean="0"/>
              <a:t>Celkový </a:t>
            </a:r>
            <a:r>
              <a:rPr lang="cs-CZ" b="1" dirty="0"/>
              <a:t>pohled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2808312" cy="4412057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44" y="1268760"/>
            <a:ext cx="2884174" cy="45365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23940" y="5003128"/>
            <a:ext cx="252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 Osoby zohledněné při výpočtu </a:t>
            </a:r>
          </a:p>
          <a:p>
            <a:r>
              <a:rPr lang="cs-CZ" sz="1200" b="1" dirty="0" smtClean="0">
                <a:solidFill>
                  <a:schemeClr val="bg1"/>
                </a:solidFill>
              </a:rPr>
              <a:t> Povinné ručení 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0" y="620688"/>
            <a:ext cx="2664295" cy="422679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728723" y="5533631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 Havarijní pojištění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43529" y="5913544"/>
            <a:ext cx="1649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Doplňková pojištění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18862614">
            <a:off x="378108" y="1336107"/>
            <a:ext cx="324447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8647280">
            <a:off x="379485" y="2325668"/>
            <a:ext cx="324447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18842902">
            <a:off x="3365210" y="1267929"/>
            <a:ext cx="324447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18827205">
            <a:off x="6233032" y="1484656"/>
            <a:ext cx="324447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23" y="223312"/>
            <a:ext cx="2279109" cy="509675"/>
          </a:xfrm>
          <a:prstGeom prst="rect">
            <a:avLst/>
          </a:prstGeom>
        </p:spPr>
      </p:pic>
      <p:cxnSp>
        <p:nvCxnSpPr>
          <p:cNvPr id="24" name="Přímá spojnice 23"/>
          <p:cNvCxnSpPr/>
          <p:nvPr/>
        </p:nvCxnSpPr>
        <p:spPr>
          <a:xfrm>
            <a:off x="3131840" y="1052736"/>
            <a:ext cx="0" cy="4412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6077644" y="1268760"/>
            <a:ext cx="0" cy="4536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23940" y="908720"/>
            <a:ext cx="2754" cy="3938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endCxn id="7" idx="2"/>
          </p:cNvCxnSpPr>
          <p:nvPr/>
        </p:nvCxnSpPr>
        <p:spPr>
          <a:xfrm>
            <a:off x="326694" y="4847481"/>
            <a:ext cx="1329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endCxn id="8" idx="2"/>
          </p:cNvCxnSpPr>
          <p:nvPr/>
        </p:nvCxnSpPr>
        <p:spPr>
          <a:xfrm>
            <a:off x="3131840" y="5464793"/>
            <a:ext cx="14041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>
            <a:endCxn id="9" idx="2"/>
          </p:cNvCxnSpPr>
          <p:nvPr/>
        </p:nvCxnSpPr>
        <p:spPr>
          <a:xfrm>
            <a:off x="6077644" y="5805264"/>
            <a:ext cx="14420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8" idx="0"/>
          </p:cNvCxnSpPr>
          <p:nvPr/>
        </p:nvCxnSpPr>
        <p:spPr>
          <a:xfrm>
            <a:off x="3131840" y="1052736"/>
            <a:ext cx="14041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endCxn id="9" idx="0"/>
          </p:cNvCxnSpPr>
          <p:nvPr/>
        </p:nvCxnSpPr>
        <p:spPr>
          <a:xfrm>
            <a:off x="6077644" y="1268760"/>
            <a:ext cx="14420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Red background">
  <a:themeElements>
    <a:clrScheme name="Generali paleta">
      <a:dk1>
        <a:srgbClr val="000000"/>
      </a:dk1>
      <a:lt1>
        <a:sysClr val="window" lastClr="FFFFFF"/>
      </a:lt1>
      <a:dk2>
        <a:srgbClr val="C21C1D"/>
      </a:dk2>
      <a:lt2>
        <a:srgbClr val="FFFFFF"/>
      </a:lt2>
      <a:accent1>
        <a:srgbClr val="752127"/>
      </a:accent1>
      <a:accent2>
        <a:srgbClr val="8E1230"/>
      </a:accent2>
      <a:accent3>
        <a:srgbClr val="E9573D"/>
      </a:accent3>
      <a:accent4>
        <a:srgbClr val="595959"/>
      </a:accent4>
      <a:accent5>
        <a:srgbClr val="6F7072"/>
      </a:accent5>
      <a:accent6>
        <a:srgbClr val="8B8E8F"/>
      </a:accent6>
      <a:hlink>
        <a:srgbClr val="84A379"/>
      </a:hlink>
      <a:folHlink>
        <a:srgbClr val="8EB8B7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3.10.28_Generali_DEF">
  <a:themeElements>
    <a:clrScheme name="Generali paleta">
      <a:dk1>
        <a:srgbClr val="000000"/>
      </a:dk1>
      <a:lt1>
        <a:sysClr val="window" lastClr="FFFFFF"/>
      </a:lt1>
      <a:dk2>
        <a:srgbClr val="C21C1D"/>
      </a:dk2>
      <a:lt2>
        <a:srgbClr val="FFFFFF"/>
      </a:lt2>
      <a:accent1>
        <a:srgbClr val="752127"/>
      </a:accent1>
      <a:accent2>
        <a:srgbClr val="8E1230"/>
      </a:accent2>
      <a:accent3>
        <a:srgbClr val="E9573D"/>
      </a:accent3>
      <a:accent4>
        <a:srgbClr val="595959"/>
      </a:accent4>
      <a:accent5>
        <a:srgbClr val="6F7072"/>
      </a:accent5>
      <a:accent6>
        <a:srgbClr val="8B8E8F"/>
      </a:accent6>
      <a:hlink>
        <a:srgbClr val="84A379"/>
      </a:hlink>
      <a:folHlink>
        <a:srgbClr val="8EB8B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lastní návrh">
  <a:themeElements>
    <a:clrScheme name="Generali paleta">
      <a:dk1>
        <a:srgbClr val="000000"/>
      </a:dk1>
      <a:lt1>
        <a:sysClr val="window" lastClr="FFFFFF"/>
      </a:lt1>
      <a:dk2>
        <a:srgbClr val="C21C1D"/>
      </a:dk2>
      <a:lt2>
        <a:srgbClr val="FFFFFF"/>
      </a:lt2>
      <a:accent1>
        <a:srgbClr val="752127"/>
      </a:accent1>
      <a:accent2>
        <a:srgbClr val="8E1230"/>
      </a:accent2>
      <a:accent3>
        <a:srgbClr val="E9573D"/>
      </a:accent3>
      <a:accent4>
        <a:srgbClr val="595959"/>
      </a:accent4>
      <a:accent5>
        <a:srgbClr val="6F7072"/>
      </a:accent5>
      <a:accent6>
        <a:srgbClr val="8B8E8F"/>
      </a:accent6>
      <a:hlink>
        <a:srgbClr val="84A379"/>
      </a:hlink>
      <a:folHlink>
        <a:srgbClr val="8EB8B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27798</TotalTime>
  <Words>475</Words>
  <Application>Microsoft Office PowerPoint</Application>
  <PresentationFormat>Předvádění na obrazovce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Slide Red background</vt:lpstr>
      <vt:lpstr>13.10.28_Generali_DEF</vt:lpstr>
      <vt:lpstr>Vlastní návrh</vt:lpstr>
      <vt:lpstr>NOVÝ HUGO Nová grafika a funkcionality ve sjednání pojištění motorových vozidel </vt:lpstr>
      <vt:lpstr>Základní principy</vt:lpstr>
      <vt:lpstr>1. krok: Základní údaje – celkový pohled</vt:lpstr>
      <vt:lpstr>1. krok - INFORMAČNÍ LIŠTA  </vt:lpstr>
      <vt:lpstr>1. krok:  Základní údaje - Pojistník</vt:lpstr>
      <vt:lpstr>1. krok Pojistník - Založit nového klienta</vt:lpstr>
      <vt:lpstr>1. krok - Vozidlo</vt:lpstr>
      <vt:lpstr>1. krok - Smlouva</vt:lpstr>
      <vt:lpstr>2. krok: Kalkulace – Celkový pohled</vt:lpstr>
      <vt:lpstr>2. krok – Osoby zohledněné při výpočtu</vt:lpstr>
      <vt:lpstr>2. krok – Povinné ručení</vt:lpstr>
      <vt:lpstr>2. krok – Povinné ručení: sekce B/M + Scoring</vt:lpstr>
      <vt:lpstr>2. krok – Havarijní pojištění</vt:lpstr>
      <vt:lpstr>2. krok – Havarijní pojištění sekce Bonus / Malus</vt:lpstr>
      <vt:lpstr>2. krok – Doplňková pojištění</vt:lpstr>
      <vt:lpstr>2. krok – Slevy / přirážky</vt:lpstr>
      <vt:lpstr>2. krok - Tisk kalkulace</vt:lpstr>
      <vt:lpstr>3. krok:  Doplňkové údaje – Celkový pohled</vt:lpstr>
      <vt:lpstr>4. krok: Rekapitulace – Celkový pohled</vt:lpstr>
      <vt:lpstr>5. krok: Tisk smlouvy – Celkový pohled</vt:lpstr>
      <vt:lpstr>Děkujeme za pozornost a přejeme hodně obchodních úspěchů</vt:lpstr>
    </vt:vector>
  </TitlesOfParts>
  <Company>Generali Business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 Brand Project</dc:title>
  <dc:creator>Casonato Sara</dc:creator>
  <cp:lastModifiedBy>Matějka Miroslav</cp:lastModifiedBy>
  <cp:revision>657</cp:revision>
  <cp:lastPrinted>2013-12-10T14:33:19Z</cp:lastPrinted>
  <dcterms:created xsi:type="dcterms:W3CDTF">2013-11-25T10:36:52Z</dcterms:created>
  <dcterms:modified xsi:type="dcterms:W3CDTF">2015-02-27T14:01:31Z</dcterms:modified>
</cp:coreProperties>
</file>