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7"/>
  </p:notesMasterIdLst>
  <p:handoutMasterIdLst>
    <p:handoutMasterId r:id="rId18"/>
  </p:handoutMasterIdLst>
  <p:sldIdLst>
    <p:sldId id="259" r:id="rId6"/>
    <p:sldId id="446" r:id="rId7"/>
    <p:sldId id="447" r:id="rId8"/>
    <p:sldId id="448" r:id="rId9"/>
    <p:sldId id="449" r:id="rId10"/>
    <p:sldId id="461" r:id="rId11"/>
    <p:sldId id="417" r:id="rId12"/>
    <p:sldId id="437" r:id="rId13"/>
    <p:sldId id="462" r:id="rId14"/>
    <p:sldId id="357" r:id="rId15"/>
    <p:sldId id="422" r:id="rId16"/>
  </p:sldIdLst>
  <p:sldSz cx="9144000" cy="6858000" type="screen4x3"/>
  <p:notesSz cx="9942513" cy="68103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FF9900"/>
    <a:srgbClr val="000000"/>
    <a:srgbClr val="DC0220"/>
    <a:srgbClr val="99CC33"/>
    <a:srgbClr val="00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438" autoAdjust="0"/>
    <p:restoredTop sz="87299" autoAdjust="0"/>
  </p:normalViewPr>
  <p:slideViewPr>
    <p:cSldViewPr>
      <p:cViewPr varScale="1">
        <p:scale>
          <a:sx n="95" d="100"/>
          <a:sy n="95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82"/>
      </p:cViewPr>
      <p:guideLst>
        <p:guide orient="horz" pos="2145"/>
        <p:guide pos="3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563245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FCA44E-9A92-430F-81C0-784192D1B91F}" type="datetimeFigureOut">
              <a:rPr lang="cs-CZ"/>
              <a:pPr>
                <a:defRPr/>
              </a:pPr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6469063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5632450" y="6469063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098B54-81FC-4144-841C-58EC178930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5325"/>
            <a:ext cx="79549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9063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69063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440BD7-16D6-4CB6-BDB6-4B6EDD63E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cs-CZ" smtClean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WSE – zmínit NewConnect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ČAOCP – prezident Ing. Kozumplík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derivátová licence – možnost obchodování se strukturovanými produkty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CYRRUS je rostoucí společnost</a:t>
            </a:r>
          </a:p>
          <a:p>
            <a:pPr eaLnBrk="1" hangingPunct="1"/>
            <a:endParaRPr lang="cs-CZ" smtClean="0">
              <a:latin typeface="Arial" pitchFamily="34" charset="0"/>
            </a:endParaRP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56772-EC37-4FCA-B206-FAC4947CB99F}" type="slidenum">
              <a:rPr lang="cs-CZ" smtClean="0">
                <a:latin typeface="Arial" pitchFamily="34" charset="0"/>
              </a:rPr>
              <a:pPr>
                <a:defRPr/>
              </a:pPr>
              <a:t>1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endParaRPr lang="cs-CZ" smtClean="0">
              <a:latin typeface="Arial" pitchFamily="34" charset="0"/>
            </a:endParaRPr>
          </a:p>
          <a:p>
            <a:endParaRPr lang="cs-CZ" smtClean="0">
              <a:latin typeface="Arial" pitchFamily="34" charset="0"/>
            </a:endParaRPr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5632450" y="6469063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8FCA57-4610-4B1B-919D-0A7C79DC5584}" type="slidenum">
              <a:rPr lang="cs-CZ" sz="1200"/>
              <a:pPr algn="r"/>
              <a:t>3</a:t>
            </a:fld>
            <a:endParaRPr 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  <p:sp>
        <p:nvSpPr>
          <p:cNvPr id="115716" name="Zástupný symbol pro číslo snímku 3"/>
          <p:cNvSpPr txBox="1">
            <a:spLocks noGrp="1"/>
          </p:cNvSpPr>
          <p:nvPr/>
        </p:nvSpPr>
        <p:spPr bwMode="auto">
          <a:xfrm>
            <a:off x="5632450" y="6469063"/>
            <a:ext cx="4308475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>
              <a:defRPr/>
            </a:pPr>
            <a:fld id="{90C622F1-611A-4620-A898-9F025C8123E6}" type="slidenum">
              <a:rPr lang="cs-CZ" sz="1200">
                <a:cs typeface="+mn-cs"/>
              </a:rPr>
              <a:pPr algn="r">
                <a:defRPr/>
              </a:pPr>
              <a:t>7</a:t>
            </a:fld>
            <a:endParaRPr lang="cs-CZ" sz="12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  <p:sp>
        <p:nvSpPr>
          <p:cNvPr id="115716" name="Zástupný symbol pro číslo snímku 3"/>
          <p:cNvSpPr txBox="1">
            <a:spLocks noGrp="1"/>
          </p:cNvSpPr>
          <p:nvPr/>
        </p:nvSpPr>
        <p:spPr bwMode="auto">
          <a:xfrm>
            <a:off x="5632450" y="6469063"/>
            <a:ext cx="4308475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>
              <a:defRPr/>
            </a:pPr>
            <a:fld id="{F87D3304-5F52-4E53-AE1A-E49755494EDE}" type="slidenum">
              <a:rPr lang="cs-CZ" sz="1200">
                <a:cs typeface="+mn-cs"/>
              </a:rPr>
              <a:pPr algn="r">
                <a:defRPr/>
              </a:pPr>
              <a:t>8</a:t>
            </a:fld>
            <a:endParaRPr lang="cs-CZ" sz="120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FBC93-1725-45D6-B5F2-CA079993BD6B}" type="slidenum">
              <a:rPr lang="cs-CZ" smtClean="0">
                <a:latin typeface="Arial" pitchFamily="34" charset="0"/>
              </a:rPr>
              <a:pPr>
                <a:defRPr/>
              </a:pPr>
              <a:t>10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0725" y="523875"/>
            <a:ext cx="3413125" cy="256063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088" y="3241675"/>
            <a:ext cx="7245350" cy="3082925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3932-C745-4347-88FD-48F76FC6D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F0F9A-CCCC-490F-92CB-80CED6EED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33363"/>
            <a:ext cx="2071688" cy="571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67425" cy="571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EEE3-6D06-44C1-BB13-B26CB3BED3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40AC-36CF-465A-B235-ABC6692BBF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56EE-1A13-4F2D-BEAF-D5CC6D136B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A80C-2636-408E-A797-858DF5510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E5BF-90FD-4B4E-959A-83F3E5B65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5356-9EF8-490E-B222-0F246BF5A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E9A0-5180-42E4-BE13-49FDECA0A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EE94-E4FA-4991-828A-E77E2764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2379-EDD1-477B-B830-632E8AD70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A693-9B43-46C6-8381-6498B4679B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320B-ED69-4860-AFC4-8508159E3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BF5-560C-4C84-98C5-38225567C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33363"/>
            <a:ext cx="2071688" cy="571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67425" cy="571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7636-91C4-4D88-AC15-DC78772B3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938" y="233363"/>
            <a:ext cx="7343775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23174-7AF1-4FFB-834A-23EBF4E91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5C95-4403-47C4-83DB-A8E259DCD4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635B-3299-4EB3-9679-A94BD33B91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11C2-A25E-41B1-9F47-00696C3C0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2ED4-A7DC-4658-900F-7DB6BC5468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B143-B3F9-4000-8568-618F0ECBDE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74CF-B358-4C7E-8054-4D5FD275D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C020-69F8-45F8-B99D-4819B16CA3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CECD-60F6-4D36-80B0-ADBC08CEE4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E5D6-C0CD-4CA8-BEF3-A57FDF4D7F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225E-3E30-4B79-8FC8-C0B66F980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01B9-B829-4487-8550-2D83676D69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33363"/>
            <a:ext cx="2071688" cy="571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67425" cy="571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DAC3-552A-45ED-8196-44474D8FD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938" y="233363"/>
            <a:ext cx="7343775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B0936-EC64-4440-BBDD-64A360EAF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BB06-3270-46A9-8468-D85D44623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003E-73FB-4FF7-B222-6E9DE4253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6080-6130-401E-81A6-1BE9A19C2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807C-FBB3-4767-A847-D544A26EC2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D91B-7E3C-4B3A-BDCA-BB89820B0B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9AA6-1380-4812-8446-FAE0A18AB1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AD0B-E262-4CA2-BF67-4436CABD47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75AB-B3E8-4241-B7E9-501D28AFE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5E4A-ABD9-494C-824B-637D5F9AD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93C7B-3F35-4408-9D18-F31EF30FA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3533-DD9D-46C9-A554-9EA58BA634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33363"/>
            <a:ext cx="2071688" cy="571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67425" cy="571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AEDF-BC83-4832-B8C6-9B62A51A3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938" y="233363"/>
            <a:ext cx="7343775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3BA08-4BA3-4C33-83BD-A8E89B7BC2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316B-E580-4851-B852-C3DD6A50ED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CA5C-DD74-4914-8ED7-34285C1E03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D197-B5D6-46CD-A5A3-EFFB392684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6378-046E-4E8A-978B-34D9F0E733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4DFD-500D-4A86-A667-88E1BA209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1541-92FE-48BF-ACE8-6B317495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078BB-A235-4B75-9F1B-BBD4260001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FF4E-C66E-4A5D-B25F-0EF3CCF72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916C-F210-4C17-B8CF-A9319419D0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117D-2BF2-4C6A-81BB-FBA06033C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6558-495A-4F4A-AC9A-FB3174DDAB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33363"/>
            <a:ext cx="2071688" cy="5716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67425" cy="5716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4486-C39A-4FBE-8E86-43B4A7441D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4938" y="233363"/>
            <a:ext cx="7343775" cy="7921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6085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6085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EA14-D34D-454A-8B0F-7CBCDF759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8F39-B5D5-4FF0-9E94-46A9E39F5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16BD6-EB90-4E8E-8A71-9151DE7995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EE6A-EE37-45EC-B563-3564D53F5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5294-B0AC-4B83-BBB3-091C10BFE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YR-prezentace-podklad-obecn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233363"/>
            <a:ext cx="7343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54D0FD-9CF5-4BB6-B806-218413385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YR-prezentace-grafika-zlut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233363"/>
            <a:ext cx="7343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6196E1-8CEA-466C-899C-F300844FA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054" name="Text Box 8"/>
          <p:cNvSpPr txBox="1">
            <a:spLocks noChangeArrowheads="1"/>
          </p:cNvSpPr>
          <p:nvPr userDrawn="1"/>
        </p:nvSpPr>
        <p:spPr bwMode="auto">
          <a:xfrm>
            <a:off x="250825" y="3333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b="1"/>
              <a:t>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YR-prezentace-grafika-cerven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233363"/>
            <a:ext cx="7343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E2C631-0BF2-468B-B7B2-C3CDD21BF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8" name="Text Box 7"/>
          <p:cNvSpPr txBox="1">
            <a:spLocks noChangeArrowheads="1"/>
          </p:cNvSpPr>
          <p:nvPr userDrawn="1"/>
        </p:nvSpPr>
        <p:spPr bwMode="auto">
          <a:xfrm>
            <a:off x="250825" y="3333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b="1">
                <a:solidFill>
                  <a:schemeClr val="bg1"/>
                </a:solidFill>
              </a:rPr>
              <a:t>II.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YR-prezentace-grafika-modr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233363"/>
            <a:ext cx="7343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61682A-8BB2-4F5A-9EB8-DC464CD90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250825" y="3333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b="1">
                <a:solidFill>
                  <a:schemeClr val="bg1"/>
                </a:solidFill>
              </a:rPr>
              <a:t>III.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YR-prezentace-grafika-zelen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4938" y="233363"/>
            <a:ext cx="7343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21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A93B80-6F8B-409A-9EC5-80F7BEC14C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250825" y="333375"/>
            <a:ext cx="79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b="1">
                <a:solidFill>
                  <a:schemeClr val="bg1"/>
                </a:solidFill>
              </a:rPr>
              <a:t>IV.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hyperlink" Target="http://www.cyrrus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icner@cyrrus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vny@cyrrus.cz" TargetMode="External"/><Relationship Id="rId4" Type="http://schemas.openxmlformats.org/officeDocument/2006/relationships/hyperlink" Target="http://www.cyrrus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CYRRUS, a.s.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4967287" cy="460851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na trhu od roku 1998</a:t>
            </a:r>
          </a:p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100 zaměstnanců</a:t>
            </a:r>
          </a:p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licencovaný obchodník </a:t>
            </a:r>
            <a:r>
              <a:rPr lang="cs-CZ" sz="2000" smtClean="0">
                <a:solidFill>
                  <a:srgbClr val="DA5D22"/>
                </a:solidFill>
              </a:rPr>
              <a:t>www.cnb.cz</a:t>
            </a:r>
          </a:p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člen pražské burzy </a:t>
            </a:r>
            <a:r>
              <a:rPr lang="cs-CZ" sz="2000" smtClean="0">
                <a:solidFill>
                  <a:srgbClr val="DA5D22"/>
                </a:solidFill>
              </a:rPr>
              <a:t>www.pse.cz</a:t>
            </a:r>
          </a:p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člen varšavské burzy </a:t>
            </a:r>
            <a:r>
              <a:rPr lang="cs-CZ" sz="2000" smtClean="0">
                <a:solidFill>
                  <a:srgbClr val="DA5D22"/>
                </a:solidFill>
              </a:rPr>
              <a:t>www.gpw.pl</a:t>
            </a:r>
          </a:p>
          <a:p>
            <a:pPr eaLnBrk="1" hangingPunct="1">
              <a:spcBef>
                <a:spcPts val="1800"/>
              </a:spcBef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zakládající člen ČAOCP </a:t>
            </a:r>
            <a:r>
              <a:rPr lang="cs-CZ" sz="2000" smtClean="0">
                <a:solidFill>
                  <a:srgbClr val="DA5D22"/>
                </a:solidFill>
              </a:rPr>
              <a:t>www.caocp.cz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000" smtClean="0">
              <a:solidFill>
                <a:srgbClr val="DA5D22"/>
              </a:solidFill>
            </a:endParaRP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258888"/>
            <a:ext cx="288131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644900"/>
            <a:ext cx="288131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6227763" y="1341438"/>
            <a:ext cx="171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Centrála Brno</a:t>
            </a:r>
          </a:p>
        </p:txBody>
      </p:sp>
      <p:sp>
        <p:nvSpPr>
          <p:cNvPr id="7175" name="TextovéPole 7"/>
          <p:cNvSpPr txBox="1">
            <a:spLocks noChangeArrowheads="1"/>
          </p:cNvSpPr>
          <p:nvPr/>
        </p:nvSpPr>
        <p:spPr bwMode="auto">
          <a:xfrm>
            <a:off x="6156325" y="3716338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Pobočka Praha</a:t>
            </a: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013325"/>
            <a:ext cx="51847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YR-prezentace-grafika-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52963"/>
            <a:ext cx="64309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Více informací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7425" y="1484313"/>
            <a:ext cx="7283450" cy="2881312"/>
          </a:xfrm>
        </p:spPr>
        <p:txBody>
          <a:bodyPr/>
          <a:lstStyle/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cyrrus.cz</a:t>
            </a:r>
            <a:endParaRPr lang="cs-CZ" dirty="0" smtClean="0"/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dirty="0" smtClean="0"/>
              <a:t>produktové brožury</a:t>
            </a:r>
            <a:endParaRPr lang="cs-CZ" sz="1800" dirty="0" smtClean="0"/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dirty="0" smtClean="0"/>
              <a:t>aktuality na</a:t>
            </a: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dirty="0" smtClean="0"/>
              <a:t>aplikace CYRRUS zdarma v </a:t>
            </a:r>
            <a:r>
              <a:rPr lang="cs-CZ" dirty="0" err="1" smtClean="0"/>
              <a:t>App</a:t>
            </a:r>
            <a:r>
              <a:rPr lang="cs-CZ" dirty="0" smtClean="0"/>
              <a:t> </a:t>
            </a:r>
            <a:r>
              <a:rPr lang="cs-CZ" dirty="0" err="1" smtClean="0"/>
              <a:t>Store</a:t>
            </a:r>
            <a:endParaRPr lang="cs-CZ" dirty="0" smtClean="0"/>
          </a:p>
        </p:txBody>
      </p:sp>
      <p:pic>
        <p:nvPicPr>
          <p:cNvPr id="44037" name="Picture 4" descr="twitte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17032"/>
            <a:ext cx="1587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iphoneCtape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773238"/>
            <a:ext cx="13668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Frutiger Linotype"/>
              </a:rPr>
              <a:t>CYRRUS, a.s.</a:t>
            </a:r>
            <a:r>
              <a:rPr lang="cs-CZ" smtClean="0"/>
              <a:t>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422116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cs-CZ" sz="4800" b="1">
              <a:solidFill>
                <a:srgbClr val="CC6600"/>
              </a:solidFill>
              <a:latin typeface="Frutiger Linotype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11188" y="4149725"/>
            <a:ext cx="2881312" cy="151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CC6600"/>
                </a:solidFill>
                <a:latin typeface="Frutiger Linotype"/>
              </a:rPr>
              <a:t>Kamil Kricner</a:t>
            </a:r>
            <a:r>
              <a:rPr lang="cs-CZ" sz="1600" b="1">
                <a:solidFill>
                  <a:srgbClr val="CC6600"/>
                </a:solidFill>
                <a:latin typeface="Frutiger Linotype"/>
              </a:rPr>
              <a:t>, </a:t>
            </a:r>
            <a:endParaRPr lang="en-US" sz="1600" b="1">
              <a:solidFill>
                <a:srgbClr val="CC6600"/>
              </a:solidFill>
              <a:latin typeface="Frutiger Linotype"/>
            </a:endParaRPr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CC6600"/>
                </a:solidFill>
                <a:latin typeface="Frutiger Linotype"/>
              </a:rPr>
              <a:t>VEDOUC</a:t>
            </a:r>
            <a:r>
              <a:rPr lang="cs-CZ" sz="1600" b="1">
                <a:solidFill>
                  <a:srgbClr val="CC6600"/>
                </a:solidFill>
                <a:latin typeface="Frutiger Linotype"/>
              </a:rPr>
              <a:t>Í</a:t>
            </a:r>
            <a:r>
              <a:rPr lang="en-US" sz="1600" b="1">
                <a:solidFill>
                  <a:srgbClr val="CC6600"/>
                </a:solidFill>
                <a:latin typeface="Frutiger Linotype"/>
              </a:rPr>
              <a:t> FRONT OFFICE</a:t>
            </a:r>
            <a:endParaRPr lang="cs-CZ" sz="1600" b="1">
              <a:solidFill>
                <a:srgbClr val="CC6600"/>
              </a:solidFill>
              <a:latin typeface="Frutiger Linotype"/>
            </a:endParaRP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  <a:hlinkClick r:id="rId3"/>
              </a:rPr>
              <a:t>kricner@cyrrus.cz</a:t>
            </a:r>
            <a:endParaRPr lang="cs-CZ" sz="1600" b="1">
              <a:solidFill>
                <a:srgbClr val="CC6600"/>
              </a:solidFill>
              <a:latin typeface="Frutiger Linotype"/>
            </a:endParaRP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</a:rPr>
              <a:t>221 592 370</a:t>
            </a: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  <a:hlinkClick r:id="rId4"/>
              </a:rPr>
              <a:t>www.cyrrus.cz</a:t>
            </a:r>
            <a:endParaRPr lang="cs-CZ" sz="1600" b="1">
              <a:solidFill>
                <a:srgbClr val="CC6600"/>
              </a:solidFill>
              <a:latin typeface="Frutiger Linotype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75638" cy="3277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latin typeface="Frutiger Linotype"/>
              </a:rPr>
              <a:t>Věříme, že spolupráce </a:t>
            </a:r>
            <a:r>
              <a:rPr lang="cs-CZ" dirty="0" smtClean="0">
                <a:latin typeface="Frutiger Linotype"/>
              </a:rPr>
              <a:t> ALLFIN PRO Holding – CYRRUS </a:t>
            </a:r>
            <a:r>
              <a:rPr lang="cs-CZ" dirty="0">
                <a:latin typeface="Frutiger Linotype"/>
              </a:rPr>
              <a:t>Vám pomůže uspokojit potřeby Vašich klientů a Vaše nabídka se tak stane ještě komplexnější.</a:t>
            </a:r>
          </a:p>
          <a:p>
            <a:pPr>
              <a:spcBef>
                <a:spcPct val="50000"/>
              </a:spcBef>
            </a:pPr>
            <a:endParaRPr lang="cs-CZ" dirty="0">
              <a:latin typeface="Frutiger Linotype"/>
            </a:endParaRPr>
          </a:p>
          <a:p>
            <a:pPr>
              <a:spcBef>
                <a:spcPct val="50000"/>
              </a:spcBef>
            </a:pPr>
            <a:r>
              <a:rPr lang="cs-CZ" dirty="0">
                <a:latin typeface="Frutiger Linotype"/>
              </a:rPr>
              <a:t>Minimální investovaná částka není stanovená, ale neměla by se pohybovat pod 100.000,- CZK.</a:t>
            </a:r>
          </a:p>
          <a:p>
            <a:pPr>
              <a:spcBef>
                <a:spcPct val="50000"/>
              </a:spcBef>
            </a:pPr>
            <a:endParaRPr lang="cs-CZ" dirty="0">
              <a:latin typeface="Frutiger Linotype"/>
            </a:endParaRPr>
          </a:p>
          <a:p>
            <a:pPr>
              <a:spcBef>
                <a:spcPct val="50000"/>
              </a:spcBef>
            </a:pPr>
            <a:r>
              <a:rPr lang="cs-CZ" dirty="0">
                <a:latin typeface="Frutiger Linotype"/>
              </a:rPr>
              <a:t>Kontaktní osoby:</a:t>
            </a:r>
          </a:p>
          <a:p>
            <a:pPr>
              <a:spcBef>
                <a:spcPct val="50000"/>
              </a:spcBef>
            </a:pPr>
            <a:endParaRPr lang="cs-CZ" b="1" dirty="0">
              <a:latin typeface="Frutiger Linotype"/>
            </a:endParaRP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5076825" y="4149725"/>
            <a:ext cx="3598863" cy="151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</a:rPr>
              <a:t>Jindřich Rovný, </a:t>
            </a:r>
            <a:endParaRPr lang="en-US" sz="1600" b="1">
              <a:solidFill>
                <a:srgbClr val="CC6600"/>
              </a:solidFill>
              <a:latin typeface="Frutiger Linotype"/>
            </a:endParaRP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</a:rPr>
              <a:t>Správce portfolia</a:t>
            </a: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  <a:hlinkClick r:id="rId5"/>
              </a:rPr>
              <a:t>rovny@cyrrus.cz</a:t>
            </a:r>
            <a:endParaRPr lang="cs-CZ" sz="1600" b="1">
              <a:solidFill>
                <a:srgbClr val="CC6600"/>
              </a:solidFill>
              <a:latin typeface="Frutiger Linotype"/>
            </a:endParaRP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</a:rPr>
              <a:t>221 592 374</a:t>
            </a:r>
          </a:p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CC6600"/>
                </a:solidFill>
                <a:latin typeface="Frutiger Linotype"/>
                <a:hlinkClick r:id="rId4"/>
              </a:rPr>
              <a:t>www.cyrrus.cz</a:t>
            </a:r>
            <a:endParaRPr lang="cs-CZ" sz="1600" b="1">
              <a:solidFill>
                <a:srgbClr val="CC6600"/>
              </a:solidFill>
              <a:latin typeface="Frutiger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Strategie dividendových výnosů</a:t>
            </a:r>
          </a:p>
        </p:txBody>
      </p:sp>
      <p:pic>
        <p:nvPicPr>
          <p:cNvPr id="35843" name="Zástupný symbol pro obsah 6" descr="divi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27163"/>
            <a:ext cx="4038600" cy="4437062"/>
          </a:xfrm>
        </p:spPr>
      </p:pic>
      <p:pic>
        <p:nvPicPr>
          <p:cNvPr id="35844" name="Zástupný symbol pro obsah 7" descr="divi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403350"/>
            <a:ext cx="4038600" cy="4484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Atraktivní dividendové výnosy</a:t>
            </a:r>
          </a:p>
        </p:txBody>
      </p:sp>
      <p:pic>
        <p:nvPicPr>
          <p:cNvPr id="36867" name="Obráze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79216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smtClean="0"/>
              <a:t>Strategie dividendových výnosů CZK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038600" cy="4608512"/>
          </a:xfrm>
        </p:spPr>
        <p:txBody>
          <a:bodyPr/>
          <a:lstStyle/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Aktivně řízené portfolio</a:t>
            </a:r>
          </a:p>
          <a:p>
            <a:pPr>
              <a:buClr>
                <a:srgbClr val="DA5D22"/>
              </a:buClr>
              <a:buFontTx/>
              <a:buNone/>
            </a:pPr>
            <a:endParaRPr lang="cs-CZ" sz="24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Podíl portfolia manažera na zisku</a:t>
            </a:r>
          </a:p>
          <a:p>
            <a:pPr>
              <a:buClr>
                <a:srgbClr val="DA5D22"/>
              </a:buClr>
              <a:buFontTx/>
              <a:buNone/>
            </a:pPr>
            <a:endParaRPr lang="cs-CZ" sz="24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Dividendový výnos v  roce 2011 </a:t>
            </a:r>
            <a:r>
              <a:rPr lang="cs-CZ" sz="2400" b="1" smtClean="0"/>
              <a:t>7,2%</a:t>
            </a:r>
          </a:p>
          <a:p>
            <a:pPr>
              <a:buClr>
                <a:srgbClr val="DA5D22"/>
              </a:buClr>
              <a:buFontTx/>
              <a:buNone/>
            </a:pPr>
            <a:endParaRPr lang="cs-CZ" sz="2400" b="1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Investice od 100.000 CZK</a:t>
            </a:r>
          </a:p>
        </p:txBody>
      </p:sp>
      <p:pic>
        <p:nvPicPr>
          <p:cNvPr id="37892" name="Zástupný symbol pro obsah 5" descr="graf CZ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492250"/>
            <a:ext cx="4397375" cy="409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smtClean="0"/>
              <a:t>Středoevropská dividendová strategie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330700" cy="4321175"/>
          </a:xfrm>
        </p:spPr>
        <p:txBody>
          <a:bodyPr/>
          <a:lstStyle/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Aktivně řízené portfolio s podílem portfolio manažera na zisku</a:t>
            </a:r>
          </a:p>
          <a:p>
            <a:pPr>
              <a:buClr>
                <a:srgbClr val="DA5D22"/>
              </a:buClr>
              <a:buFontTx/>
              <a:buNone/>
            </a:pPr>
            <a:endParaRPr lang="cs-CZ" sz="24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Nejlepší tituly ze střední Evropy</a:t>
            </a:r>
          </a:p>
          <a:p>
            <a:pPr>
              <a:buClr>
                <a:srgbClr val="DA5D22"/>
              </a:buClr>
              <a:buFontTx/>
              <a:buNone/>
            </a:pPr>
            <a:endParaRPr lang="cs-CZ" sz="24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Dividendový výnos v roce 2011 činí </a:t>
            </a:r>
            <a:r>
              <a:rPr lang="cs-CZ" sz="2400" b="1" smtClean="0"/>
              <a:t>7,4%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400" b="1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/>
              <a:t>Investice od 200.000 CZK</a:t>
            </a:r>
          </a:p>
          <a:p>
            <a:pPr>
              <a:buFontTx/>
              <a:buNone/>
            </a:pPr>
            <a:endParaRPr lang="cs-CZ" smtClean="0"/>
          </a:p>
        </p:txBody>
      </p:sp>
      <p:pic>
        <p:nvPicPr>
          <p:cNvPr id="38916" name="Zástupný symbol pro obsah 5" descr="graf ce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84313"/>
            <a:ext cx="424815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smtClean="0"/>
              <a:t>Smluvní dokumentace Dividendové strategie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43363" cy="4608512"/>
          </a:xfrm>
        </p:spPr>
        <p:txBody>
          <a:bodyPr/>
          <a:lstStyle/>
          <a:p>
            <a:pPr>
              <a:buClr>
                <a:srgbClr val="DA5D22"/>
              </a:buClr>
              <a:buFontTx/>
              <a:buNone/>
            </a:pPr>
            <a:endParaRPr lang="cs-CZ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Formulářová smlouva s investičním dotazníkem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3 paré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Kopie OP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6025" y="1341438"/>
            <a:ext cx="3649663" cy="512286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ropaga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500438"/>
            <a:ext cx="15271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Garantované certifikáty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341438"/>
            <a:ext cx="8027988" cy="3527425"/>
          </a:xfrm>
        </p:spPr>
        <p:txBody>
          <a:bodyPr/>
          <a:lstStyle/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>
                <a:latin typeface="Frutiger Linotype"/>
              </a:rPr>
              <a:t>umožňují participaci na růstu různých aktiv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4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>
                <a:latin typeface="Frutiger Linotype"/>
              </a:rPr>
              <a:t>při 100% garanci vložených prostředků </a:t>
            </a:r>
            <a:br>
              <a:rPr lang="cs-CZ" sz="2400" smtClean="0">
                <a:latin typeface="Frutiger Linotype"/>
              </a:rPr>
            </a:br>
            <a:r>
              <a:rPr lang="cs-CZ" sz="2400" smtClean="0">
                <a:latin typeface="Frutiger Linotype"/>
              </a:rPr>
              <a:t>(ve splatnosti)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4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>
                <a:latin typeface="Frutiger Linotype"/>
              </a:rPr>
              <a:t>atraktivní výnosy (i několikanásobek úroků na BÚ)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4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400" smtClean="0">
                <a:latin typeface="Frutiger Linotype"/>
              </a:rPr>
              <a:t>investiční horizont 2 - 6 let</a:t>
            </a:r>
          </a:p>
        </p:txBody>
      </p:sp>
      <p:pic>
        <p:nvPicPr>
          <p:cNvPr id="40965" name="Picture 4" descr="Perfor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160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ger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78288"/>
            <a:ext cx="15732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S&amp;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437063"/>
            <a:ext cx="1660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Commodity garant 2012 – 2016 CZK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341438"/>
            <a:ext cx="8027988" cy="3527425"/>
          </a:xfrm>
        </p:spPr>
        <p:txBody>
          <a:bodyPr/>
          <a:lstStyle/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smtClean="0">
                <a:latin typeface="Frutiger Linotype"/>
              </a:rPr>
              <a:t>1:1 participace na růstu cen strategických komodit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smtClean="0">
                <a:latin typeface="Frutiger Linotype"/>
              </a:rPr>
              <a:t>při 100% garanci vložených 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r>
              <a:rPr lang="cs-CZ" sz="1800" smtClean="0">
                <a:latin typeface="Frutiger Linotype"/>
              </a:rPr>
              <a:t>      prostředků (ve splatnosti)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smtClean="0">
                <a:latin typeface="Frutiger Linotype"/>
              </a:rPr>
              <a:t>Max výnos omezen 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r>
              <a:rPr lang="cs-CZ" sz="1800" smtClean="0">
                <a:latin typeface="Frutiger Linotype"/>
              </a:rPr>
              <a:t>      na 40% (až 10% ročně)</a:t>
            </a:r>
          </a:p>
          <a:p>
            <a:pPr eaLnBrk="1" hangingPunct="1">
              <a:buClr>
                <a:srgbClr val="DA5D22"/>
              </a:buClr>
              <a:buFontTx/>
              <a:buNone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smtClean="0">
                <a:latin typeface="Frutiger Linotype"/>
              </a:rPr>
              <a:t>investiční horizont 4 roky</a:t>
            </a: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smtClean="0">
                <a:latin typeface="Frutiger Linotype"/>
              </a:rPr>
              <a:t>Bez měnového rizika</a:t>
            </a: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1800" b="1" smtClean="0">
                <a:latin typeface="Frutiger Linotype"/>
              </a:rPr>
              <a:t>Úpis probíhá do 22.2.2012</a:t>
            </a: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endParaRPr lang="cs-CZ" sz="1800" smtClean="0">
              <a:latin typeface="Frutiger Linotype"/>
            </a:endParaRPr>
          </a:p>
          <a:p>
            <a:pPr eaLnBrk="1" hangingPunct="1">
              <a:buClr>
                <a:srgbClr val="DA5D22"/>
              </a:buClr>
              <a:buFont typeface="Arial" pitchFamily="34" charset="0"/>
              <a:buChar char="&gt;"/>
            </a:pPr>
            <a:endParaRPr lang="cs-CZ" sz="1800" smtClean="0">
              <a:latin typeface="Frutiger Linotype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smtClean="0"/>
              <a:t>Smluvní dokumentace Garantované certifikáty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43363" cy="4608512"/>
          </a:xfrm>
        </p:spPr>
        <p:txBody>
          <a:bodyPr/>
          <a:lstStyle/>
          <a:p>
            <a:pPr>
              <a:buClr>
                <a:srgbClr val="DA5D22"/>
              </a:buClr>
              <a:buFontTx/>
              <a:buNone/>
            </a:pPr>
            <a:endParaRPr lang="cs-CZ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Formulářová smlouva (konkrétní produkt) 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3 paré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r>
              <a:rPr lang="cs-CZ" sz="2000" smtClean="0"/>
              <a:t>Kopie OP</a:t>
            </a:r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  <a:p>
            <a:pPr>
              <a:buClr>
                <a:srgbClr val="DA5D22"/>
              </a:buClr>
              <a:buFont typeface="Arial" pitchFamily="34" charset="0"/>
              <a:buChar char="&gt;"/>
            </a:pPr>
            <a:endParaRPr lang="cs-CZ" sz="2000" smtClean="0"/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96975"/>
            <a:ext cx="3748088" cy="511175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ýchozí návrh">
  <a:themeElements>
    <a:clrScheme name="3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ýchozí návrh">
  <a:themeElements>
    <a:clrScheme name="4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286</Words>
  <Application>Microsoft Office PowerPoint</Application>
  <PresentationFormat>Předvádění na obrazovce (4:3)</PresentationFormat>
  <Paragraphs>94</Paragraphs>
  <Slides>11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Výchozí návrh</vt:lpstr>
      <vt:lpstr>1_Výchozí návrh</vt:lpstr>
      <vt:lpstr>2_Výchozí návrh</vt:lpstr>
      <vt:lpstr>3_Výchozí návrh</vt:lpstr>
      <vt:lpstr>4_Výchozí návrh</vt:lpstr>
      <vt:lpstr>CYRRUS, a.s.</vt:lpstr>
      <vt:lpstr>Strategie dividendových výnosů</vt:lpstr>
      <vt:lpstr>Atraktivní dividendové výnosy</vt:lpstr>
      <vt:lpstr>Strategie dividendových výnosů CZK</vt:lpstr>
      <vt:lpstr>Středoevropská dividendová strategie</vt:lpstr>
      <vt:lpstr>Smluvní dokumentace Dividendové strategie</vt:lpstr>
      <vt:lpstr>Garantované certifikáty</vt:lpstr>
      <vt:lpstr>Commodity garant 2012 – 2016 CZK</vt:lpstr>
      <vt:lpstr>Smluvní dokumentace Garantované certifikáty</vt:lpstr>
      <vt:lpstr>Více informací</vt:lpstr>
      <vt:lpstr>CYRRUS, a.s.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obchodování na kapitálových trzích</dc:title>
  <dc:creator>MZ</dc:creator>
  <cp:lastModifiedBy>IT</cp:lastModifiedBy>
  <cp:revision>487</cp:revision>
  <dcterms:created xsi:type="dcterms:W3CDTF">2010-10-26T06:17:22Z</dcterms:created>
  <dcterms:modified xsi:type="dcterms:W3CDTF">2012-02-20T10:03:43Z</dcterms:modified>
</cp:coreProperties>
</file>