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51" r:id="rId2"/>
  </p:sldMasterIdLst>
  <p:notesMasterIdLst>
    <p:notesMasterId r:id="rId32"/>
  </p:notesMasterIdLst>
  <p:handoutMasterIdLst>
    <p:handoutMasterId r:id="rId33"/>
  </p:handoutMasterIdLst>
  <p:sldIdLst>
    <p:sldId id="256" r:id="rId3"/>
    <p:sldId id="471" r:id="rId4"/>
    <p:sldId id="502" r:id="rId5"/>
    <p:sldId id="447" r:id="rId6"/>
    <p:sldId id="504" r:id="rId7"/>
    <p:sldId id="475" r:id="rId8"/>
    <p:sldId id="476" r:id="rId9"/>
    <p:sldId id="478" r:id="rId10"/>
    <p:sldId id="512" r:id="rId11"/>
    <p:sldId id="487" r:id="rId12"/>
    <p:sldId id="540" r:id="rId13"/>
    <p:sldId id="519" r:id="rId14"/>
    <p:sldId id="520" r:id="rId15"/>
    <p:sldId id="523" r:id="rId16"/>
    <p:sldId id="477" r:id="rId17"/>
    <p:sldId id="453" r:id="rId18"/>
    <p:sldId id="544" r:id="rId19"/>
    <p:sldId id="452" r:id="rId20"/>
    <p:sldId id="514" r:id="rId21"/>
    <p:sldId id="515" r:id="rId22"/>
    <p:sldId id="495" r:id="rId23"/>
    <p:sldId id="335" r:id="rId24"/>
    <p:sldId id="525" r:id="rId25"/>
    <p:sldId id="526" r:id="rId26"/>
    <p:sldId id="527" r:id="rId27"/>
    <p:sldId id="534" r:id="rId28"/>
    <p:sldId id="535" r:id="rId29"/>
    <p:sldId id="501" r:id="rId30"/>
    <p:sldId id="500" r:id="rId31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99260" initials="j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CD1"/>
    <a:srgbClr val="FFC2AF"/>
    <a:srgbClr val="FFFFD9"/>
    <a:srgbClr val="EAEAEA"/>
    <a:srgbClr val="E1F2CE"/>
    <a:srgbClr val="C1FFE0"/>
    <a:srgbClr val="333333"/>
    <a:srgbClr val="8A0000"/>
    <a:srgbClr val="007E39"/>
    <a:srgbClr val="D3F1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41" autoAdjust="0"/>
    <p:restoredTop sz="99825" autoAdjust="0"/>
  </p:normalViewPr>
  <p:slideViewPr>
    <p:cSldViewPr>
      <p:cViewPr varScale="1">
        <p:scale>
          <a:sx n="79" d="100"/>
          <a:sy n="79" d="100"/>
        </p:scale>
        <p:origin x="12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432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958B4DC-1CDE-41CA-8964-C4107420AC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909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BA4628-2A89-462E-9787-A2AE93D889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63588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A29A48-6432-4084-A5AE-C213AF19F003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3760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Richard: Doplnil jsem, že musíme plnit pojistné plnění té protistraně (pokud to není vyndané v nových VPP)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A4628-2A89-462E-9787-A2AE93D8893C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9447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Richard: Doplnil jsem, že musíme plnit pojistné plnění té protistraně (pokud to není vyndané v nových VPP)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A4628-2A89-462E-9787-A2AE93D8893C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9447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A29A48-6432-4084-A5AE-C213AF19F003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1485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A4628-2A89-462E-9787-A2AE93D8893C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9286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A4628-2A89-462E-9787-A2AE93D8893C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2453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A4628-2A89-462E-9787-A2AE93D8893C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877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A4628-2A89-462E-9787-A2AE93D8893C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2557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AD2EB8-F6C1-41DD-9384-E2BA1145C7E3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901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gray">
      <p:bgPr>
        <a:blipFill dpi="0" rotWithShape="0">
          <a:blip r:embed="rId2" cstate="print"/>
          <a:srcRect/>
          <a:stretch>
            <a:fillRect r="-111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5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481013" y="481013"/>
            <a:ext cx="5530850" cy="396875"/>
          </a:xfrm>
        </p:spPr>
        <p:txBody>
          <a:bodyPr tIns="45720" bIns="45720"/>
          <a:lstStyle>
            <a:lvl1pPr>
              <a:defRPr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10256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779838" y="5373688"/>
            <a:ext cx="4608512" cy="431800"/>
          </a:xfrm>
        </p:spPr>
        <p:txBody>
          <a:bodyPr tIns="45720" bIns="45720"/>
          <a:lstStyle>
            <a:lvl1pPr marL="0" indent="0">
              <a:buFont typeface="Wingdings" pitchFamily="2" charset="2"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1835988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8F3F9-A986-4730-96C0-CD14477748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6271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483350" y="481013"/>
            <a:ext cx="2003425" cy="51800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68313" y="481013"/>
            <a:ext cx="5862637" cy="518001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0993A-5E27-41D2-B1DB-916AB4BB55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6387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1562" y="339148"/>
            <a:ext cx="8500533" cy="39990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01563" y="1078204"/>
            <a:ext cx="8577942" cy="4810449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sz="1000"/>
          </a:p>
        </p:txBody>
      </p:sp>
    </p:spTree>
    <p:extLst>
      <p:ext uri="{BB962C8B-B14F-4D97-AF65-F5344CB8AC3E}">
        <p14:creationId xmlns:p14="http://schemas.microsoft.com/office/powerpoint/2010/main" val="3934693493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960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3208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717213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9498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0113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831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4783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5544B-C3E2-49B5-A052-C047AA091D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1321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771123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6831323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63217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41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6D4EA-7EC4-4804-AD89-710857249B8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174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3932237" cy="4535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52950" y="1125538"/>
            <a:ext cx="3933825" cy="4535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EE964-586E-4171-86A5-C292F978B6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4917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C1725-957A-47E5-899E-D55D17017A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8456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E3F48-8CC8-4148-8CA6-828BB74D656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934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33906-1EB9-472B-9A8E-E0DE8C8CB8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5045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4B471-25F4-40DB-9EFE-606E3056092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4875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E0B9B-C4A9-4905-8D79-CD607B3FC4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4356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4" cstate="print"/>
          <a:srcRect/>
          <a:stretch>
            <a:fillRect r="-111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1013" y="481013"/>
            <a:ext cx="4019550" cy="3968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620" rIns="72000" bIns="456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cs-CZ" altLang="cs-CZ" smtClean="0"/>
              <a:t>Klepněte sem pro vložení titulu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018462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620" rIns="0" bIns="456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 Čtvrtá úroveň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250" y="6534150"/>
            <a:ext cx="409575" cy="287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45620" rIns="0" bIns="456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2661086-4E98-460C-BD77-8A21E42316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2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5876925"/>
            <a:ext cx="4967287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54000" tIns="45720" rIns="5400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2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»"/>
        <a:defRPr sz="1300">
          <a:solidFill>
            <a:schemeClr val="tx1"/>
          </a:solidFill>
          <a:latin typeface="Verdana" pitchFamily="34" charset="0"/>
        </a:defRPr>
      </a:lvl5pPr>
      <a:lvl6pPr marL="2511425" indent="-227013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defRPr sz="1300">
          <a:solidFill>
            <a:schemeClr val="tx1"/>
          </a:solidFill>
          <a:latin typeface="Verdana" pitchFamily="34" charset="0"/>
        </a:defRPr>
      </a:lvl6pPr>
      <a:lvl7pPr marL="2968625" indent="-227013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defRPr sz="1300">
          <a:solidFill>
            <a:schemeClr val="tx1"/>
          </a:solidFill>
          <a:latin typeface="Verdana" pitchFamily="34" charset="0"/>
        </a:defRPr>
      </a:lvl7pPr>
      <a:lvl8pPr marL="3425825" indent="-227013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defRPr sz="1300">
          <a:solidFill>
            <a:schemeClr val="tx1"/>
          </a:solidFill>
          <a:latin typeface="Verdana" pitchFamily="34" charset="0"/>
        </a:defRPr>
      </a:lvl8pPr>
      <a:lvl9pPr marL="3883025" indent="-227013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defRPr sz="1300">
          <a:solidFill>
            <a:schemeClr val="tx1"/>
          </a:solidFill>
          <a:latin typeface="Verdana" pitchFamily="34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 r="-111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»"/>
        <a:defRPr sz="1300">
          <a:solidFill>
            <a:schemeClr val="tx1"/>
          </a:solidFill>
          <a:latin typeface="+mn-lt"/>
        </a:defRPr>
      </a:lvl5pPr>
      <a:lvl6pPr marL="2511425" indent="-227013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defRPr sz="1300">
          <a:solidFill>
            <a:schemeClr val="tx1"/>
          </a:solidFill>
          <a:latin typeface="+mn-lt"/>
        </a:defRPr>
      </a:lvl6pPr>
      <a:lvl7pPr marL="2968625" indent="-227013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defRPr sz="1300">
          <a:solidFill>
            <a:schemeClr val="tx1"/>
          </a:solidFill>
          <a:latin typeface="+mn-lt"/>
        </a:defRPr>
      </a:lvl7pPr>
      <a:lvl8pPr marL="3425825" indent="-227013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defRPr sz="1300">
          <a:solidFill>
            <a:schemeClr val="tx1"/>
          </a:solidFill>
          <a:latin typeface="+mn-lt"/>
        </a:defRPr>
      </a:lvl8pPr>
      <a:lvl9pPr marL="3883025" indent="-227013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defRPr sz="13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35896" y="5445472"/>
            <a:ext cx="2529879" cy="431800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Verze platná od 1. 10. 2015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 sz="quarter"/>
          </p:nvPr>
        </p:nvSpPr>
        <p:spPr>
          <a:xfrm>
            <a:off x="467544" y="275164"/>
            <a:ext cx="3168352" cy="1569660"/>
          </a:xfrm>
        </p:spPr>
        <p:txBody>
          <a:bodyPr/>
          <a:lstStyle/>
          <a:p>
            <a:r>
              <a:rPr lang="cs-CZ" sz="4800" dirty="0" smtClean="0"/>
              <a:t>Naše auto</a:t>
            </a:r>
            <a:endParaRPr lang="cs-CZ" sz="48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635896" y="5805488"/>
            <a:ext cx="2457871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b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defRPr sz="13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3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3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3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3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 b="0" dirty="0">
                <a:solidFill>
                  <a:schemeClr val="hlink"/>
                </a:solidFill>
              </a:rPr>
              <a:t>Odbor vzdělávání a tréninku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3960000" cy="32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Nový pojem „GAP“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203608" y="1196752"/>
            <a:ext cx="7072322" cy="892552"/>
          </a:xfrm>
          <a:prstGeom prst="rect">
            <a:avLst/>
          </a:prstGeom>
          <a:solidFill>
            <a:srgbClr val="EBF6FF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800" b="1" dirty="0" smtClean="0">
                <a:solidFill>
                  <a:srgbClr val="002060"/>
                </a:solidFill>
              </a:rPr>
              <a:t>GAP</a:t>
            </a:r>
            <a:r>
              <a:rPr lang="cs-CZ" sz="2400" b="1" dirty="0" smtClean="0">
                <a:solidFill>
                  <a:srgbClr val="002060"/>
                </a:solidFill>
              </a:rPr>
              <a:t> </a:t>
            </a:r>
            <a:r>
              <a:rPr lang="cs-CZ" sz="2400" dirty="0">
                <a:solidFill>
                  <a:srgbClr val="002060"/>
                </a:solidFill>
              </a:rPr>
              <a:t>=</a:t>
            </a:r>
            <a:r>
              <a:rPr lang="cs-CZ" sz="2400" b="1" dirty="0">
                <a:solidFill>
                  <a:srgbClr val="002060"/>
                </a:solidFill>
              </a:rPr>
              <a:t> </a:t>
            </a:r>
            <a:r>
              <a:rPr lang="cs-CZ" sz="2400" dirty="0">
                <a:solidFill>
                  <a:srgbClr val="002060"/>
                </a:solidFill>
              </a:rPr>
              <a:t>Guaranteed Asset Protection, </a:t>
            </a:r>
            <a:endParaRPr lang="cs-CZ" sz="2400" dirty="0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cs-CZ" sz="2400" dirty="0" smtClean="0">
                <a:solidFill>
                  <a:srgbClr val="002060"/>
                </a:solidFill>
              </a:rPr>
              <a:t>neboli </a:t>
            </a:r>
            <a:r>
              <a:rPr lang="cs-CZ" sz="2400" b="1" dirty="0">
                <a:solidFill>
                  <a:srgbClr val="B80000"/>
                </a:solidFill>
              </a:rPr>
              <a:t>Garantovaná Ochrana Majetku</a:t>
            </a:r>
            <a:r>
              <a:rPr lang="cs-CZ" sz="2400" dirty="0">
                <a:solidFill>
                  <a:srgbClr val="B80000"/>
                </a:solidFill>
              </a:rPr>
              <a:t> </a:t>
            </a:r>
          </a:p>
        </p:txBody>
      </p:sp>
      <p:sp>
        <p:nvSpPr>
          <p:cNvPr id="3" name="Obdélník 2"/>
          <p:cNvSpPr/>
          <p:nvPr/>
        </p:nvSpPr>
        <p:spPr>
          <a:xfrm>
            <a:off x="3851920" y="2460104"/>
            <a:ext cx="3744415" cy="3884140"/>
          </a:xfrm>
          <a:prstGeom prst="rect">
            <a:avLst/>
          </a:prstGeom>
          <a:solidFill>
            <a:schemeClr val="bg1"/>
          </a:solidFill>
          <a:ln w="3175">
            <a:solidFill>
              <a:srgbClr val="00B050"/>
            </a:solidFill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800" dirty="0">
                <a:solidFill>
                  <a:srgbClr val="002060"/>
                </a:solidFill>
              </a:rPr>
              <a:t>V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>
                <a:solidFill>
                  <a:srgbClr val="002060"/>
                </a:solidFill>
              </a:rPr>
              <a:t>případě </a:t>
            </a:r>
            <a:r>
              <a:rPr lang="cs-CZ" sz="2800" b="1" dirty="0" smtClean="0">
                <a:solidFill>
                  <a:srgbClr val="002060"/>
                </a:solidFill>
              </a:rPr>
              <a:t>totální </a:t>
            </a:r>
            <a:r>
              <a:rPr lang="cs-CZ" sz="2800" b="1" dirty="0">
                <a:solidFill>
                  <a:srgbClr val="002060"/>
                </a:solidFill>
              </a:rPr>
              <a:t>škody</a:t>
            </a:r>
            <a:r>
              <a:rPr lang="cs-CZ" sz="2800" dirty="0">
                <a:solidFill>
                  <a:srgbClr val="002060"/>
                </a:solidFill>
              </a:rPr>
              <a:t>, tj. úplného zničení nebo odcizení </a:t>
            </a:r>
            <a:r>
              <a:rPr lang="cs-CZ" sz="2800" dirty="0" smtClean="0">
                <a:solidFill>
                  <a:srgbClr val="002060"/>
                </a:solidFill>
              </a:rPr>
              <a:t>vozidla, </a:t>
            </a:r>
            <a:r>
              <a:rPr lang="cs-CZ" sz="2800" dirty="0">
                <a:solidFill>
                  <a:srgbClr val="002060"/>
                </a:solidFill>
              </a:rPr>
              <a:t>garantujeme </a:t>
            </a:r>
            <a:r>
              <a:rPr lang="cs-CZ" sz="2800" dirty="0" smtClean="0">
                <a:solidFill>
                  <a:srgbClr val="002060"/>
                </a:solidFill>
              </a:rPr>
              <a:t>klientovi </a:t>
            </a:r>
            <a:r>
              <a:rPr lang="cs-CZ" sz="2800" b="1" dirty="0">
                <a:solidFill>
                  <a:srgbClr val="002060"/>
                </a:solidFill>
              </a:rPr>
              <a:t>pojistné</a:t>
            </a:r>
            <a:r>
              <a:rPr lang="cs-CZ" sz="2800" dirty="0">
                <a:solidFill>
                  <a:srgbClr val="002060"/>
                </a:solidFill>
              </a:rPr>
              <a:t> </a:t>
            </a:r>
            <a:r>
              <a:rPr lang="cs-CZ" sz="2800" b="1" dirty="0">
                <a:solidFill>
                  <a:srgbClr val="002060"/>
                </a:solidFill>
              </a:rPr>
              <a:t>krytí do výše </a:t>
            </a:r>
            <a:r>
              <a:rPr lang="cs-CZ" sz="2800" b="1" dirty="0" smtClean="0">
                <a:solidFill>
                  <a:srgbClr val="002060"/>
                </a:solidFill>
              </a:rPr>
              <a:t>pojistné částky vozu!</a:t>
            </a:r>
            <a:endParaRPr lang="cs-CZ" sz="2800" dirty="0">
              <a:solidFill>
                <a:srgbClr val="00206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732240" y="5171708"/>
            <a:ext cx="142058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9600" b="1" dirty="0">
                <a:solidFill>
                  <a:srgbClr val="009A46"/>
                </a:solidFill>
              </a:rPr>
              <a:t>✓</a:t>
            </a:r>
            <a:endParaRPr lang="cs-CZ" sz="96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C5544B-C3E2-49B5-A052-C047AA091D6A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109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délník 31"/>
          <p:cNvSpPr/>
          <p:nvPr/>
        </p:nvSpPr>
        <p:spPr>
          <a:xfrm>
            <a:off x="36004" y="3212976"/>
            <a:ext cx="9144000" cy="1008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GAP - podmínky </a:t>
            </a:r>
            <a:endParaRPr lang="cs-CZ" dirty="0"/>
          </a:p>
        </p:txBody>
      </p:sp>
      <p:graphicFrame>
        <p:nvGraphicFramePr>
          <p:cNvPr id="31" name="Tabulka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359492"/>
              </p:ext>
            </p:extLst>
          </p:nvPr>
        </p:nvGraphicFramePr>
        <p:xfrm>
          <a:off x="179512" y="1340768"/>
          <a:ext cx="8712968" cy="2887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968"/>
              </a:tblGrid>
              <a:tr h="83246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Arial"/>
                          <a:cs typeface="+mn-cs"/>
                        </a:rPr>
                        <a:t>Možno sjednat vozidlům maximálního stáří 2 roky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Arial"/>
                          <a:cs typeface="+mn-cs"/>
                        </a:rPr>
                        <a:t>Tj. rok počátku pojištění mínus rok uvedení do provozu se maximálně rovná 2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Arial"/>
                          <a:cs typeface="+mn-cs"/>
                        </a:rPr>
                        <a:t>zaniká</a:t>
                      </a:r>
                      <a:r>
                        <a:rPr kumimoji="0" lang="cs-CZ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Arial"/>
                          <a:cs typeface="+mn-cs"/>
                        </a:rPr>
                        <a:t> dosažením </a:t>
                      </a:r>
                      <a:r>
                        <a:rPr kumimoji="0" lang="cs-CZ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Arial"/>
                          <a:cs typeface="+mn-cs"/>
                        </a:rPr>
                        <a:t>5 let </a:t>
                      </a:r>
                      <a:r>
                        <a:rPr kumimoji="0" lang="cs-CZ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Arial"/>
                          <a:cs typeface="+mn-cs"/>
                        </a:rPr>
                        <a:t>stáří vozidla ve výročí pojištění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Arial"/>
                          <a:cs typeface="+mn-cs"/>
                        </a:rPr>
                        <a:t>maximální limit pojistného plnění je </a:t>
                      </a:r>
                      <a:r>
                        <a:rPr kumimoji="0" lang="cs-CZ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Arial"/>
                          <a:cs typeface="+mn-cs"/>
                        </a:rPr>
                        <a:t>600.000 Kč</a:t>
                      </a:r>
                    </a:p>
                  </a:txBody>
                  <a:tcPr>
                    <a:lnL w="6350" cap="flat" cmpd="sng" algn="ctr">
                      <a:solidFill>
                        <a:srgbClr val="3366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</a:tr>
              <a:tr h="1873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600" b="0" dirty="0" smtClean="0">
                        <a:solidFill>
                          <a:srgbClr val="002060"/>
                        </a:solidFill>
                        <a:latin typeface="+mn-lt"/>
                        <a:ea typeface="Arial"/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8043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lang="cs-CZ" sz="2000" b="1" dirty="0" smtClean="0">
                          <a:solidFill>
                            <a:srgbClr val="002060"/>
                          </a:solidFill>
                          <a:latin typeface="+mn-lt"/>
                          <a:ea typeface="Arial"/>
                        </a:rPr>
                        <a:t>nevztahuje se </a:t>
                      </a:r>
                      <a:r>
                        <a:rPr lang="cs-CZ" sz="2000" b="0" dirty="0" smtClean="0">
                          <a:solidFill>
                            <a:srgbClr val="002060"/>
                          </a:solidFill>
                          <a:latin typeface="+mn-lt"/>
                          <a:ea typeface="Arial"/>
                        </a:rPr>
                        <a:t>na vozidla </a:t>
                      </a:r>
                      <a:r>
                        <a:rPr lang="cs-CZ" sz="2000" b="1" dirty="0" smtClean="0">
                          <a:solidFill>
                            <a:srgbClr val="002060"/>
                          </a:solidFill>
                          <a:latin typeface="+mn-lt"/>
                          <a:ea typeface="Arial"/>
                        </a:rPr>
                        <a:t>autopůjčoven</a:t>
                      </a:r>
                      <a:r>
                        <a:rPr lang="cs-CZ" sz="2000" b="0" dirty="0" smtClean="0">
                          <a:solidFill>
                            <a:srgbClr val="002060"/>
                          </a:solidFill>
                          <a:latin typeface="+mn-lt"/>
                          <a:ea typeface="Arial"/>
                        </a:rPr>
                        <a:t>,</a:t>
                      </a:r>
                      <a:r>
                        <a:rPr lang="cs-CZ" sz="2000" dirty="0" smtClean="0">
                          <a:solidFill>
                            <a:srgbClr val="002060"/>
                          </a:solidFill>
                          <a:latin typeface="+mn-lt"/>
                          <a:ea typeface="Arial"/>
                        </a:rPr>
                        <a:t> </a:t>
                      </a:r>
                      <a:r>
                        <a:rPr lang="cs-CZ" sz="2000" b="1" dirty="0" smtClean="0">
                          <a:solidFill>
                            <a:srgbClr val="002060"/>
                          </a:solidFill>
                          <a:latin typeface="+mn-lt"/>
                          <a:ea typeface="Arial"/>
                        </a:rPr>
                        <a:t>taxislužby</a:t>
                      </a:r>
                      <a:r>
                        <a:rPr lang="cs-CZ" sz="2000" dirty="0" smtClean="0">
                          <a:solidFill>
                            <a:srgbClr val="002060"/>
                          </a:solidFill>
                          <a:latin typeface="+mn-lt"/>
                          <a:ea typeface="Arial"/>
                        </a:rPr>
                        <a:t> a vozidla </a:t>
                      </a:r>
                      <a:r>
                        <a:rPr lang="cs-CZ" sz="2000" b="0" dirty="0" smtClean="0">
                          <a:solidFill>
                            <a:srgbClr val="002060"/>
                          </a:solidFill>
                          <a:latin typeface="+mn-lt"/>
                          <a:ea typeface="Arial"/>
                        </a:rPr>
                        <a:t>přepravující</a:t>
                      </a:r>
                      <a:r>
                        <a:rPr lang="cs-CZ" sz="2000" dirty="0" smtClean="0">
                          <a:solidFill>
                            <a:srgbClr val="002060"/>
                          </a:solidFill>
                          <a:latin typeface="+mn-lt"/>
                          <a:ea typeface="Arial"/>
                        </a:rPr>
                        <a:t> </a:t>
                      </a:r>
                      <a:r>
                        <a:rPr lang="cs-CZ" sz="2000" b="1" dirty="0" smtClean="0">
                          <a:solidFill>
                            <a:srgbClr val="002060"/>
                          </a:solidFill>
                          <a:latin typeface="+mn-lt"/>
                          <a:ea typeface="Arial"/>
                        </a:rPr>
                        <a:t>osoby </a:t>
                      </a:r>
                      <a:r>
                        <a:rPr lang="cs-CZ" sz="2000" dirty="0" smtClean="0">
                          <a:solidFill>
                            <a:srgbClr val="002060"/>
                          </a:solidFill>
                          <a:latin typeface="+mn-lt"/>
                          <a:ea typeface="Arial"/>
                        </a:rPr>
                        <a:t>nebo </a:t>
                      </a:r>
                      <a:r>
                        <a:rPr lang="cs-CZ" sz="2000" b="1" dirty="0" smtClean="0">
                          <a:solidFill>
                            <a:srgbClr val="002060"/>
                          </a:solidFill>
                          <a:latin typeface="+mn-lt"/>
                          <a:ea typeface="Arial"/>
                        </a:rPr>
                        <a:t>náklad za úplatu</a:t>
                      </a:r>
                      <a:endParaRPr lang="cs-CZ" altLang="cs-CZ" sz="20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3366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28" name="Obdélník 27"/>
          <p:cNvSpPr/>
          <p:nvPr/>
        </p:nvSpPr>
        <p:spPr>
          <a:xfrm>
            <a:off x="205772" y="4869160"/>
            <a:ext cx="8686708" cy="701731"/>
          </a:xfrm>
          <a:prstGeom prst="rect">
            <a:avLst/>
          </a:prstGeom>
          <a:solidFill>
            <a:srgbClr val="EAEAEA"/>
          </a:solidFill>
          <a:ln w="6350">
            <a:solidFill>
              <a:srgbClr val="3366FF"/>
            </a:solidFill>
            <a:prstDash val="sysDot"/>
          </a:ln>
        </p:spPr>
        <p:txBody>
          <a:bodyPr wrap="square">
            <a:spAutoFit/>
          </a:bodyPr>
          <a:lstStyle/>
          <a:p>
            <a:pPr marL="285750" lvl="0" indent="-285750" fontAlgn="auto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cs-CZ" altLang="cs-CZ" b="1" dirty="0" smtClean="0">
                <a:solidFill>
                  <a:srgbClr val="002060"/>
                </a:solidFill>
              </a:rPr>
              <a:t>Pokud je auto uvedeno do provozu kdykoli v průběhu roku 2014, lze sjednat variantu Premiant až do konce roku 2016</a:t>
            </a:r>
            <a:endParaRPr lang="cs-CZ" b="1" dirty="0" smtClean="0">
              <a:solidFill>
                <a:srgbClr val="002060"/>
              </a:solidFill>
              <a:ea typeface="Arial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205772" y="4509120"/>
            <a:ext cx="1440160" cy="36004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Příklad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40469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délník 31"/>
          <p:cNvSpPr/>
          <p:nvPr/>
        </p:nvSpPr>
        <p:spPr>
          <a:xfrm>
            <a:off x="0" y="5445224"/>
            <a:ext cx="9144000" cy="1008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GAP - podmínky </a:t>
            </a:r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 flipV="1">
            <a:off x="881826" y="2852935"/>
            <a:ext cx="6870170" cy="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7328058" y="3433355"/>
            <a:ext cx="1492414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3366FF"/>
            </a:solidFill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rgbClr val="002060"/>
                </a:solidFill>
              </a:rPr>
              <a:t>31. 12. 2016</a:t>
            </a:r>
            <a:endParaRPr lang="cs-CZ" sz="1600" b="1" dirty="0">
              <a:solidFill>
                <a:srgbClr val="002060"/>
              </a:solidFill>
            </a:endParaRPr>
          </a:p>
        </p:txBody>
      </p:sp>
      <p:cxnSp>
        <p:nvCxnSpPr>
          <p:cNvPr id="9" name="Přímá spojnice se šipkou 8"/>
          <p:cNvCxnSpPr>
            <a:endCxn id="37" idx="2"/>
          </p:cNvCxnSpPr>
          <p:nvPr/>
        </p:nvCxnSpPr>
        <p:spPr>
          <a:xfrm flipV="1">
            <a:off x="7596338" y="2861647"/>
            <a:ext cx="0" cy="571708"/>
          </a:xfrm>
          <a:prstGeom prst="straightConnector1">
            <a:avLst/>
          </a:prstGeom>
          <a:ln w="12700">
            <a:solidFill>
              <a:srgbClr val="33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evá složená závorka 9"/>
          <p:cNvSpPr/>
          <p:nvPr/>
        </p:nvSpPr>
        <p:spPr>
          <a:xfrm rot="16200000" flipH="1">
            <a:off x="2659060" y="1127844"/>
            <a:ext cx="234571" cy="3215613"/>
          </a:xfrm>
          <a:prstGeom prst="leftBrace">
            <a:avLst>
              <a:gd name="adj1" fmla="val 61768"/>
              <a:gd name="adj2" fmla="val 50967"/>
            </a:avLst>
          </a:prstGeom>
          <a:ln w="19050">
            <a:solidFill>
              <a:srgbClr val="008A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C0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393993" y="1988840"/>
            <a:ext cx="2829611" cy="584775"/>
          </a:xfrm>
          <a:prstGeom prst="rect">
            <a:avLst/>
          </a:prstGeom>
          <a:solidFill>
            <a:schemeClr val="bg1"/>
          </a:solidFill>
          <a:ln w="3175">
            <a:solidFill>
              <a:srgbClr val="008A3E"/>
            </a:solidFill>
            <a:prstDash val="solid"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008A3E"/>
                </a:solidFill>
              </a:rPr>
              <a:t>Uvedení pojišťovaného vozidla do provozu</a:t>
            </a:r>
            <a:endParaRPr lang="cs-CZ" sz="1600" b="1" dirty="0">
              <a:solidFill>
                <a:srgbClr val="008A3E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651157" y="3433355"/>
            <a:ext cx="1465989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3366FF"/>
            </a:solidFill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rgbClr val="002060"/>
                </a:solidFill>
              </a:rPr>
              <a:t>31. 12. 2014</a:t>
            </a:r>
            <a:endParaRPr lang="cs-CZ" sz="1600" b="1" dirty="0">
              <a:solidFill>
                <a:srgbClr val="002060"/>
              </a:solidFill>
            </a:endParaRPr>
          </a:p>
        </p:txBody>
      </p:sp>
      <p:cxnSp>
        <p:nvCxnSpPr>
          <p:cNvPr id="17" name="Přímá spojnice se šipkou 16"/>
          <p:cNvCxnSpPr>
            <a:stCxn id="16" idx="0"/>
            <a:endCxn id="10" idx="2"/>
          </p:cNvCxnSpPr>
          <p:nvPr/>
        </p:nvCxnSpPr>
        <p:spPr>
          <a:xfrm flipV="1">
            <a:off x="4384152" y="2852936"/>
            <a:ext cx="0" cy="580419"/>
          </a:xfrm>
          <a:prstGeom prst="straightConnector1">
            <a:avLst/>
          </a:prstGeom>
          <a:ln w="12700">
            <a:solidFill>
              <a:srgbClr val="33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délník 17"/>
          <p:cNvSpPr/>
          <p:nvPr/>
        </p:nvSpPr>
        <p:spPr>
          <a:xfrm>
            <a:off x="518917" y="3433355"/>
            <a:ext cx="1266734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3366FF"/>
            </a:solidFill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rgbClr val="002060"/>
                </a:solidFill>
              </a:rPr>
              <a:t>1. 1. 2014</a:t>
            </a:r>
            <a:endParaRPr lang="cs-CZ" sz="1600" b="1" dirty="0">
              <a:solidFill>
                <a:srgbClr val="002060"/>
              </a:solidFill>
            </a:endParaRPr>
          </a:p>
        </p:txBody>
      </p:sp>
      <p:cxnSp>
        <p:nvCxnSpPr>
          <p:cNvPr id="19" name="Přímá spojnice se šipkou 18"/>
          <p:cNvCxnSpPr>
            <a:stCxn id="18" idx="0"/>
            <a:endCxn id="10" idx="0"/>
          </p:cNvCxnSpPr>
          <p:nvPr/>
        </p:nvCxnSpPr>
        <p:spPr>
          <a:xfrm flipV="1">
            <a:off x="1152284" y="2852936"/>
            <a:ext cx="16255" cy="580419"/>
          </a:xfrm>
          <a:prstGeom prst="straightConnector1">
            <a:avLst/>
          </a:prstGeom>
          <a:ln w="12700">
            <a:solidFill>
              <a:srgbClr val="33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5220072" y="3140968"/>
            <a:ext cx="1945689" cy="584775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C00000"/>
                </a:solidFill>
              </a:rPr>
              <a:t>Doba, po kterou lze sjednat GAP</a:t>
            </a:r>
            <a:endParaRPr lang="cs-CZ" sz="1600" b="1" dirty="0">
              <a:solidFill>
                <a:srgbClr val="C00000"/>
              </a:solidFill>
            </a:endParaRPr>
          </a:p>
        </p:txBody>
      </p:sp>
      <p:graphicFrame>
        <p:nvGraphicFramePr>
          <p:cNvPr id="31" name="Tabulka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989858"/>
              </p:ext>
            </p:extLst>
          </p:nvPr>
        </p:nvGraphicFramePr>
        <p:xfrm>
          <a:off x="215516" y="4221088"/>
          <a:ext cx="8712968" cy="2166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968"/>
              </a:tblGrid>
              <a:tr h="83246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Arial"/>
                          <a:cs typeface="+mn-cs"/>
                        </a:rPr>
                        <a:t>Možno sjednat vozidlům maximálního stáří 2 roky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Arial"/>
                          <a:cs typeface="+mn-cs"/>
                        </a:rPr>
                        <a:t>zaniká</a:t>
                      </a:r>
                      <a:r>
                        <a:rPr kumimoji="0" lang="cs-CZ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Arial"/>
                          <a:cs typeface="+mn-cs"/>
                        </a:rPr>
                        <a:t> dosažením </a:t>
                      </a:r>
                      <a:r>
                        <a:rPr kumimoji="0" lang="cs-CZ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Arial"/>
                          <a:cs typeface="+mn-cs"/>
                        </a:rPr>
                        <a:t>5 let </a:t>
                      </a:r>
                      <a:r>
                        <a:rPr kumimoji="0" lang="cs-CZ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Arial"/>
                          <a:cs typeface="+mn-cs"/>
                        </a:rPr>
                        <a:t>stáří vozidla ve výročí pojištění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Arial"/>
                          <a:cs typeface="+mn-cs"/>
                        </a:rPr>
                        <a:t>maximální limit pojistného plnění je </a:t>
                      </a:r>
                      <a:r>
                        <a:rPr kumimoji="0" lang="cs-CZ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Arial"/>
                          <a:cs typeface="+mn-cs"/>
                        </a:rPr>
                        <a:t>600.000 Kč</a:t>
                      </a:r>
                    </a:p>
                  </a:txBody>
                  <a:tcPr>
                    <a:lnL w="6350" cap="flat" cmpd="sng" algn="ctr">
                      <a:solidFill>
                        <a:srgbClr val="3366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</a:tr>
              <a:tr h="1873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600" b="0" dirty="0" smtClean="0">
                        <a:solidFill>
                          <a:srgbClr val="002060"/>
                        </a:solidFill>
                        <a:latin typeface="+mn-lt"/>
                        <a:ea typeface="Arial"/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8043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lang="cs-CZ" sz="2000" b="1" dirty="0" smtClean="0">
                          <a:solidFill>
                            <a:srgbClr val="002060"/>
                          </a:solidFill>
                          <a:latin typeface="+mn-lt"/>
                          <a:ea typeface="Arial"/>
                        </a:rPr>
                        <a:t>nevztahuje se </a:t>
                      </a:r>
                      <a:r>
                        <a:rPr lang="cs-CZ" sz="2000" b="0" dirty="0" smtClean="0">
                          <a:solidFill>
                            <a:srgbClr val="002060"/>
                          </a:solidFill>
                          <a:latin typeface="+mn-lt"/>
                          <a:ea typeface="Arial"/>
                        </a:rPr>
                        <a:t>na vozidla </a:t>
                      </a:r>
                      <a:r>
                        <a:rPr lang="cs-CZ" sz="2000" b="1" dirty="0" smtClean="0">
                          <a:solidFill>
                            <a:srgbClr val="002060"/>
                          </a:solidFill>
                          <a:latin typeface="+mn-lt"/>
                          <a:ea typeface="Arial"/>
                        </a:rPr>
                        <a:t>autopůjčoven</a:t>
                      </a:r>
                      <a:r>
                        <a:rPr lang="cs-CZ" sz="2000" b="0" dirty="0" smtClean="0">
                          <a:solidFill>
                            <a:srgbClr val="002060"/>
                          </a:solidFill>
                          <a:latin typeface="+mn-lt"/>
                          <a:ea typeface="Arial"/>
                        </a:rPr>
                        <a:t>,</a:t>
                      </a:r>
                      <a:r>
                        <a:rPr lang="cs-CZ" sz="2000" dirty="0" smtClean="0">
                          <a:solidFill>
                            <a:srgbClr val="002060"/>
                          </a:solidFill>
                          <a:latin typeface="+mn-lt"/>
                          <a:ea typeface="Arial"/>
                        </a:rPr>
                        <a:t> </a:t>
                      </a:r>
                      <a:r>
                        <a:rPr lang="cs-CZ" sz="2000" b="1" dirty="0" smtClean="0">
                          <a:solidFill>
                            <a:srgbClr val="002060"/>
                          </a:solidFill>
                          <a:latin typeface="+mn-lt"/>
                          <a:ea typeface="Arial"/>
                        </a:rPr>
                        <a:t>taxislužby</a:t>
                      </a:r>
                      <a:r>
                        <a:rPr lang="cs-CZ" sz="2000" dirty="0" smtClean="0">
                          <a:solidFill>
                            <a:srgbClr val="002060"/>
                          </a:solidFill>
                          <a:latin typeface="+mn-lt"/>
                          <a:ea typeface="Arial"/>
                        </a:rPr>
                        <a:t> a vozidla </a:t>
                      </a:r>
                      <a:r>
                        <a:rPr lang="cs-CZ" sz="2000" b="0" dirty="0" smtClean="0">
                          <a:solidFill>
                            <a:srgbClr val="002060"/>
                          </a:solidFill>
                          <a:latin typeface="+mn-lt"/>
                          <a:ea typeface="Arial"/>
                        </a:rPr>
                        <a:t>přepravující</a:t>
                      </a:r>
                      <a:r>
                        <a:rPr lang="cs-CZ" sz="2000" dirty="0" smtClean="0">
                          <a:solidFill>
                            <a:srgbClr val="002060"/>
                          </a:solidFill>
                          <a:latin typeface="+mn-lt"/>
                          <a:ea typeface="Arial"/>
                        </a:rPr>
                        <a:t> </a:t>
                      </a:r>
                      <a:r>
                        <a:rPr lang="cs-CZ" sz="2000" b="1" dirty="0" smtClean="0">
                          <a:solidFill>
                            <a:srgbClr val="002060"/>
                          </a:solidFill>
                          <a:latin typeface="+mn-lt"/>
                          <a:ea typeface="Arial"/>
                        </a:rPr>
                        <a:t>osoby </a:t>
                      </a:r>
                      <a:r>
                        <a:rPr lang="cs-CZ" sz="2000" dirty="0" smtClean="0">
                          <a:solidFill>
                            <a:srgbClr val="002060"/>
                          </a:solidFill>
                          <a:latin typeface="+mn-lt"/>
                          <a:ea typeface="Arial"/>
                        </a:rPr>
                        <a:t>nebo </a:t>
                      </a:r>
                      <a:r>
                        <a:rPr lang="cs-CZ" sz="2000" b="1" dirty="0" smtClean="0">
                          <a:solidFill>
                            <a:srgbClr val="002060"/>
                          </a:solidFill>
                          <a:latin typeface="+mn-lt"/>
                          <a:ea typeface="Arial"/>
                        </a:rPr>
                        <a:t>náklad za úplatu</a:t>
                      </a:r>
                      <a:endParaRPr lang="cs-CZ" altLang="cs-CZ" sz="20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3366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28" name="Obdélník 27"/>
          <p:cNvSpPr/>
          <p:nvPr/>
        </p:nvSpPr>
        <p:spPr>
          <a:xfrm>
            <a:off x="395536" y="1087500"/>
            <a:ext cx="8424936" cy="701731"/>
          </a:xfrm>
          <a:prstGeom prst="rect">
            <a:avLst/>
          </a:prstGeom>
          <a:solidFill>
            <a:srgbClr val="EAEAEA"/>
          </a:solidFill>
          <a:ln w="6350">
            <a:solidFill>
              <a:srgbClr val="3366FF"/>
            </a:solidFill>
            <a:prstDash val="sysDot"/>
          </a:ln>
        </p:spPr>
        <p:txBody>
          <a:bodyPr wrap="square">
            <a:spAutoFit/>
          </a:bodyPr>
          <a:lstStyle/>
          <a:p>
            <a:pPr marL="285750" lvl="0" indent="-285750" fontAlgn="auto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cs-CZ" altLang="cs-CZ" b="1" dirty="0" smtClean="0">
                <a:solidFill>
                  <a:srgbClr val="002060"/>
                </a:solidFill>
              </a:rPr>
              <a:t>Pokud je auto uvedeno do provozu kdykoli v průběhu roku 2014, lze sjednat variantu Premiant až do konce roku 2016</a:t>
            </a:r>
            <a:endParaRPr lang="cs-CZ" b="1" dirty="0" smtClean="0">
              <a:solidFill>
                <a:srgbClr val="002060"/>
              </a:solidFill>
              <a:ea typeface="Arial"/>
            </a:endParaRPr>
          </a:p>
        </p:txBody>
      </p:sp>
      <p:sp>
        <p:nvSpPr>
          <p:cNvPr id="37" name="Levá složená závorka 36"/>
          <p:cNvSpPr/>
          <p:nvPr/>
        </p:nvSpPr>
        <p:spPr>
          <a:xfrm rot="16200000">
            <a:off x="4242742" y="-212628"/>
            <a:ext cx="279320" cy="6427871"/>
          </a:xfrm>
          <a:prstGeom prst="leftBrace">
            <a:avLst>
              <a:gd name="adj1" fmla="val 61768"/>
              <a:gd name="adj2" fmla="val 75544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C00000"/>
              </a:solidFill>
            </a:endParaRPr>
          </a:p>
        </p:txBody>
      </p:sp>
      <p:sp>
        <p:nvSpPr>
          <p:cNvPr id="3" name="Čárový popisek 2 2"/>
          <p:cNvSpPr/>
          <p:nvPr/>
        </p:nvSpPr>
        <p:spPr>
          <a:xfrm>
            <a:off x="6995864" y="1988840"/>
            <a:ext cx="1824608" cy="58477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6629"/>
              <a:gd name="adj6" fmla="val -3316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Balíčky hlídají </a:t>
            </a:r>
          </a:p>
          <a:p>
            <a:pPr algn="ctr"/>
            <a:r>
              <a:rPr lang="cs-CZ" dirty="0" smtClean="0"/>
              <a:t>za Vás</a:t>
            </a: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7282177" y="740994"/>
            <a:ext cx="1584176" cy="36004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Příklad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5" name="Šipka doprava 14"/>
          <p:cNvSpPr/>
          <p:nvPr/>
        </p:nvSpPr>
        <p:spPr>
          <a:xfrm>
            <a:off x="1160411" y="2852935"/>
            <a:ext cx="322374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065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6" grpId="0" animBg="1"/>
      <p:bldP spid="18" grpId="0" animBg="1"/>
      <p:bldP spid="26" grpId="0" animBg="1"/>
      <p:bldP spid="28" grpId="0" animBg="1"/>
      <p:bldP spid="37" grpId="0" animBg="1"/>
      <p:bldP spid="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5589240"/>
            <a:ext cx="9144000" cy="9361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32" name="Picture 8" descr="http://www.gapinsurance.uk.net/images/gap-insurance-for-cars-explain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5" t="14804" r="41930" b="37045"/>
          <a:stretch/>
        </p:blipFill>
        <p:spPr bwMode="auto">
          <a:xfrm>
            <a:off x="1691680" y="908720"/>
            <a:ext cx="3105187" cy="187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délník 14"/>
          <p:cNvSpPr/>
          <p:nvPr/>
        </p:nvSpPr>
        <p:spPr>
          <a:xfrm>
            <a:off x="187903" y="4162431"/>
            <a:ext cx="8964612" cy="942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Nový pojem „GAP</a:t>
            </a:r>
            <a:r>
              <a:rPr lang="cs-CZ" dirty="0" smtClean="0"/>
              <a:t>“ v praxi</a:t>
            </a:r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1835695" y="3658375"/>
            <a:ext cx="2834514" cy="504056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>
                <a:solidFill>
                  <a:srgbClr val="080808"/>
                </a:solidFill>
              </a:rPr>
              <a:t>Pojistné plnění </a:t>
            </a:r>
          </a:p>
          <a:p>
            <a:pPr algn="ctr"/>
            <a:r>
              <a:rPr lang="cs-CZ" sz="1200" b="1" dirty="0">
                <a:solidFill>
                  <a:srgbClr val="080808"/>
                </a:solidFill>
              </a:rPr>
              <a:t>z havarijního </a:t>
            </a:r>
            <a:r>
              <a:rPr lang="cs-CZ" sz="1200" b="1" dirty="0" smtClean="0">
                <a:solidFill>
                  <a:srgbClr val="080808"/>
                </a:solidFill>
              </a:rPr>
              <a:t>pojištění</a:t>
            </a:r>
            <a:endParaRPr lang="cs-CZ" sz="1200" b="1" dirty="0">
              <a:solidFill>
                <a:srgbClr val="080808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4932039" y="3658375"/>
            <a:ext cx="1701990" cy="504056"/>
          </a:xfrm>
          <a:prstGeom prst="roundRect">
            <a:avLst/>
          </a:prstGeom>
          <a:solidFill>
            <a:srgbClr val="6EA92D"/>
          </a:solidFill>
          <a:ln w="6350">
            <a:solidFill>
              <a:srgbClr val="639828"/>
            </a:solidFill>
          </a:ln>
          <a:effectLst>
            <a:outerShdw blurRad="508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>
                <a:solidFill>
                  <a:srgbClr val="080808"/>
                </a:solidFill>
              </a:rPr>
              <a:t>Pojistné plnění </a:t>
            </a:r>
          </a:p>
          <a:p>
            <a:pPr algn="ctr"/>
            <a:r>
              <a:rPr lang="cs-CZ" sz="1200" b="1" dirty="0">
                <a:solidFill>
                  <a:srgbClr val="080808"/>
                </a:solidFill>
              </a:rPr>
              <a:t>z </a:t>
            </a:r>
            <a:r>
              <a:rPr lang="cs-CZ" sz="1200" b="1" dirty="0" smtClean="0">
                <a:solidFill>
                  <a:srgbClr val="080808"/>
                </a:solidFill>
              </a:rPr>
              <a:t>GAP</a:t>
            </a:r>
            <a:endParaRPr lang="cs-CZ" sz="1200" b="1" dirty="0">
              <a:solidFill>
                <a:srgbClr val="080808"/>
              </a:solidFill>
            </a:endParaRPr>
          </a:p>
        </p:txBody>
      </p:sp>
      <p:sp>
        <p:nvSpPr>
          <p:cNvPr id="8" name="Čárový popisek 1 7"/>
          <p:cNvSpPr/>
          <p:nvPr/>
        </p:nvSpPr>
        <p:spPr>
          <a:xfrm>
            <a:off x="1691680" y="5242504"/>
            <a:ext cx="2484275" cy="1153360"/>
          </a:xfrm>
          <a:prstGeom prst="borderCallout1">
            <a:avLst>
              <a:gd name="adj1" fmla="val -6902"/>
              <a:gd name="adj2" fmla="val 13227"/>
              <a:gd name="adj3" fmla="val -23539"/>
              <a:gd name="adj4" fmla="val 48348"/>
            </a:avLst>
          </a:prstGeom>
          <a:solidFill>
            <a:srgbClr val="E6E6E6"/>
          </a:solidFill>
          <a:ln w="9525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rgbClr val="1C1C1C"/>
                </a:solidFill>
              </a:rPr>
              <a:t>Pokud má klient sjednanou variantu </a:t>
            </a:r>
            <a:r>
              <a:rPr lang="cs-CZ" sz="1400" b="1" dirty="0" smtClean="0">
                <a:solidFill>
                  <a:srgbClr val="1C1C1C"/>
                </a:solidFill>
              </a:rPr>
              <a:t>Standard či Dominant</a:t>
            </a:r>
            <a:r>
              <a:rPr lang="cs-CZ" sz="1400" dirty="0" smtClean="0">
                <a:solidFill>
                  <a:srgbClr val="1C1C1C"/>
                </a:solidFill>
              </a:rPr>
              <a:t>, bude plněno </a:t>
            </a:r>
            <a:r>
              <a:rPr lang="cs-CZ" sz="1400" b="1" dirty="0" smtClean="0">
                <a:solidFill>
                  <a:srgbClr val="1C1C1C"/>
                </a:solidFill>
              </a:rPr>
              <a:t>v ceně obvyklé</a:t>
            </a:r>
            <a:r>
              <a:rPr lang="cs-CZ" sz="1400" dirty="0" smtClean="0">
                <a:solidFill>
                  <a:srgbClr val="1C1C1C"/>
                </a:solidFill>
              </a:rPr>
              <a:t>.</a:t>
            </a:r>
            <a:endParaRPr lang="cs-CZ" sz="1400" dirty="0">
              <a:solidFill>
                <a:srgbClr val="1C1C1C"/>
              </a:solidFill>
            </a:endParaRPr>
          </a:p>
        </p:txBody>
      </p:sp>
      <p:sp>
        <p:nvSpPr>
          <p:cNvPr id="14" name="Čárový popisek 1 13"/>
          <p:cNvSpPr/>
          <p:nvPr/>
        </p:nvSpPr>
        <p:spPr>
          <a:xfrm>
            <a:off x="5004048" y="5242504"/>
            <a:ext cx="2448272" cy="1153360"/>
          </a:xfrm>
          <a:prstGeom prst="borderCallout1">
            <a:avLst>
              <a:gd name="adj1" fmla="val -6531"/>
              <a:gd name="adj2" fmla="val 91294"/>
              <a:gd name="adj3" fmla="val -22505"/>
              <a:gd name="adj4" fmla="val 46227"/>
            </a:avLst>
          </a:prstGeom>
          <a:solidFill>
            <a:srgbClr val="E7F4D8"/>
          </a:solidFill>
          <a:ln w="9525">
            <a:solidFill>
              <a:srgbClr val="0048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rgbClr val="004821"/>
                </a:solidFill>
              </a:rPr>
              <a:t>V případě varianty </a:t>
            </a:r>
            <a:r>
              <a:rPr lang="cs-CZ" sz="1400" b="1" dirty="0" smtClean="0">
                <a:solidFill>
                  <a:srgbClr val="004821"/>
                </a:solidFill>
              </a:rPr>
              <a:t>Premiant </a:t>
            </a:r>
            <a:r>
              <a:rPr lang="cs-CZ" sz="1400" dirty="0" smtClean="0">
                <a:solidFill>
                  <a:srgbClr val="004821"/>
                </a:solidFill>
              </a:rPr>
              <a:t>doplatíme  rozdíl do </a:t>
            </a:r>
            <a:r>
              <a:rPr lang="cs-CZ" sz="1400" b="1" dirty="0" smtClean="0">
                <a:solidFill>
                  <a:srgbClr val="004821"/>
                </a:solidFill>
              </a:rPr>
              <a:t>pojistné částky vozidla</a:t>
            </a:r>
            <a:r>
              <a:rPr lang="cs-CZ" sz="1400" dirty="0" smtClean="0">
                <a:solidFill>
                  <a:srgbClr val="004821"/>
                </a:solidFill>
              </a:rPr>
              <a:t>.</a:t>
            </a:r>
            <a:endParaRPr lang="cs-CZ" sz="1400" dirty="0">
              <a:solidFill>
                <a:srgbClr val="004821"/>
              </a:solidFill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1835695" y="4435121"/>
            <a:ext cx="2834514" cy="504056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rgbClr val="080808"/>
                </a:solidFill>
              </a:rPr>
              <a:t>350.000</a:t>
            </a:r>
            <a:endParaRPr lang="cs-CZ" sz="2000" b="1" dirty="0">
              <a:solidFill>
                <a:srgbClr val="080808"/>
              </a:solidFill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4933039" y="4435121"/>
            <a:ext cx="1701990" cy="504056"/>
          </a:xfrm>
          <a:prstGeom prst="roundRect">
            <a:avLst/>
          </a:prstGeom>
          <a:solidFill>
            <a:srgbClr val="6EA92D"/>
          </a:solidFill>
          <a:ln w="6350">
            <a:solidFill>
              <a:srgbClr val="639828"/>
            </a:solidFill>
          </a:ln>
          <a:effectLst>
            <a:outerShdw blurRad="508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rgbClr val="080808"/>
                </a:solidFill>
              </a:rPr>
              <a:t>150.000</a:t>
            </a:r>
            <a:endParaRPr lang="cs-CZ" sz="2000" b="1" dirty="0">
              <a:solidFill>
                <a:srgbClr val="080808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179387" y="3658375"/>
            <a:ext cx="1512293" cy="128080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Pojistná událost v roce 2016</a:t>
            </a:r>
            <a:endParaRPr lang="cs-CZ" dirty="0"/>
          </a:p>
        </p:txBody>
      </p:sp>
      <p:sp>
        <p:nvSpPr>
          <p:cNvPr id="6" name="Plus 5"/>
          <p:cNvSpPr/>
          <p:nvPr/>
        </p:nvSpPr>
        <p:spPr>
          <a:xfrm>
            <a:off x="4589686" y="4461596"/>
            <a:ext cx="414362" cy="433394"/>
          </a:xfrm>
          <a:prstGeom prst="mathPlu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Zaoblený obdélník 19"/>
          <p:cNvSpPr/>
          <p:nvPr/>
        </p:nvSpPr>
        <p:spPr>
          <a:xfrm>
            <a:off x="7159099" y="2780822"/>
            <a:ext cx="1733381" cy="746829"/>
          </a:xfrm>
          <a:prstGeom prst="roundRect">
            <a:avLst/>
          </a:prstGeom>
          <a:solidFill>
            <a:srgbClr val="FF33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</a:rPr>
              <a:t>500.000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3" name="Je rovno 12"/>
          <p:cNvSpPr/>
          <p:nvPr/>
        </p:nvSpPr>
        <p:spPr>
          <a:xfrm>
            <a:off x="6634029" y="4519181"/>
            <a:ext cx="540061" cy="408907"/>
          </a:xfrm>
          <a:prstGeom prst="mathEqua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3" name="Zaoblený obdélník 22"/>
          <p:cNvSpPr/>
          <p:nvPr/>
        </p:nvSpPr>
        <p:spPr>
          <a:xfrm>
            <a:off x="179387" y="2780820"/>
            <a:ext cx="3168477" cy="74683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Koupě nového vozu</a:t>
            </a:r>
          </a:p>
          <a:p>
            <a:pPr algn="ctr"/>
            <a:r>
              <a:rPr lang="cs-CZ" dirty="0" smtClean="0"/>
              <a:t> v roce 2014 za </a:t>
            </a:r>
            <a:r>
              <a:rPr lang="cs-CZ" b="1" dirty="0" smtClean="0">
                <a:solidFill>
                  <a:schemeClr val="tx1"/>
                </a:solidFill>
              </a:rPr>
              <a:t>500.000</a:t>
            </a:r>
            <a:r>
              <a:rPr lang="cs-CZ" dirty="0" smtClean="0"/>
              <a:t> Kč</a:t>
            </a:r>
            <a:endParaRPr lang="cs-CZ" dirty="0"/>
          </a:p>
        </p:txBody>
      </p:sp>
      <p:pic>
        <p:nvPicPr>
          <p:cNvPr id="24" name="Picture 8" descr="http://www.gapinsurance.uk.net/images/gap-insurance-for-cars-explain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25" t="14803" r="14860" b="37046"/>
          <a:stretch/>
        </p:blipFill>
        <p:spPr bwMode="auto">
          <a:xfrm>
            <a:off x="4792098" y="908720"/>
            <a:ext cx="2262410" cy="187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491880" y="2941092"/>
            <a:ext cx="3562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Stanovena pojistná částka</a:t>
            </a:r>
            <a:endParaRPr lang="cs-CZ" sz="2000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7" name="Zahnutá šipka nahoru 6"/>
          <p:cNvSpPr/>
          <p:nvPr/>
        </p:nvSpPr>
        <p:spPr>
          <a:xfrm rot="18139715">
            <a:off x="7268099" y="3814884"/>
            <a:ext cx="1852431" cy="813231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82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4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8" grpId="0" animBg="1"/>
      <p:bldP spid="14" grpId="0" animBg="1"/>
      <p:bldP spid="16" grpId="0" animBg="1"/>
      <p:bldP spid="17" grpId="0" animBg="1"/>
      <p:bldP spid="4" grpId="0" animBg="1"/>
      <p:bldP spid="6" grpId="0" animBg="1"/>
      <p:bldP spid="20" grpId="0" animBg="1"/>
      <p:bldP spid="13" grpId="0" animBg="1"/>
      <p:bldP spid="23" grpId="0" animBg="1"/>
      <p:bldP spid="3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5301208"/>
            <a:ext cx="9144000" cy="11521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116" name="Picture 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5269">
            <a:off x="4637491" y="3856575"/>
            <a:ext cx="4518259" cy="2160000"/>
          </a:xfrm>
          <a:prstGeom prst="rect">
            <a:avLst/>
          </a:prstGeom>
          <a:noFill/>
          <a:ln w="6350">
            <a:solidFill>
              <a:schemeClr val="accent4">
                <a:lumMod val="90000"/>
                <a:lumOff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1013" y="448719"/>
            <a:ext cx="4019550" cy="461463"/>
          </a:xfrm>
        </p:spPr>
        <p:txBody>
          <a:bodyPr/>
          <a:lstStyle/>
          <a:p>
            <a:r>
              <a:rPr lang="cs-CZ" sz="2400" dirty="0" smtClean="0"/>
              <a:t>Asistenční služby</a:t>
            </a:r>
            <a:endParaRPr lang="cs-CZ" sz="24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E3F48-8CC8-4148-8CA6-828BB74D6563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767215" y="1196752"/>
            <a:ext cx="7704856" cy="864096"/>
          </a:xfrm>
          <a:prstGeom prst="rect">
            <a:avLst/>
          </a:prstGeom>
          <a:solidFill>
            <a:srgbClr val="D7F5D7"/>
          </a:solidFill>
          <a:ln w="6350">
            <a:solidFill>
              <a:srgbClr val="28A028"/>
            </a:solidFill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Asistenční služby má klient zdarma k hlavnímu pojištění, jak k OPV, tak k HAV</a:t>
            </a:r>
            <a:endParaRPr lang="cs-CZ" sz="2000" b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  <p:sp>
        <p:nvSpPr>
          <p:cNvPr id="8" name="Obdélník 7"/>
          <p:cNvSpPr/>
          <p:nvPr/>
        </p:nvSpPr>
        <p:spPr>
          <a:xfrm rot="21374236">
            <a:off x="5488201" y="1876203"/>
            <a:ext cx="3456384" cy="720080"/>
          </a:xfrm>
          <a:prstGeom prst="rect">
            <a:avLst/>
          </a:prstGeom>
          <a:solidFill>
            <a:srgbClr val="FFFFDD"/>
          </a:solidFill>
          <a:ln w="6350">
            <a:solidFill>
              <a:srgbClr val="5F5F5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Platí pro osobní vozidla           do 3,5 tuny a nákladní vozidla</a:t>
            </a:r>
            <a:endParaRPr lang="cs-CZ" dirty="0"/>
          </a:p>
        </p:txBody>
      </p:sp>
      <p:pic>
        <p:nvPicPr>
          <p:cNvPr id="2115" name="Picture 6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9168">
            <a:off x="-10693" y="3853092"/>
            <a:ext cx="4532509" cy="2160000"/>
          </a:xfrm>
          <a:prstGeom prst="rect">
            <a:avLst/>
          </a:prstGeom>
          <a:noFill/>
          <a:ln w="6350">
            <a:solidFill>
              <a:schemeClr val="accent4">
                <a:lumMod val="90000"/>
                <a:lumOff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727645" y="3118124"/>
            <a:ext cx="5783996" cy="638886"/>
          </a:xfrm>
          <a:prstGeom prst="rect">
            <a:avLst/>
          </a:prstGeom>
          <a:ln w="9525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002060"/>
                </a:solidFill>
              </a:rPr>
              <a:t>Rozsah asistenčních služeb je uveden v brožurce</a:t>
            </a:r>
            <a:endParaRPr lang="cs-CZ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03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2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/>
        </p:nvSpPr>
        <p:spPr>
          <a:xfrm>
            <a:off x="177048" y="5516563"/>
            <a:ext cx="8964612" cy="942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112838"/>
              </p:ext>
            </p:extLst>
          </p:nvPr>
        </p:nvGraphicFramePr>
        <p:xfrm>
          <a:off x="1115616" y="1838362"/>
          <a:ext cx="5256583" cy="3390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583"/>
              </a:tblGrid>
              <a:tr h="1299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baseline="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Doplňková pojištění</a:t>
                      </a:r>
                    </a:p>
                  </a:txBody>
                  <a:tcPr marL="91429" marR="91429" marT="45696" marB="45696">
                    <a:lnL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gradFill>
                      <a:gsLst>
                        <a:gs pos="58000">
                          <a:srgbClr val="3399FF"/>
                        </a:gs>
                        <a:gs pos="100000">
                          <a:srgbClr val="89C4FF"/>
                        </a:gs>
                      </a:gsLst>
                      <a:lin ang="16200000" scaled="1"/>
                    </a:gradFill>
                  </a:tcPr>
                </a:tc>
              </a:tr>
              <a:tr h="1299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" b="0" i="0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9" marR="91429" marT="45696" marB="45696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solidFill>
                      <a:schemeClr val="bg1"/>
                    </a:solidFill>
                  </a:tcPr>
                </a:tc>
              </a:tr>
              <a:tr h="1299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Pojištění</a:t>
                      </a:r>
                      <a:r>
                        <a:rPr lang="cs-CZ" sz="1600" b="1" kern="12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okenních skel</a:t>
                      </a:r>
                    </a:p>
                  </a:txBody>
                  <a:tcPr marL="91429" marR="91429" marT="45696" marB="45696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solidFill>
                      <a:srgbClr val="E8E8E8"/>
                    </a:solidFill>
                  </a:tcPr>
                </a:tc>
              </a:tr>
              <a:tr h="1299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kern="12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Úrazové </a:t>
                      </a:r>
                      <a:r>
                        <a:rPr lang="cs-CZ" sz="1600" b="0" kern="12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pojištění</a:t>
                      </a:r>
                      <a:r>
                        <a:rPr lang="cs-CZ" sz="1600" b="1" kern="12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přepravovaných osob</a:t>
                      </a:r>
                    </a:p>
                  </a:txBody>
                  <a:tcPr marL="91429" marR="91429" marT="45696" marB="45696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solidFill>
                      <a:srgbClr val="E8E8E8"/>
                    </a:solidFill>
                  </a:tcPr>
                </a:tc>
              </a:tr>
              <a:tr h="1299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kern="12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Úrazové </a:t>
                      </a:r>
                      <a:r>
                        <a:rPr lang="cs-CZ" sz="1600" b="0" kern="12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pojištění</a:t>
                      </a:r>
                      <a:r>
                        <a:rPr lang="cs-CZ" sz="1600" b="1" kern="12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řidiče s doživotní rentou</a:t>
                      </a:r>
                    </a:p>
                  </a:txBody>
                  <a:tcPr marL="91429" marR="91429" marT="45696" marB="45696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solidFill>
                      <a:srgbClr val="E8E8E8"/>
                    </a:solidFill>
                  </a:tcPr>
                </a:tc>
              </a:tr>
              <a:tr h="1299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Pojištění cestovních </a:t>
                      </a:r>
                      <a:r>
                        <a:rPr lang="cs-CZ" sz="1600" b="1" kern="12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zavazadel </a:t>
                      </a:r>
                      <a:r>
                        <a:rPr lang="cs-CZ" sz="1600" b="0" kern="12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</a:t>
                      </a:r>
                      <a:r>
                        <a:rPr lang="cs-CZ" sz="1600" b="1" kern="12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přepravovaných věcí</a:t>
                      </a:r>
                    </a:p>
                  </a:txBody>
                  <a:tcPr marL="91429" marR="91429" marT="45696" marB="45696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solidFill>
                      <a:srgbClr val="E8E8E8"/>
                    </a:solidFill>
                  </a:tcPr>
                </a:tc>
              </a:tr>
              <a:tr h="1299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Asistenční služby </a:t>
                      </a:r>
                      <a:r>
                        <a:rPr lang="cs-CZ" sz="1600" b="1" kern="12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Nadstandard</a:t>
                      </a:r>
                    </a:p>
                  </a:txBody>
                  <a:tcPr marL="91429" marR="91429" marT="45696" marB="45696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solidFill>
                      <a:srgbClr val="E8E8E8"/>
                    </a:solidFill>
                  </a:tcPr>
                </a:tc>
              </a:tr>
              <a:tr h="2044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800" b="1" kern="1200" dirty="0" smtClean="0"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29" marR="91429" marT="45696" marB="45696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solidFill>
                      <a:schemeClr val="bg1"/>
                    </a:solidFill>
                  </a:tcPr>
                </a:tc>
              </a:tr>
              <a:tr h="1299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Pojištění</a:t>
                      </a:r>
                      <a:r>
                        <a:rPr lang="cs-CZ" sz="1600" b="1" kern="12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odcizení</a:t>
                      </a:r>
                    </a:p>
                  </a:txBody>
                  <a:tcPr marL="91429" marR="91429" marT="45696" marB="45696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solidFill>
                      <a:srgbClr val="E8E8E8"/>
                    </a:solidFill>
                  </a:tcPr>
                </a:tc>
              </a:tr>
              <a:tr h="1299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kern="12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Živelní </a:t>
                      </a:r>
                      <a:r>
                        <a:rPr lang="cs-CZ" sz="1600" b="0" kern="12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pojištění</a:t>
                      </a:r>
                    </a:p>
                  </a:txBody>
                  <a:tcPr marL="91429" marR="91429" marT="45696" marB="45696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solidFill>
                      <a:srgbClr val="E8E8E8"/>
                    </a:solidFill>
                  </a:tcPr>
                </a:tc>
              </a:tr>
              <a:tr h="1299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Pojištění </a:t>
                      </a:r>
                      <a:r>
                        <a:rPr lang="cs-CZ" sz="1600" b="1" kern="12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střetu se zvěří</a:t>
                      </a:r>
                    </a:p>
                  </a:txBody>
                  <a:tcPr marL="91429" marR="91429" marT="45696" marB="45696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solidFill>
                      <a:srgbClr val="E8E8E8"/>
                    </a:solidFill>
                  </a:tcPr>
                </a:tc>
              </a:tr>
            </a:tbl>
          </a:graphicData>
        </a:graphic>
      </p:graphicFrame>
      <p:sp>
        <p:nvSpPr>
          <p:cNvPr id="15" name="Nadpis 1"/>
          <p:cNvSpPr>
            <a:spLocks noGrp="1"/>
          </p:cNvSpPr>
          <p:nvPr>
            <p:ph type="title"/>
          </p:nvPr>
        </p:nvSpPr>
        <p:spPr>
          <a:xfrm>
            <a:off x="481013" y="481013"/>
            <a:ext cx="4019550" cy="396875"/>
          </a:xfrm>
        </p:spPr>
        <p:txBody>
          <a:bodyPr/>
          <a:lstStyle/>
          <a:p>
            <a:r>
              <a:rPr lang="cs-CZ" dirty="0" smtClean="0"/>
              <a:t>Doplňková pojištění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 rot="21387961">
            <a:off x="3793977" y="583399"/>
            <a:ext cx="4163598" cy="612988"/>
          </a:xfrm>
          <a:prstGeom prst="rect">
            <a:avLst/>
          </a:prstGeom>
          <a:solidFill>
            <a:srgbClr val="FFFFCC"/>
          </a:solidFill>
          <a:ln w="6350">
            <a:solidFill>
              <a:srgbClr val="5F5F5F"/>
            </a:solidFill>
            <a:prstDash val="sysDot"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cs-CZ" sz="1600" dirty="0">
                <a:solidFill>
                  <a:srgbClr val="002060"/>
                </a:solidFill>
              </a:rPr>
              <a:t>K OPV i HAV si klient může navíc sjednat ještě další doplňková pojištění</a:t>
            </a:r>
            <a:endParaRPr lang="cs-CZ" sz="1600" b="1" dirty="0">
              <a:solidFill>
                <a:srgbClr val="00206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876258" y="4395383"/>
            <a:ext cx="2016224" cy="646331"/>
          </a:xfrm>
          <a:prstGeom prst="rect">
            <a:avLst/>
          </a:prstGeom>
          <a:gradFill flip="none" rotWithShape="1">
            <a:gsLst>
              <a:gs pos="52000">
                <a:srgbClr val="C7F1C7"/>
              </a:gs>
              <a:gs pos="100000">
                <a:srgbClr val="EFFBEF"/>
              </a:gs>
            </a:gsLst>
            <a:lin ang="18900000" scaled="1"/>
            <a:tileRect/>
          </a:gradFill>
          <a:ln>
            <a:solidFill>
              <a:srgbClr val="155315"/>
            </a:solidFill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l</a:t>
            </a:r>
            <a:r>
              <a:rPr lang="cs-CZ" b="1" dirty="0" smtClean="0">
                <a:solidFill>
                  <a:srgbClr val="002060"/>
                </a:solidFill>
              </a:rPr>
              <a:t>ze sjednat pouze k OPV</a:t>
            </a:r>
            <a:endParaRPr lang="cs-CZ" sz="1800" b="1" dirty="0" smtClean="0">
              <a:solidFill>
                <a:srgbClr val="002060"/>
              </a:solidFill>
            </a:endParaRPr>
          </a:p>
        </p:txBody>
      </p:sp>
      <p:sp>
        <p:nvSpPr>
          <p:cNvPr id="14" name="Pravá složená závorka 13"/>
          <p:cNvSpPr/>
          <p:nvPr/>
        </p:nvSpPr>
        <p:spPr bwMode="auto">
          <a:xfrm>
            <a:off x="6444208" y="4214361"/>
            <a:ext cx="217295" cy="1008377"/>
          </a:xfrm>
          <a:prstGeom prst="rightBrace">
            <a:avLst>
              <a:gd name="adj1" fmla="val 49378"/>
              <a:gd name="adj2" fmla="val 48947"/>
            </a:avLst>
          </a:prstGeom>
          <a:ln w="25400">
            <a:solidFill>
              <a:srgbClr val="155315"/>
            </a:solidFill>
          </a:ln>
          <a:effectLst/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0" tIns="45620" rIns="0" bIns="456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cs-CZ" sz="27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6876257" y="2850207"/>
            <a:ext cx="2016224" cy="646331"/>
          </a:xfrm>
          <a:prstGeom prst="rect">
            <a:avLst/>
          </a:prstGeom>
          <a:gradFill flip="none" rotWithShape="1">
            <a:gsLst>
              <a:gs pos="52000">
                <a:srgbClr val="C7F1C7"/>
              </a:gs>
              <a:gs pos="100000">
                <a:srgbClr val="EFFBEF"/>
              </a:gs>
            </a:gsLst>
            <a:lin ang="18900000" scaled="1"/>
            <a:tileRect/>
          </a:gradFill>
          <a:ln>
            <a:solidFill>
              <a:srgbClr val="155315"/>
            </a:solidFill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l</a:t>
            </a:r>
            <a:r>
              <a:rPr lang="cs-CZ" b="1" dirty="0" smtClean="0">
                <a:solidFill>
                  <a:srgbClr val="002060"/>
                </a:solidFill>
              </a:rPr>
              <a:t>ze sjednat k HAV i OPV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18" name="Pravá složená závorka 17"/>
          <p:cNvSpPr/>
          <p:nvPr/>
        </p:nvSpPr>
        <p:spPr bwMode="auto">
          <a:xfrm>
            <a:off x="6451460" y="2345282"/>
            <a:ext cx="217295" cy="1656183"/>
          </a:xfrm>
          <a:prstGeom prst="rightBrace">
            <a:avLst>
              <a:gd name="adj1" fmla="val 49378"/>
              <a:gd name="adj2" fmla="val 48947"/>
            </a:avLst>
          </a:prstGeom>
          <a:ln w="25400">
            <a:solidFill>
              <a:srgbClr val="155315"/>
            </a:solidFill>
          </a:ln>
          <a:effectLst/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0" tIns="45620" rIns="0" bIns="456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cs-CZ" sz="27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C5544B-C3E2-49B5-A052-C047AA091D6A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706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0" y="5153327"/>
            <a:ext cx="9144000" cy="13202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C5544B-C3E2-49B5-A052-C047AA091D6A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Doplňková pojištění</a:t>
            </a:r>
            <a:endParaRPr lang="cs-CZ" dirty="0"/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033508"/>
              </p:ext>
            </p:extLst>
          </p:nvPr>
        </p:nvGraphicFramePr>
        <p:xfrm>
          <a:off x="323528" y="1052736"/>
          <a:ext cx="7488832" cy="5082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1800"/>
                <a:gridCol w="2700808"/>
                <a:gridCol w="2016224"/>
              </a:tblGrid>
              <a:tr h="577541">
                <a:tc rowSpan="2">
                  <a:txBody>
                    <a:bodyPr/>
                    <a:lstStyle/>
                    <a:p>
                      <a:pPr algn="l"/>
                      <a:r>
                        <a:rPr lang="cs-CZ" sz="2200" b="0" dirty="0" smtClean="0">
                          <a:solidFill>
                            <a:srgbClr val="002060"/>
                          </a:solidFill>
                        </a:rPr>
                        <a:t>Doplňkové</a:t>
                      </a:r>
                      <a:r>
                        <a:rPr lang="cs-CZ" sz="2200" b="0" baseline="0" dirty="0" smtClean="0">
                          <a:solidFill>
                            <a:srgbClr val="002060"/>
                          </a:solidFill>
                        </a:rPr>
                        <a:t> pojištění</a:t>
                      </a:r>
                      <a:endParaRPr lang="cs-CZ" sz="2200" b="0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708" marB="4570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Pojištění riziko</a:t>
                      </a:r>
                    </a:p>
                  </a:txBody>
                  <a:tcPr marL="91429" marR="91429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Limit pojistného plnění </a:t>
                      </a:r>
                    </a:p>
                  </a:txBody>
                  <a:tcPr marL="91429" marR="91429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12142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9" marR="91429" marT="45708" marB="4570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9" marR="91429" marT="45708" marB="4570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9772">
                <a:tc>
                  <a:txBody>
                    <a:bodyPr/>
                    <a:lstStyle/>
                    <a:p>
                      <a:pPr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cs-CZ" sz="1800" b="1" dirty="0" smtClean="0">
                          <a:solidFill>
                            <a:srgbClr val="002060"/>
                          </a:solidFill>
                        </a:rPr>
                        <a:t>Úrazové pojištění přepravovaných osob</a:t>
                      </a:r>
                    </a:p>
                  </a:txBody>
                  <a:tcPr marL="91429" marR="91429" marT="45708" marB="45708" anchor="ctr">
                    <a:lnL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cs-CZ" sz="1400" dirty="0" smtClean="0">
                          <a:solidFill>
                            <a:srgbClr val="4D4D4D"/>
                          </a:solidFill>
                        </a:rPr>
                        <a:t>– </a:t>
                      </a:r>
                      <a:r>
                        <a:rPr lang="cs-CZ" sz="1400" b="0" kern="1200" dirty="0" smtClean="0">
                          <a:solidFill>
                            <a:srgbClr val="292929"/>
                          </a:solidFill>
                          <a:latin typeface="+mn-lt"/>
                          <a:ea typeface="+mn-ea"/>
                          <a:cs typeface="+mn-cs"/>
                        </a:rPr>
                        <a:t>smrt úrazem </a:t>
                      </a:r>
                    </a:p>
                    <a:p>
                      <a:pPr algn="l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cs-CZ" sz="1400" b="0" kern="1200" dirty="0" smtClean="0">
                          <a:solidFill>
                            <a:srgbClr val="292929"/>
                          </a:solidFill>
                          <a:latin typeface="+mn-lt"/>
                          <a:ea typeface="+mn-ea"/>
                          <a:cs typeface="+mn-cs"/>
                        </a:rPr>
                        <a:t>– trvalé následky úrazu </a:t>
                      </a:r>
                    </a:p>
                    <a:p>
                      <a:pPr algn="l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cs-CZ" sz="1400" b="0" kern="1200" dirty="0" smtClean="0">
                          <a:solidFill>
                            <a:srgbClr val="292929"/>
                          </a:solidFill>
                          <a:latin typeface="+mn-lt"/>
                          <a:ea typeface="+mn-ea"/>
                          <a:cs typeface="+mn-cs"/>
                        </a:rPr>
                        <a:t>– denní odškodné </a:t>
                      </a:r>
                    </a:p>
                  </a:txBody>
                  <a:tcPr marL="91429" marR="91429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cs-CZ" sz="1600" b="1" dirty="0" smtClean="0">
                          <a:solidFill>
                            <a:srgbClr val="002060"/>
                          </a:solidFill>
                        </a:rPr>
                        <a:t>200 tis. Kč</a:t>
                      </a: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cs-CZ" sz="1600" b="1" dirty="0" smtClean="0">
                          <a:solidFill>
                            <a:srgbClr val="002060"/>
                          </a:solidFill>
                        </a:rPr>
                        <a:t>200 tis. Kč</a:t>
                      </a: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cs-CZ" sz="1600" b="1" dirty="0" smtClean="0">
                          <a:solidFill>
                            <a:srgbClr val="002060"/>
                          </a:solidFill>
                        </a:rPr>
                        <a:t>200 Kč</a:t>
                      </a:r>
                      <a:endParaRPr lang="cs-CZ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1826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>
                          <a:solidFill>
                            <a:srgbClr val="002060"/>
                          </a:solidFill>
                        </a:rPr>
                        <a:t>Úrazové pojištění řidiče s doživotní rentou</a:t>
                      </a:r>
                    </a:p>
                  </a:txBody>
                  <a:tcPr marL="91429" marR="91429" marT="45708" marB="45708" anchor="ctr">
                    <a:lnL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cs-CZ" sz="1400" b="0" dirty="0" smtClean="0">
                          <a:solidFill>
                            <a:srgbClr val="292929"/>
                          </a:solidFill>
                        </a:rPr>
                        <a:t>Vztahuje se na každého, kdo je oprávněn řídit pojištěné vozidlo. Lze sjednat pouze</a:t>
                      </a:r>
                      <a:r>
                        <a:rPr lang="cs-CZ" sz="1400" b="0" baseline="0" dirty="0" smtClean="0">
                          <a:solidFill>
                            <a:srgbClr val="292929"/>
                          </a:solidFill>
                        </a:rPr>
                        <a:t> pro </a:t>
                      </a:r>
                      <a:r>
                        <a:rPr lang="cs-CZ" sz="1400" b="0" dirty="0" smtClean="0">
                          <a:solidFill>
                            <a:srgbClr val="292929"/>
                          </a:solidFill>
                        </a:rPr>
                        <a:t>kategorie vozidla 3</a:t>
                      </a:r>
                      <a:r>
                        <a:rPr lang="cs-CZ" sz="1400" b="0" baseline="0" dirty="0" smtClean="0">
                          <a:solidFill>
                            <a:srgbClr val="292929"/>
                          </a:solidFill>
                        </a:rPr>
                        <a:t> a </a:t>
                      </a:r>
                      <a:r>
                        <a:rPr lang="cs-CZ" sz="1400" b="0" dirty="0" smtClean="0">
                          <a:solidFill>
                            <a:srgbClr val="292929"/>
                          </a:solidFill>
                        </a:rPr>
                        <a:t>4</a:t>
                      </a:r>
                    </a:p>
                  </a:txBody>
                  <a:tcPr marL="91429" marR="91429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Dle varianty – shodné</a:t>
                      </a:r>
                      <a:r>
                        <a:rPr lang="cs-CZ" sz="16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 produktem RENTO</a:t>
                      </a:r>
                      <a:endParaRPr lang="cs-CZ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7425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>
                          <a:solidFill>
                            <a:srgbClr val="002060"/>
                          </a:solidFill>
                        </a:rPr>
                        <a:t>Pojištění okenních skel</a:t>
                      </a:r>
                      <a:endParaRPr lang="cs-CZ" sz="1800" dirty="0" smtClean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708" marB="45708" anchor="ctr">
                    <a:lnL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cs-CZ" sz="1400" b="0" dirty="0" smtClean="0">
                          <a:solidFill>
                            <a:srgbClr val="292929"/>
                          </a:solidFill>
                        </a:rPr>
                        <a:t>Náhlé poškození nebo zničení obvodových okenních skel</a:t>
                      </a:r>
                    </a:p>
                  </a:txBody>
                  <a:tcPr marL="91429" marR="91429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r>
                        <a:rPr lang="cs-CZ" sz="1600" b="1" baseline="0" dirty="0" smtClean="0">
                          <a:solidFill>
                            <a:srgbClr val="002060"/>
                          </a:solidFill>
                        </a:rPr>
                        <a:t> – 50 tis. Kč</a:t>
                      </a:r>
                      <a:endParaRPr lang="cs-CZ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2697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>
                          <a:solidFill>
                            <a:srgbClr val="002060"/>
                          </a:solidFill>
                        </a:rPr>
                        <a:t>Pojištění cestovních zavazadel a přepravovaných věcí</a:t>
                      </a:r>
                    </a:p>
                  </a:txBody>
                  <a:tcPr marL="91429" marR="91429" marT="45708" marB="45708" anchor="ctr">
                    <a:lnL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cs-CZ" sz="1400" b="0" dirty="0" smtClean="0">
                          <a:solidFill>
                            <a:srgbClr val="292929"/>
                          </a:solidFill>
                        </a:rPr>
                        <a:t>Poškození nebo zničení věcí střetem, pádem, nárazem, požárem, výbuchem, bleskem, krupobitím, vichřicí, pádem věcí, povodní, záplavou, zásahem cizí osoby, odcizením</a:t>
                      </a:r>
                    </a:p>
                  </a:txBody>
                  <a:tcPr marL="91429" marR="91429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rgbClr val="002060"/>
                          </a:solidFill>
                        </a:rPr>
                        <a:t>10</a:t>
                      </a:r>
                      <a:r>
                        <a:rPr lang="cs-CZ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cs-CZ" sz="1600" b="1" dirty="0" smtClean="0">
                          <a:solidFill>
                            <a:srgbClr val="002060"/>
                          </a:solidFill>
                        </a:rPr>
                        <a:t>nebo 20 tis. Kč</a:t>
                      </a:r>
                    </a:p>
                  </a:txBody>
                  <a:tcPr marL="91429" marR="91429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2" name="Čárový popisek 1 11"/>
          <p:cNvSpPr/>
          <p:nvPr/>
        </p:nvSpPr>
        <p:spPr>
          <a:xfrm>
            <a:off x="7887741" y="1681060"/>
            <a:ext cx="1152128" cy="720080"/>
          </a:xfrm>
          <a:prstGeom prst="borderCallout1">
            <a:avLst>
              <a:gd name="adj1" fmla="val 52764"/>
              <a:gd name="adj2" fmla="val -1058"/>
              <a:gd name="adj3" fmla="val 65101"/>
              <a:gd name="adj4" fmla="val -26759"/>
            </a:avLst>
          </a:prstGeom>
          <a:solidFill>
            <a:srgbClr val="D7F5D7"/>
          </a:solidFill>
          <a:ln w="9525"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rgbClr val="002060"/>
                </a:solidFill>
              </a:rPr>
              <a:t>možno sjednat 1, 2 a 3násobek</a:t>
            </a:r>
            <a:endParaRPr lang="cs-CZ" sz="1400" dirty="0">
              <a:solidFill>
                <a:srgbClr val="002060"/>
              </a:solidFill>
            </a:endParaRPr>
          </a:p>
        </p:txBody>
      </p:sp>
      <p:sp>
        <p:nvSpPr>
          <p:cNvPr id="17" name="Čárový popisek 1 16"/>
          <p:cNvSpPr/>
          <p:nvPr/>
        </p:nvSpPr>
        <p:spPr>
          <a:xfrm>
            <a:off x="7887741" y="3769292"/>
            <a:ext cx="1152128" cy="1152128"/>
          </a:xfrm>
          <a:prstGeom prst="borderCallout1">
            <a:avLst>
              <a:gd name="adj1" fmla="val 52764"/>
              <a:gd name="adj2" fmla="val -1058"/>
              <a:gd name="adj3" fmla="val 51047"/>
              <a:gd name="adj4" fmla="val -29239"/>
            </a:avLst>
          </a:prstGeom>
          <a:solidFill>
            <a:srgbClr val="D7F5D7"/>
          </a:solidFill>
          <a:ln w="9525"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002060"/>
                </a:solidFill>
              </a:rPr>
              <a:t>s</a:t>
            </a:r>
            <a:r>
              <a:rPr lang="cs-CZ" sz="1400" dirty="0" smtClean="0">
                <a:solidFill>
                  <a:srgbClr val="002060"/>
                </a:solidFill>
              </a:rPr>
              <a:t>právnou výši PČ lze stanovit v internetové aplikaci</a:t>
            </a:r>
            <a:endParaRPr lang="cs-CZ" sz="1400" dirty="0">
              <a:solidFill>
                <a:srgbClr val="00206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 rot="21387961">
            <a:off x="3873603" y="283219"/>
            <a:ext cx="3866780" cy="363176"/>
          </a:xfrm>
          <a:prstGeom prst="rect">
            <a:avLst/>
          </a:prstGeom>
          <a:solidFill>
            <a:srgbClr val="FFFFCC"/>
          </a:solidFill>
          <a:ln w="6350">
            <a:solidFill>
              <a:srgbClr val="5F5F5F"/>
            </a:solidFill>
            <a:prstDash val="sysDot"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cs-CZ" sz="1600" dirty="0" smtClean="0">
                <a:solidFill>
                  <a:srgbClr val="002060"/>
                </a:solidFill>
              </a:rPr>
              <a:t>Lze sjednat k OPV i HAV</a:t>
            </a:r>
            <a:endParaRPr lang="cs-CZ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67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E3F48-8CC8-4148-8CA6-828BB74D6563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0" y="5517232"/>
            <a:ext cx="9144000" cy="1008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Doplňková pojištění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539552" y="1124744"/>
            <a:ext cx="8064896" cy="492443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pl-PL" sz="26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Proč doporučit asistenční služby Nadstandard?</a:t>
            </a:r>
            <a:endParaRPr lang="pl-PL" sz="2600" b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670646"/>
              </p:ext>
            </p:extLst>
          </p:nvPr>
        </p:nvGraphicFramePr>
        <p:xfrm>
          <a:off x="683567" y="2132856"/>
          <a:ext cx="7488832" cy="216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1800"/>
                <a:gridCol w="2321370"/>
                <a:gridCol w="2395662"/>
              </a:tblGrid>
              <a:tr h="454074">
                <a:tc rowSpan="2">
                  <a:txBody>
                    <a:bodyPr/>
                    <a:lstStyle/>
                    <a:p>
                      <a:pPr algn="l"/>
                      <a:r>
                        <a:rPr lang="cs-CZ" sz="2200" b="0" dirty="0" smtClean="0">
                          <a:solidFill>
                            <a:srgbClr val="002060"/>
                          </a:solidFill>
                        </a:rPr>
                        <a:t>Asistenční služby</a:t>
                      </a:r>
                      <a:endParaRPr lang="cs-CZ" sz="2200" b="0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708" marB="4570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Základní</a:t>
                      </a:r>
                    </a:p>
                  </a:txBody>
                  <a:tcPr marL="91429" marR="91429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Nadstandard</a:t>
                      </a:r>
                    </a:p>
                  </a:txBody>
                  <a:tcPr marL="91429" marR="91429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15135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9" marR="91429" marT="45708" marB="4570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9" marR="91429" marT="45708" marB="4570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1654">
                <a:tc>
                  <a:txBody>
                    <a:bodyPr/>
                    <a:lstStyle/>
                    <a:p>
                      <a:pPr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cs-CZ" sz="1800" b="1" dirty="0" smtClean="0">
                          <a:solidFill>
                            <a:srgbClr val="002060"/>
                          </a:solidFill>
                        </a:rPr>
                        <a:t>Defekt </a:t>
                      </a:r>
                      <a:r>
                        <a:rPr lang="cs-CZ" sz="1800" b="1" dirty="0" err="1" smtClean="0">
                          <a:solidFill>
                            <a:srgbClr val="002060"/>
                          </a:solidFill>
                        </a:rPr>
                        <a:t>pneu</a:t>
                      </a:r>
                      <a:r>
                        <a:rPr lang="cs-CZ" sz="1800" b="1" dirty="0" smtClean="0">
                          <a:solidFill>
                            <a:srgbClr val="002060"/>
                          </a:solidFill>
                        </a:rPr>
                        <a:t> v zahraničí</a:t>
                      </a:r>
                    </a:p>
                  </a:txBody>
                  <a:tcPr marL="91429" marR="91429" marT="45708" marB="45708" anchor="ctr">
                    <a:lnL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cs-CZ" sz="1600" b="1" kern="1200" dirty="0" smtClean="0">
                          <a:solidFill>
                            <a:srgbClr val="292929"/>
                          </a:solidFill>
                          <a:latin typeface="+mn-lt"/>
                          <a:ea typeface="+mn-ea"/>
                          <a:cs typeface="+mn-cs"/>
                        </a:rPr>
                        <a:t>zorganizování</a:t>
                      </a:r>
                    </a:p>
                  </a:txBody>
                  <a:tcPr marL="91429" marR="91429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cs-CZ" sz="1600" b="1" dirty="0" smtClean="0">
                          <a:solidFill>
                            <a:srgbClr val="002060"/>
                          </a:solidFill>
                        </a:rPr>
                        <a:t>do 50 EUR</a:t>
                      </a:r>
                      <a:endParaRPr lang="cs-CZ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8631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>
                          <a:solidFill>
                            <a:srgbClr val="002060"/>
                          </a:solidFill>
                        </a:rPr>
                        <a:t>Oprava na místě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>
                          <a:solidFill>
                            <a:srgbClr val="002060"/>
                          </a:solidFill>
                        </a:rPr>
                        <a:t> v zahraničí</a:t>
                      </a:r>
                    </a:p>
                  </a:txBody>
                  <a:tcPr marL="91429" marR="91429" marT="45708" marB="45708" anchor="ctr">
                    <a:lnL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cs-CZ" sz="1600" b="1" dirty="0" smtClean="0">
                          <a:solidFill>
                            <a:srgbClr val="292929"/>
                          </a:solidFill>
                        </a:rPr>
                        <a:t>Do 80 EUR</a:t>
                      </a:r>
                    </a:p>
                  </a:txBody>
                  <a:tcPr marL="91429" marR="91429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rgbClr val="002060"/>
                          </a:solidFill>
                        </a:rPr>
                        <a:t>Do 300 EUR</a:t>
                      </a:r>
                      <a:endParaRPr lang="cs-CZ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25" name="Obdélník 24"/>
          <p:cNvSpPr/>
          <p:nvPr/>
        </p:nvSpPr>
        <p:spPr>
          <a:xfrm rot="21387961">
            <a:off x="2421516" y="1878430"/>
            <a:ext cx="1511367" cy="363176"/>
          </a:xfrm>
          <a:prstGeom prst="rect">
            <a:avLst/>
          </a:prstGeom>
          <a:solidFill>
            <a:srgbClr val="FFFFCC"/>
          </a:solidFill>
          <a:ln w="6350">
            <a:solidFill>
              <a:srgbClr val="5F5F5F"/>
            </a:solidFill>
            <a:prstDash val="sysDot"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cs-CZ" sz="1600" dirty="0" smtClean="0">
                <a:solidFill>
                  <a:srgbClr val="002060"/>
                </a:solidFill>
              </a:rPr>
              <a:t>například</a:t>
            </a:r>
            <a:endParaRPr lang="cs-CZ" sz="1600" b="1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1872">
            <a:off x="3600889" y="4455380"/>
            <a:ext cx="4003720" cy="1908000"/>
          </a:xfrm>
          <a:prstGeom prst="rect">
            <a:avLst/>
          </a:prstGeom>
          <a:noFill/>
          <a:ln w="6350">
            <a:solidFill>
              <a:schemeClr val="accent4">
                <a:lumMod val="90000"/>
                <a:lumOff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" name="TextovéPole 25"/>
          <p:cNvSpPr txBox="1"/>
          <p:nvPr/>
        </p:nvSpPr>
        <p:spPr>
          <a:xfrm>
            <a:off x="566201" y="5004465"/>
            <a:ext cx="3069695" cy="584775"/>
          </a:xfrm>
          <a:prstGeom prst="rect">
            <a:avLst/>
          </a:prstGeom>
          <a:gradFill flip="none" rotWithShape="1">
            <a:gsLst>
              <a:gs pos="52000">
                <a:srgbClr val="C7F1C7"/>
              </a:gs>
              <a:gs pos="100000">
                <a:srgbClr val="EFFBEF"/>
              </a:gs>
            </a:gsLst>
            <a:lin ang="18900000" scaled="1"/>
            <a:tileRect/>
          </a:gradFill>
          <a:ln>
            <a:solidFill>
              <a:srgbClr val="155315"/>
            </a:solidFill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002060"/>
                </a:solidFill>
              </a:rPr>
              <a:t>Kompletní srovnání:</a:t>
            </a:r>
          </a:p>
          <a:p>
            <a:pPr algn="ctr"/>
            <a:r>
              <a:rPr lang="cs-CZ" sz="1600" b="1" dirty="0" smtClean="0">
                <a:solidFill>
                  <a:srgbClr val="002060"/>
                </a:solidFill>
              </a:rPr>
              <a:t>Brožura asistenčních služeb</a:t>
            </a:r>
          </a:p>
        </p:txBody>
      </p:sp>
    </p:spTree>
    <p:extLst>
      <p:ext uri="{BB962C8B-B14F-4D97-AF65-F5344CB8AC3E}">
        <p14:creationId xmlns:p14="http://schemas.microsoft.com/office/powerpoint/2010/main" val="132030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délník 25"/>
          <p:cNvSpPr/>
          <p:nvPr/>
        </p:nvSpPr>
        <p:spPr>
          <a:xfrm>
            <a:off x="0" y="5517232"/>
            <a:ext cx="9144000" cy="1008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>
          <a:xfrm>
            <a:off x="8604250" y="6174110"/>
            <a:ext cx="409575" cy="287338"/>
          </a:xfrm>
        </p:spPr>
        <p:txBody>
          <a:bodyPr/>
          <a:lstStyle/>
          <a:p>
            <a:pPr>
              <a:defRPr/>
            </a:pPr>
            <a:fld id="{A7BE3F48-8CC8-4148-8CA6-828BB74D6563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Doplňková pojištění</a:t>
            </a:r>
            <a:endParaRPr lang="cs-CZ" dirty="0"/>
          </a:p>
        </p:txBody>
      </p:sp>
      <p:graphicFrame>
        <p:nvGraphicFramePr>
          <p:cNvPr id="20" name="Tabulk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116543"/>
              </p:ext>
            </p:extLst>
          </p:nvPr>
        </p:nvGraphicFramePr>
        <p:xfrm>
          <a:off x="539552" y="1196752"/>
          <a:ext cx="7488832" cy="3483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1800"/>
                <a:gridCol w="2700808"/>
                <a:gridCol w="2016224"/>
              </a:tblGrid>
              <a:tr h="577541">
                <a:tc rowSpan="2">
                  <a:txBody>
                    <a:bodyPr/>
                    <a:lstStyle/>
                    <a:p>
                      <a:pPr algn="l"/>
                      <a:r>
                        <a:rPr lang="cs-CZ" sz="2200" b="0" dirty="0" smtClean="0">
                          <a:solidFill>
                            <a:srgbClr val="002060"/>
                          </a:solidFill>
                        </a:rPr>
                        <a:t>Doplňkové</a:t>
                      </a:r>
                      <a:r>
                        <a:rPr lang="cs-CZ" sz="2200" b="0" baseline="0" dirty="0" smtClean="0">
                          <a:solidFill>
                            <a:srgbClr val="002060"/>
                          </a:solidFill>
                        </a:rPr>
                        <a:t> pojištění</a:t>
                      </a:r>
                      <a:endParaRPr lang="cs-CZ" sz="2200" b="0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708" marB="4570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Pojištění riziko</a:t>
                      </a:r>
                    </a:p>
                  </a:txBody>
                  <a:tcPr marL="91429" marR="91429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Limit pojistného plnění </a:t>
                      </a:r>
                    </a:p>
                  </a:txBody>
                  <a:tcPr marL="91429" marR="91429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12142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9" marR="91429" marT="45708" marB="4570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9" marR="91429" marT="45708" marB="4570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9772">
                <a:tc>
                  <a:txBody>
                    <a:bodyPr/>
                    <a:lstStyle/>
                    <a:p>
                      <a:pPr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cs-CZ" sz="1800" b="1" dirty="0" smtClean="0">
                          <a:solidFill>
                            <a:srgbClr val="002060"/>
                          </a:solidFill>
                        </a:rPr>
                        <a:t>Živelní pojištění</a:t>
                      </a:r>
                    </a:p>
                  </a:txBody>
                  <a:tcPr marL="91429" marR="91429" marT="45708" marB="45708" anchor="ctr">
                    <a:lnL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cs-CZ" sz="1400" dirty="0" smtClean="0">
                          <a:solidFill>
                            <a:srgbClr val="4D4D4D"/>
                          </a:solidFill>
                        </a:rPr>
                        <a:t>– </a:t>
                      </a:r>
                      <a:r>
                        <a:rPr lang="cs-CZ" sz="1400" b="0" kern="1200" dirty="0" smtClean="0">
                          <a:solidFill>
                            <a:srgbClr val="292929"/>
                          </a:solidFill>
                          <a:latin typeface="+mn-lt"/>
                          <a:ea typeface="+mn-ea"/>
                          <a:cs typeface="+mn-cs"/>
                        </a:rPr>
                        <a:t>úder blesku </a:t>
                      </a:r>
                    </a:p>
                    <a:p>
                      <a:pPr algn="l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cs-CZ" sz="1400" b="0" kern="1200" dirty="0" smtClean="0">
                          <a:solidFill>
                            <a:srgbClr val="292929"/>
                          </a:solidFill>
                          <a:latin typeface="+mn-lt"/>
                          <a:ea typeface="+mn-ea"/>
                          <a:cs typeface="+mn-cs"/>
                        </a:rPr>
                        <a:t>– vichřice, krupobití </a:t>
                      </a:r>
                    </a:p>
                    <a:p>
                      <a:pPr algn="l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cs-CZ" sz="1400" b="0" kern="1200" dirty="0" smtClean="0">
                          <a:solidFill>
                            <a:srgbClr val="292929"/>
                          </a:solidFill>
                          <a:latin typeface="+mn-lt"/>
                          <a:ea typeface="+mn-ea"/>
                          <a:cs typeface="+mn-cs"/>
                        </a:rPr>
                        <a:t>– povodeň</a:t>
                      </a:r>
                      <a:r>
                        <a:rPr lang="cs-CZ" sz="1400" b="0" kern="1200" baseline="0" dirty="0" smtClean="0">
                          <a:solidFill>
                            <a:srgbClr val="292929"/>
                          </a:solidFill>
                          <a:latin typeface="+mn-lt"/>
                          <a:ea typeface="+mn-ea"/>
                          <a:cs typeface="+mn-cs"/>
                        </a:rPr>
                        <a:t>, záplava</a:t>
                      </a:r>
                    </a:p>
                    <a:p>
                      <a:pPr algn="l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cs-CZ" sz="1400" b="0" kern="1200" dirty="0" smtClean="0">
                          <a:solidFill>
                            <a:srgbClr val="292929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cs-CZ" sz="1400" b="0" kern="1200" baseline="0" dirty="0" smtClean="0">
                          <a:solidFill>
                            <a:srgbClr val="292929"/>
                          </a:solidFill>
                          <a:latin typeface="+mn-lt"/>
                          <a:ea typeface="+mn-ea"/>
                          <a:cs typeface="+mn-cs"/>
                        </a:rPr>
                        <a:t>pád jakýchkoli věcí</a:t>
                      </a:r>
                      <a:endParaRPr lang="cs-CZ" sz="1400" b="0" kern="1200" dirty="0" smtClean="0">
                        <a:solidFill>
                          <a:srgbClr val="29292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9" marR="91429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cs-CZ" sz="1600" b="1" dirty="0" smtClean="0">
                          <a:solidFill>
                            <a:srgbClr val="002060"/>
                          </a:solidFill>
                        </a:rPr>
                        <a:t>50 nebo 100 tis. Kč</a:t>
                      </a:r>
                      <a:endParaRPr lang="cs-CZ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8103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>
                          <a:solidFill>
                            <a:srgbClr val="002060"/>
                          </a:solidFill>
                        </a:rPr>
                        <a:t>Pojištění střetu se zvěří</a:t>
                      </a:r>
                    </a:p>
                  </a:txBody>
                  <a:tcPr marL="91429" marR="91429" marT="45708" marB="45708" anchor="ctr">
                    <a:lnL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cs-CZ" sz="1400" b="0" dirty="0" smtClean="0">
                          <a:solidFill>
                            <a:srgbClr val="292929"/>
                          </a:solidFill>
                        </a:rPr>
                        <a:t>Jakékoli poškození auta zvěří – např. střet, okus kabelů</a:t>
                      </a:r>
                    </a:p>
                  </a:txBody>
                  <a:tcPr marL="91429" marR="91429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nebo 100 tis. Kč</a:t>
                      </a:r>
                      <a:endParaRPr lang="cs-CZ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7425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>
                          <a:solidFill>
                            <a:srgbClr val="002060"/>
                          </a:solidFill>
                        </a:rPr>
                        <a:t>Pojištění odcizení vozidla</a:t>
                      </a:r>
                      <a:endParaRPr lang="cs-CZ" sz="1800" dirty="0" smtClean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708" marB="45708" anchor="ctr">
                    <a:lnL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cs-CZ" sz="1400" b="0" dirty="0" smtClean="0">
                          <a:solidFill>
                            <a:srgbClr val="292929"/>
                          </a:solidFill>
                        </a:rPr>
                        <a:t>Odcizení vozidla nebo jeho části (výbavy) krádeží nebo loupežným přepadením</a:t>
                      </a:r>
                    </a:p>
                  </a:txBody>
                  <a:tcPr marL="91429" marR="91429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rgbClr val="002060"/>
                          </a:solidFill>
                        </a:rPr>
                        <a:t>Cena obvyklá</a:t>
                      </a:r>
                      <a:endParaRPr lang="cs-CZ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23" name="Čárový popisek 1 22"/>
          <p:cNvSpPr/>
          <p:nvPr/>
        </p:nvSpPr>
        <p:spPr>
          <a:xfrm>
            <a:off x="3851920" y="5085184"/>
            <a:ext cx="3744416" cy="936104"/>
          </a:xfrm>
          <a:prstGeom prst="borderCallout1">
            <a:avLst>
              <a:gd name="adj1" fmla="val -229"/>
              <a:gd name="adj2" fmla="val 50001"/>
              <a:gd name="adj3" fmla="val -63834"/>
              <a:gd name="adj4" fmla="val 75682"/>
            </a:avLst>
          </a:prstGeom>
          <a:solidFill>
            <a:srgbClr val="D7F5D7"/>
          </a:solidFill>
          <a:ln w="9525"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002060"/>
                </a:solidFill>
              </a:rPr>
              <a:t>V případě pojistné události vyplatíme částku, která odpovídá tržní ceně vozidla v době vzniku pojistné události a stupni opotřebení. </a:t>
            </a:r>
          </a:p>
        </p:txBody>
      </p:sp>
      <p:sp>
        <p:nvSpPr>
          <p:cNvPr id="6" name="Ovál 5"/>
          <p:cNvSpPr/>
          <p:nvPr/>
        </p:nvSpPr>
        <p:spPr>
          <a:xfrm>
            <a:off x="6084168" y="4077072"/>
            <a:ext cx="1800200" cy="432048"/>
          </a:xfrm>
          <a:prstGeom prst="ellipse">
            <a:avLst/>
          </a:prstGeom>
          <a:noFill/>
          <a:ln w="9525"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5" name="Picture 2" descr="http://www.barretoagency.com/wp-content/uploads/2013/01/car-main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6" y="5157320"/>
            <a:ext cx="3465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 rot="21387961">
            <a:off x="3874514" y="583637"/>
            <a:ext cx="2908317" cy="363176"/>
          </a:xfrm>
          <a:prstGeom prst="rect">
            <a:avLst/>
          </a:prstGeom>
          <a:solidFill>
            <a:srgbClr val="FFFFCC"/>
          </a:solidFill>
          <a:ln w="6350">
            <a:solidFill>
              <a:srgbClr val="5F5F5F"/>
            </a:solidFill>
            <a:prstDash val="sysDot"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cs-CZ" sz="1600" dirty="0" smtClean="0">
                <a:solidFill>
                  <a:srgbClr val="002060"/>
                </a:solidFill>
              </a:rPr>
              <a:t>Lze sjednat k OPV</a:t>
            </a:r>
            <a:endParaRPr lang="cs-CZ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Územní platnost pojištění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545948"/>
              </p:ext>
            </p:extLst>
          </p:nvPr>
        </p:nvGraphicFramePr>
        <p:xfrm>
          <a:off x="899592" y="1484784"/>
          <a:ext cx="4320480" cy="1914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3937"/>
                <a:gridCol w="2046543"/>
              </a:tblGrid>
              <a:tr h="368243">
                <a:tc gridSpan="2"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Územní platnost</a:t>
                      </a:r>
                      <a:endParaRPr lang="cs-CZ" sz="1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1429" marR="91429" marT="45696" marB="45696" anchor="ctr">
                    <a:lnL w="6350" cap="flat" cmpd="sng" algn="ctr">
                      <a:solidFill>
                        <a:srgbClr val="00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8000">
                          <a:srgbClr val="006600"/>
                        </a:gs>
                        <a:gs pos="100000">
                          <a:srgbClr val="009600"/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1429" marR="91429" marT="45696" marB="45696" anchor="ctr">
                    <a:lnL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8000">
                          <a:srgbClr val="33CC33"/>
                        </a:gs>
                        <a:gs pos="100000">
                          <a:srgbClr val="97E597"/>
                        </a:gs>
                      </a:gsLst>
                      <a:lin ang="16200000" scaled="1"/>
                    </a:gradFill>
                  </a:tcPr>
                </a:tc>
              </a:tr>
              <a:tr h="141008">
                <a:tc>
                  <a:txBody>
                    <a:bodyPr/>
                    <a:lstStyle/>
                    <a:p>
                      <a:pPr algn="ctr"/>
                      <a:endParaRPr lang="cs-CZ" sz="200" b="0" i="0" baseline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29" marR="91429" marT="45696" marB="45696" anchor="ctr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" b="0" i="0" baseline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29" marR="91429" marT="45696" marB="45696" anchor="ctr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8243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Odpovědnost z provozu vozidla</a:t>
                      </a:r>
                    </a:p>
                  </a:txBody>
                  <a:tcPr marL="91429" marR="91429" marT="45696" marB="45696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Dle Zelené karty</a:t>
                      </a:r>
                      <a:endParaRPr lang="cs-CZ" sz="16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91429" marR="91429" marT="45696" marB="45696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  <a:tr h="418650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Havarijní pojištění</a:t>
                      </a:r>
                      <a:endParaRPr lang="cs-CZ" sz="16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91429" marR="91429" marT="45696" marB="45696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Evropa a Turecko</a:t>
                      </a:r>
                      <a:endParaRPr lang="cs-CZ" sz="1600" b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91429" marR="91429" marT="45696" marB="45696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  <a:tr h="407240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Doplňková pojištění</a:t>
                      </a:r>
                      <a:endParaRPr lang="cs-CZ" sz="16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91429" marR="91429" marT="45696" marB="45696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Evropa a Turecko</a:t>
                      </a:r>
                      <a:endParaRPr lang="cs-CZ" sz="16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91429" marR="91429" marT="45696" marB="45696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8834">
            <a:off x="3200888" y="3407941"/>
            <a:ext cx="4509961" cy="2304000"/>
          </a:xfrm>
          <a:prstGeom prst="rect">
            <a:avLst/>
          </a:prstGeom>
          <a:noFill/>
          <a:ln w="6350">
            <a:solidFill>
              <a:srgbClr val="69A02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Ovál 2"/>
          <p:cNvSpPr/>
          <p:nvPr/>
        </p:nvSpPr>
        <p:spPr>
          <a:xfrm rot="21098633">
            <a:off x="3359892" y="4982127"/>
            <a:ext cx="2747871" cy="678017"/>
          </a:xfrm>
          <a:prstGeom prst="ellipse">
            <a:avLst/>
          </a:prstGeom>
          <a:noFill/>
          <a:ln w="28575">
            <a:solidFill>
              <a:srgbClr val="9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C00000"/>
              </a:solidFill>
            </a:endParaRPr>
          </a:p>
        </p:txBody>
      </p:sp>
      <p:pic>
        <p:nvPicPr>
          <p:cNvPr id="26" name="Picture 4" descr="http://coulsdonwest.co.uk/communities/9/004/011/718/959/images/460893357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8319">
            <a:off x="4816558" y="2027305"/>
            <a:ext cx="1424385" cy="1440000"/>
          </a:xfrm>
          <a:prstGeom prst="rect">
            <a:avLst/>
          </a:prstGeom>
          <a:noFill/>
          <a:scene3d>
            <a:camera prst="orthographicFront">
              <a:rot lat="108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bdélník 27"/>
          <p:cNvSpPr/>
          <p:nvPr/>
        </p:nvSpPr>
        <p:spPr>
          <a:xfrm rot="21387961">
            <a:off x="3794872" y="626501"/>
            <a:ext cx="3222741" cy="584775"/>
          </a:xfrm>
          <a:prstGeom prst="rect">
            <a:avLst/>
          </a:prstGeom>
          <a:solidFill>
            <a:srgbClr val="FFFFCC"/>
          </a:solidFill>
          <a:ln w="6350">
            <a:solidFill>
              <a:srgbClr val="5F5F5F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cs-CZ" sz="1600" dirty="0">
                <a:solidFill>
                  <a:srgbClr val="002060"/>
                </a:solidFill>
              </a:rPr>
              <a:t>území, na kterém platí pojištění, z něhož je možné hradit škody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C5544B-C3E2-49B5-A052-C047AA091D6A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931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293419"/>
              </p:ext>
            </p:extLst>
          </p:nvPr>
        </p:nvGraphicFramePr>
        <p:xfrm>
          <a:off x="5760516" y="2313090"/>
          <a:ext cx="3203848" cy="1547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3848"/>
              </a:tblGrid>
              <a:tr h="368243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Doplňková pojištění k OPV</a:t>
                      </a:r>
                      <a:endParaRPr lang="cs-CZ" sz="1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1429" marR="91429" marT="45696" marB="45696" anchor="ctr">
                    <a:lnL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8000">
                          <a:srgbClr val="3399FF"/>
                        </a:gs>
                        <a:gs pos="100000">
                          <a:srgbClr val="89C4FF"/>
                        </a:gs>
                      </a:gsLst>
                      <a:lin ang="16200000" scaled="1"/>
                    </a:gradFill>
                  </a:tcPr>
                </a:tc>
              </a:tr>
              <a:tr h="141008">
                <a:tc>
                  <a:txBody>
                    <a:bodyPr/>
                    <a:lstStyle/>
                    <a:p>
                      <a:pPr algn="ctr"/>
                      <a:endParaRPr lang="cs-CZ" sz="200" b="0" i="0" baseline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29" marR="91429" marT="45696" marB="45696" anchor="ctr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8243">
                <a:tc>
                  <a:txBody>
                    <a:bodyPr/>
                    <a:lstStyle/>
                    <a:p>
                      <a:pPr algn="ctr"/>
                      <a:r>
                        <a:rPr lang="cs-CZ" sz="16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Pojištění </a:t>
                      </a:r>
                      <a:r>
                        <a:rPr lang="cs-CZ" sz="16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odcizení</a:t>
                      </a:r>
                      <a:endParaRPr lang="cs-CZ" sz="16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91429" marR="91429" marT="45696" marB="45696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  <a:tr h="129958"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Živelní</a:t>
                      </a:r>
                      <a:r>
                        <a:rPr lang="cs-CZ" sz="16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pojištění </a:t>
                      </a:r>
                      <a:endParaRPr lang="cs-CZ" sz="1600" b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91429" marR="91429" marT="45696" marB="45696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  <a:tr h="129958">
                <a:tc>
                  <a:txBody>
                    <a:bodyPr/>
                    <a:lstStyle/>
                    <a:p>
                      <a:pPr algn="ctr"/>
                      <a:r>
                        <a:rPr lang="cs-CZ" sz="16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Pojištění </a:t>
                      </a:r>
                      <a:r>
                        <a:rPr lang="cs-CZ" sz="16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střetu se zvěří</a:t>
                      </a:r>
                      <a:endParaRPr lang="cs-CZ" sz="16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91429" marR="91429" marT="45696" marB="45696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</a:tbl>
          </a:graphicData>
        </a:graphic>
      </p:graphicFrame>
      <p:sp>
        <p:nvSpPr>
          <p:cNvPr id="16" name="Obdélník 15"/>
          <p:cNvSpPr/>
          <p:nvPr/>
        </p:nvSpPr>
        <p:spPr>
          <a:xfrm>
            <a:off x="179512" y="5516563"/>
            <a:ext cx="8964612" cy="942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689161"/>
              </p:ext>
            </p:extLst>
          </p:nvPr>
        </p:nvGraphicFramePr>
        <p:xfrm>
          <a:off x="179512" y="2060848"/>
          <a:ext cx="5256583" cy="4185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79"/>
                <a:gridCol w="360040"/>
                <a:gridCol w="2376264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Havarijní </a:t>
                      </a:r>
                      <a:endParaRPr lang="cs-CZ" sz="1800" baseline="0" dirty="0" smtClean="0"/>
                    </a:p>
                    <a:p>
                      <a:pPr algn="ctr"/>
                      <a:r>
                        <a:rPr lang="cs-CZ" sz="1800" baseline="0" dirty="0" smtClean="0"/>
                        <a:t>pojištění</a:t>
                      </a:r>
                      <a:endParaRPr lang="cs-CZ" sz="1800" dirty="0"/>
                    </a:p>
                  </a:txBody>
                  <a:tcPr marL="91429" marR="91429" marT="45696" marB="45696" anchor="ctr">
                    <a:lnL w="6350" cap="flat" cmpd="sng" algn="ctr">
                      <a:solidFill>
                        <a:srgbClr val="9600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00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00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00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58000">
                          <a:srgbClr val="AC0021"/>
                        </a:gs>
                        <a:gs pos="100000">
                          <a:srgbClr val="DE00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marL="91429" marR="91429" marT="45696" marB="45696" anchor="ctr">
                    <a:lnL w="6350" cap="flat" cmpd="sng" algn="ctr">
                      <a:solidFill>
                        <a:srgbClr val="9600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bg1"/>
                          </a:solidFill>
                        </a:rPr>
                        <a:t>Odpovědnost z provozu vozidla</a:t>
                      </a:r>
                      <a:endParaRPr lang="cs-CZ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9" marR="91429" marT="45696" marB="45696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8000">
                          <a:srgbClr val="92D050"/>
                        </a:gs>
                        <a:gs pos="100000">
                          <a:srgbClr val="BCE292"/>
                        </a:gs>
                      </a:gsLst>
                      <a:lin ang="16200000" scaled="1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cs-CZ" sz="200" baseline="0" dirty="0"/>
                    </a:p>
                  </a:txBody>
                  <a:tcPr marL="91429" marR="91429" marT="45696" marB="45696" anchor="ctr">
                    <a:lnR w="12700" cmpd="sng">
                      <a:noFill/>
                    </a:lnR>
                    <a:lnT w="6350" cap="flat" cmpd="sng" algn="ctr">
                      <a:solidFill>
                        <a:srgbClr val="9600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" baseline="0" dirty="0"/>
                    </a:p>
                  </a:txBody>
                  <a:tcPr marL="91429" marR="91429" marT="45696" marB="45696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" baseline="0" dirty="0"/>
                    </a:p>
                  </a:txBody>
                  <a:tcPr marL="91429" marR="91429" marT="45696" marB="45696" anchor="ctr">
                    <a:lnL w="12700" cmpd="sng">
                      <a:noFill/>
                    </a:lnL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824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600" b="1" kern="12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Standard</a:t>
                      </a:r>
                      <a:endParaRPr lang="cs-CZ" sz="16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91429" marR="91429" marT="45696" marB="45696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6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91429" marR="91429" marT="45696" marB="45696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Standard</a:t>
                      </a:r>
                      <a:endParaRPr lang="cs-CZ" sz="16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91429" marR="91429" marT="45696" marB="45696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  <a:tr h="129958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Dominant</a:t>
                      </a:r>
                      <a:endParaRPr lang="cs-CZ" sz="16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91429" marR="91429" marT="45696" marB="45696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600" b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91429" marR="91429" marT="45696" marB="45696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Dominant</a:t>
                      </a:r>
                      <a:endParaRPr lang="cs-CZ" sz="16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91429" marR="91429" marT="45696" marB="45696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  <a:tr h="129958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Premiant</a:t>
                      </a:r>
                      <a:endParaRPr lang="cs-CZ" sz="16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91429" marR="91429" marT="45696" marB="45696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6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91429" marR="91429" marT="45696" marB="45696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Premiant</a:t>
                      </a:r>
                      <a:endParaRPr lang="cs-CZ" sz="16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91429" marR="91429" marT="45696" marB="45696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  <a:tr h="129958">
                <a:tc>
                  <a:txBody>
                    <a:bodyPr/>
                    <a:lstStyle/>
                    <a:p>
                      <a:pPr algn="ctr"/>
                      <a:endParaRPr lang="cs-CZ" sz="800" b="0" baseline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91429" marR="91429" marT="45696" marB="45696">
                    <a:lnR w="12700" cmpd="sng">
                      <a:noFill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800" b="0" baseline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91429" marR="91429" marT="45696" marB="45696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800" b="0" baseline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91429" marR="91429" marT="45696" marB="45696">
                    <a:lnL w="12700" cmpd="sng">
                      <a:noFill/>
                    </a:lnL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95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baseline="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Doplňková pojištění k HAV i OPV</a:t>
                      </a:r>
                    </a:p>
                  </a:txBody>
                  <a:tcPr marL="91429" marR="91429" marT="45696" marB="45696">
                    <a:lnL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gradFill>
                      <a:gsLst>
                        <a:gs pos="58000">
                          <a:srgbClr val="3399FF"/>
                        </a:gs>
                        <a:gs pos="100000">
                          <a:srgbClr val="89C4FF"/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1429" marR="91429" marT="45696" marB="45696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2995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" b="0" i="0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9" marR="91429" marT="45696" marB="45696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2995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Pojištění</a:t>
                      </a:r>
                      <a:r>
                        <a:rPr lang="cs-CZ" sz="1600" b="1" kern="12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okenních skel</a:t>
                      </a:r>
                    </a:p>
                  </a:txBody>
                  <a:tcPr marL="91429" marR="91429" marT="45696" marB="45696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solidFill>
                      <a:srgbClr val="E8E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2995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kern="12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Úrazové </a:t>
                      </a:r>
                      <a:r>
                        <a:rPr lang="cs-CZ" sz="1600" b="0" kern="12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pojištění</a:t>
                      </a:r>
                      <a:r>
                        <a:rPr lang="cs-CZ" sz="1600" b="1" kern="12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přepravovaných osob</a:t>
                      </a:r>
                    </a:p>
                  </a:txBody>
                  <a:tcPr marL="91429" marR="91429" marT="45696" marB="45696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solidFill>
                      <a:srgbClr val="E8E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2995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kern="12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Úrazové </a:t>
                      </a:r>
                      <a:r>
                        <a:rPr lang="cs-CZ" sz="1600" b="0" kern="12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pojištění</a:t>
                      </a:r>
                      <a:r>
                        <a:rPr lang="cs-CZ" sz="1600" b="1" kern="12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řidiče s doživotní rentou</a:t>
                      </a:r>
                    </a:p>
                  </a:txBody>
                  <a:tcPr marL="91429" marR="91429" marT="45696" marB="45696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solidFill>
                      <a:srgbClr val="E8E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2995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Pojištění cestovních </a:t>
                      </a:r>
                      <a:r>
                        <a:rPr lang="cs-CZ" sz="1600" b="1" kern="12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zavazadel </a:t>
                      </a:r>
                      <a:r>
                        <a:rPr lang="cs-CZ" sz="1600" b="0" kern="12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</a:t>
                      </a:r>
                      <a:r>
                        <a:rPr lang="cs-CZ" sz="1600" b="1" kern="12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přepravovaných věcí</a:t>
                      </a:r>
                    </a:p>
                  </a:txBody>
                  <a:tcPr marL="91429" marR="91429" marT="45696" marB="45696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solidFill>
                      <a:srgbClr val="E8E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2995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Asistenční služby </a:t>
                      </a:r>
                      <a:r>
                        <a:rPr lang="cs-CZ" sz="1600" b="1" kern="12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Nadstandard</a:t>
                      </a:r>
                    </a:p>
                  </a:txBody>
                  <a:tcPr marL="91429" marR="91429" marT="45696" marB="45696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solidFill>
                      <a:srgbClr val="E8E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Nadpis 1"/>
          <p:cNvSpPr>
            <a:spLocks noGrp="1"/>
          </p:cNvSpPr>
          <p:nvPr>
            <p:ph type="title"/>
          </p:nvPr>
        </p:nvSpPr>
        <p:spPr>
          <a:xfrm>
            <a:off x="481013" y="481013"/>
            <a:ext cx="4019550" cy="396875"/>
          </a:xfrm>
        </p:spPr>
        <p:txBody>
          <a:bodyPr/>
          <a:lstStyle/>
          <a:p>
            <a:r>
              <a:rPr lang="cs-CZ" dirty="0" smtClean="0"/>
              <a:t>Struktura produktu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971600" y="1054477"/>
            <a:ext cx="3816424" cy="566309"/>
          </a:xfrm>
          <a:prstGeom prst="rect">
            <a:avLst/>
          </a:prstGeom>
          <a:solidFill>
            <a:srgbClr val="E7F4FF"/>
          </a:solidFill>
          <a:ln w="9525">
            <a:solidFill>
              <a:schemeClr val="accent4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cs-CZ" sz="1400" dirty="0" smtClean="0">
                <a:solidFill>
                  <a:srgbClr val="002060"/>
                </a:solidFill>
              </a:rPr>
              <a:t>Klient si vybere </a:t>
            </a:r>
            <a:r>
              <a:rPr lang="cs-CZ" sz="1400" b="1" dirty="0" smtClean="0">
                <a:solidFill>
                  <a:srgbClr val="002060"/>
                </a:solidFill>
              </a:rPr>
              <a:t>jednu variantu hlavního </a:t>
            </a:r>
            <a:r>
              <a:rPr lang="cs-CZ" sz="1400" dirty="0" smtClean="0">
                <a:solidFill>
                  <a:srgbClr val="002060"/>
                </a:solidFill>
              </a:rPr>
              <a:t>pojištění a případná </a:t>
            </a:r>
            <a:r>
              <a:rPr lang="cs-CZ" sz="1400" b="1" dirty="0" smtClean="0">
                <a:solidFill>
                  <a:srgbClr val="002060"/>
                </a:solidFill>
              </a:rPr>
              <a:t>doplňková pojištění</a:t>
            </a:r>
            <a:endParaRPr lang="cs-CZ" sz="1400" b="1" dirty="0">
              <a:solidFill>
                <a:srgbClr val="002060"/>
              </a:solidFill>
            </a:endParaRPr>
          </a:p>
        </p:txBody>
      </p:sp>
      <p:cxnSp>
        <p:nvCxnSpPr>
          <p:cNvPr id="7" name="Přímá spojnice 6"/>
          <p:cNvCxnSpPr>
            <a:stCxn id="2" idx="2"/>
          </p:cNvCxnSpPr>
          <p:nvPr/>
        </p:nvCxnSpPr>
        <p:spPr>
          <a:xfrm flipH="1">
            <a:off x="1475656" y="1620786"/>
            <a:ext cx="1404156" cy="440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>
            <a:stCxn id="2" idx="2"/>
          </p:cNvCxnSpPr>
          <p:nvPr/>
        </p:nvCxnSpPr>
        <p:spPr>
          <a:xfrm>
            <a:off x="2879812" y="1620786"/>
            <a:ext cx="1332148" cy="440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5814268" y="1054477"/>
            <a:ext cx="3096344" cy="566309"/>
          </a:xfrm>
          <a:prstGeom prst="rect">
            <a:avLst/>
          </a:prstGeom>
          <a:solidFill>
            <a:srgbClr val="E7F4FF"/>
          </a:solidFill>
          <a:ln w="9525">
            <a:solidFill>
              <a:schemeClr val="accent4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cs-CZ" sz="1400" dirty="0" smtClean="0">
                <a:solidFill>
                  <a:srgbClr val="002060"/>
                </a:solidFill>
              </a:rPr>
              <a:t>K OPV si klient může navíc sjednat ještě další doplňková pojištění</a:t>
            </a:r>
            <a:endParaRPr lang="cs-CZ" sz="1400" b="1" dirty="0">
              <a:solidFill>
                <a:srgbClr val="002060"/>
              </a:solidFill>
            </a:endParaRPr>
          </a:p>
        </p:txBody>
      </p:sp>
      <p:cxnSp>
        <p:nvCxnSpPr>
          <p:cNvPr id="13" name="Přímá spojnice 12"/>
          <p:cNvCxnSpPr>
            <a:stCxn id="6" idx="0"/>
            <a:endCxn id="12" idx="2"/>
          </p:cNvCxnSpPr>
          <p:nvPr/>
        </p:nvCxnSpPr>
        <p:spPr>
          <a:xfrm flipV="1">
            <a:off x="7362440" y="1620786"/>
            <a:ext cx="0" cy="692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2699792" y="377974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+</a:t>
            </a:r>
            <a:endParaRPr lang="cs-CZ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5430490" y="320368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+</a:t>
            </a:r>
            <a:endParaRPr lang="cs-CZ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C5544B-C3E2-49B5-A052-C047AA091D6A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858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35" grpId="0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Spoluúčast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911743"/>
              </p:ext>
            </p:extLst>
          </p:nvPr>
        </p:nvGraphicFramePr>
        <p:xfrm>
          <a:off x="539552" y="1556792"/>
          <a:ext cx="7992888" cy="1605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2600"/>
                <a:gridCol w="2590288"/>
              </a:tblGrid>
              <a:tr h="363914">
                <a:tc gridSpan="2"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Výše</a:t>
                      </a:r>
                      <a:r>
                        <a:rPr lang="cs-CZ" sz="1800" b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spoluúčasti jednotlivých pojištění</a:t>
                      </a:r>
                      <a:endParaRPr lang="cs-CZ" sz="1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1429" marR="91429" marT="45696" marB="45696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8000">
                          <a:schemeClr val="accent6">
                            <a:lumMod val="5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1429" marR="91429" marT="45696" marB="45696" anchor="ctr">
                    <a:lnL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8000">
                          <a:srgbClr val="33CC33"/>
                        </a:gs>
                        <a:gs pos="100000">
                          <a:srgbClr val="97E597"/>
                        </a:gs>
                      </a:gsLst>
                      <a:lin ang="16200000" scaled="1"/>
                    </a:gradFill>
                  </a:tcPr>
                </a:tc>
              </a:tr>
              <a:tr h="139350">
                <a:tc>
                  <a:txBody>
                    <a:bodyPr/>
                    <a:lstStyle/>
                    <a:p>
                      <a:pPr algn="ctr"/>
                      <a:endParaRPr lang="cs-CZ" sz="200" b="0" i="0" baseline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29" marR="91429" marT="45696" marB="45696" anchor="ctr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" b="0" i="0" baseline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29" marR="91429" marT="45696" marB="45696" anchor="ctr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3914"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Odpovědnost z provozu vozidla</a:t>
                      </a:r>
                    </a:p>
                  </a:txBody>
                  <a:tcPr marL="91429" marR="91429" marT="45696" marB="45696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002060"/>
                          </a:solidFill>
                        </a:rPr>
                        <a:t>bez spoluúčasti</a:t>
                      </a:r>
                      <a:endParaRPr lang="cs-CZ" sz="1600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696" marB="45696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  <a:tr h="361413"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Havarijní pojištění</a:t>
                      </a:r>
                      <a:endParaRPr lang="cs-CZ" sz="16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91429" marR="91429" marT="45696" marB="45696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002060"/>
                          </a:solidFill>
                        </a:rPr>
                        <a:t>Volitelné</a:t>
                      </a:r>
                      <a:r>
                        <a:rPr lang="cs-CZ" sz="1600" baseline="0" dirty="0" smtClean="0">
                          <a:solidFill>
                            <a:srgbClr val="002060"/>
                          </a:solidFill>
                        </a:rPr>
                        <a:t> v %: 0,3,5,10</a:t>
                      </a:r>
                      <a:endParaRPr lang="cs-CZ" sz="1600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696" marB="45696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  <a:tr h="374654"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Pojištění odcizení (u OPV i HAV)</a:t>
                      </a:r>
                      <a:endParaRPr lang="cs-CZ" sz="16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91429" marR="91429" marT="45696" marB="45696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rgbClr val="002060"/>
                          </a:solidFill>
                        </a:rPr>
                        <a:t>Volitelné</a:t>
                      </a:r>
                      <a:r>
                        <a:rPr lang="cs-CZ" sz="1600" baseline="0" dirty="0" smtClean="0">
                          <a:solidFill>
                            <a:srgbClr val="002060"/>
                          </a:solidFill>
                        </a:rPr>
                        <a:t> v %: 0,3,5,10</a:t>
                      </a:r>
                      <a:endParaRPr lang="cs-CZ" sz="1600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696" marB="45696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250161"/>
              </p:ext>
            </p:extLst>
          </p:nvPr>
        </p:nvGraphicFramePr>
        <p:xfrm>
          <a:off x="539552" y="3304054"/>
          <a:ext cx="7992888" cy="18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2600"/>
                <a:gridCol w="2590288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kern="12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Pojištění okenních skel</a:t>
                      </a:r>
                    </a:p>
                  </a:txBody>
                  <a:tcPr marL="91429" marR="91429" marT="45696" marB="45696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500 Kč (1.-3. měsíc 50 %)</a:t>
                      </a:r>
                    </a:p>
                  </a:txBody>
                  <a:tcPr marL="91429" marR="91429" marT="45696" marB="45696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solidFill>
                      <a:srgbClr val="E8E8E8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kern="12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Pojištění cestovních zavazadel a přepravovaných věcí</a:t>
                      </a:r>
                    </a:p>
                  </a:txBody>
                  <a:tcPr marL="91429" marR="91429" marT="45696" marB="45696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500 Kč</a:t>
                      </a:r>
                    </a:p>
                  </a:txBody>
                  <a:tcPr marL="91429" marR="91429" marT="45696" marB="45696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solidFill>
                      <a:srgbClr val="E8E8E8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kern="12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Úrazové pojištění řidiče s doživotní rentou</a:t>
                      </a:r>
                    </a:p>
                  </a:txBody>
                  <a:tcPr marL="91429" marR="91429" marT="45696" marB="45696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bez spoluúčasti</a:t>
                      </a:r>
                    </a:p>
                  </a:txBody>
                  <a:tcPr marL="91429" marR="91429" marT="45696" marB="45696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solidFill>
                      <a:srgbClr val="E8E8E8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kern="12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Úrazové pojištění přepravovaných osob</a:t>
                      </a:r>
                    </a:p>
                  </a:txBody>
                  <a:tcPr marL="91429" marR="91429" marT="45696" marB="45696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bez spoluúčasti</a:t>
                      </a:r>
                    </a:p>
                  </a:txBody>
                  <a:tcPr marL="91429" marR="91429" marT="45696" marB="45696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solidFill>
                      <a:srgbClr val="E8E8E8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kern="12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Asistenční služby (základní</a:t>
                      </a:r>
                      <a:r>
                        <a:rPr lang="cs-CZ" sz="16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i </a:t>
                      </a:r>
                      <a:r>
                        <a:rPr lang="cs-CZ" sz="1600" b="1" kern="12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Nadstandard)</a:t>
                      </a:r>
                    </a:p>
                  </a:txBody>
                  <a:tcPr marL="91429" marR="91429" marT="45696" marB="45696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bez spoluúčasti</a:t>
                      </a:r>
                    </a:p>
                  </a:txBody>
                  <a:tcPr marL="91429" marR="91429" marT="45696" marB="45696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solidFill>
                      <a:srgbClr val="E8E8E8"/>
                    </a:solidFill>
                  </a:tcPr>
                </a:tc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 rot="21387961">
            <a:off x="2932447" y="597505"/>
            <a:ext cx="4163598" cy="584775"/>
          </a:xfrm>
          <a:prstGeom prst="rect">
            <a:avLst/>
          </a:prstGeom>
          <a:solidFill>
            <a:srgbClr val="FFFFCC"/>
          </a:solidFill>
          <a:ln w="6350">
            <a:solidFill>
              <a:srgbClr val="5F5F5F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cs-CZ" sz="1600" dirty="0">
                <a:solidFill>
                  <a:srgbClr val="002060"/>
                </a:solidFill>
              </a:rPr>
              <a:t>částka dohodnutá v pojistné smlouvě, která se odečítá od každého pojistného </a:t>
            </a:r>
            <a:r>
              <a:rPr lang="cs-CZ" sz="1600" dirty="0" smtClean="0">
                <a:solidFill>
                  <a:srgbClr val="002060"/>
                </a:solidFill>
              </a:rPr>
              <a:t>plnění</a:t>
            </a:r>
            <a:endParaRPr lang="cs-CZ" sz="1600" dirty="0">
              <a:solidFill>
                <a:srgbClr val="00206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79512" y="5516563"/>
            <a:ext cx="8964612" cy="942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797481"/>
              </p:ext>
            </p:extLst>
          </p:nvPr>
        </p:nvGraphicFramePr>
        <p:xfrm>
          <a:off x="539552" y="5248270"/>
          <a:ext cx="7992888" cy="670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2600"/>
                <a:gridCol w="2590288"/>
              </a:tblGrid>
              <a:tr h="129958">
                <a:tc>
                  <a:txBody>
                    <a:bodyPr/>
                    <a:lstStyle/>
                    <a:p>
                      <a:pPr algn="l"/>
                      <a:r>
                        <a:rPr lang="cs-CZ" sz="16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Živelní pojištění </a:t>
                      </a:r>
                      <a:endParaRPr lang="cs-CZ" sz="16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91429" marR="91429" marT="45696" marB="45696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500 Kč</a:t>
                      </a:r>
                      <a:endParaRPr lang="cs-CZ" sz="1600" b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91429" marR="91429" marT="45696" marB="45696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  <a:tr h="129958">
                <a:tc>
                  <a:txBody>
                    <a:bodyPr/>
                    <a:lstStyle/>
                    <a:p>
                      <a:pPr algn="l"/>
                      <a:r>
                        <a:rPr lang="cs-CZ" sz="16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Pojištění střetu se zvěří</a:t>
                      </a:r>
                      <a:endParaRPr lang="cs-CZ" sz="16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91429" marR="91429" marT="45696" marB="45696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500 Kč</a:t>
                      </a:r>
                      <a:endParaRPr lang="cs-CZ" sz="1600" b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91429" marR="91429" marT="45696" marB="45696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</a:tbl>
          </a:graphicData>
        </a:graphic>
      </p:graphicFrame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C5544B-C3E2-49B5-A052-C047AA091D6A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028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8569" name="Group 4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4005701"/>
              </p:ext>
            </p:extLst>
          </p:nvPr>
        </p:nvGraphicFramePr>
        <p:xfrm>
          <a:off x="317699" y="1371093"/>
          <a:ext cx="8286749" cy="4002123"/>
        </p:xfrm>
        <a:graphic>
          <a:graphicData uri="http://schemas.openxmlformats.org/drawingml/2006/table">
            <a:tbl>
              <a:tblPr/>
              <a:tblGrid>
                <a:gridCol w="1296144"/>
                <a:gridCol w="3737516"/>
                <a:gridCol w="1668913"/>
                <a:gridCol w="1584176"/>
              </a:tblGrid>
              <a:tr h="57606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Druh slevy</a:t>
                      </a:r>
                    </a:p>
                  </a:txBody>
                  <a:tcPr marL="92899" marR="92899" marT="49768" marB="49768" anchor="ctr" horzOverflow="overflow">
                    <a:lnL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Výše slevy (%)</a:t>
                      </a:r>
                    </a:p>
                  </a:txBody>
                  <a:tcPr marL="92899" marR="92899" marT="49768" marB="49768" anchor="ctr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2D050"/>
                        </a:gs>
                        <a:gs pos="50000">
                          <a:srgbClr val="92D050"/>
                        </a:gs>
                        <a:gs pos="100000">
                          <a:srgbClr val="C9E7A7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Hodnota koeficientu slevy</a:t>
                      </a:r>
                    </a:p>
                  </a:txBody>
                  <a:tcPr marL="92899" marR="92899" marT="49768" marB="49768" anchor="ctr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2D050"/>
                        </a:gs>
                        <a:gs pos="50000">
                          <a:srgbClr val="92D050"/>
                        </a:gs>
                        <a:gs pos="100000">
                          <a:srgbClr val="C9E7A7"/>
                        </a:gs>
                      </a:gsLst>
                      <a:lin ang="16200000" scaled="1"/>
                    </a:gradFill>
                  </a:tcPr>
                </a:tc>
              </a:tr>
              <a:tr h="22277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cs-CZ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2899" marR="92899" marT="49768" marB="497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cs-CZ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2899" marR="92899" marT="49768" marB="497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cs-CZ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2899" marR="92899" marT="49768" marB="497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026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Technické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slevy</a:t>
                      </a:r>
                    </a:p>
                  </a:txBody>
                  <a:tcPr marL="92899" marR="92899" marT="49768" marB="49768" anchor="ctr" horzOverflow="overflow">
                    <a:lnL w="12700" cap="flat" cmpd="sng" algn="ctr">
                      <a:solidFill>
                        <a:schemeClr val="accent4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FF99"/>
                        </a:gs>
                        <a:gs pos="50000">
                          <a:srgbClr val="FFFF99"/>
                        </a:gs>
                        <a:gs pos="100000">
                          <a:srgbClr val="FFFFD9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Roční platba pojistného</a:t>
                      </a:r>
                    </a:p>
                  </a:txBody>
                  <a:tcPr marL="92899" marR="92899" marT="49768" marB="497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2899" marR="92899" marT="49768" marB="49768" anchor="ctr" horzOverflow="overflow">
                    <a:lnL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1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0,97</a:t>
                      </a:r>
                    </a:p>
                  </a:txBody>
                  <a:tcPr marL="92899" marR="92899" marT="49768" marB="49768" anchor="ctr" horzOverflow="overflow">
                    <a:lnL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1D3"/>
                    </a:solidFill>
                  </a:tcPr>
                </a:tc>
              </a:tr>
              <a:tr h="54779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Souběh pojištění</a:t>
                      </a:r>
                    </a:p>
                  </a:txBody>
                  <a:tcPr marL="92899" marR="92899" marT="49768" marB="497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2899" marR="92899" marT="49768" marB="49768" anchor="ctr" horzOverflow="overflow">
                    <a:lnL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1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0,95</a:t>
                      </a:r>
                    </a:p>
                  </a:txBody>
                  <a:tcPr marL="92899" marR="92899" marT="49768" marB="49768" anchor="ctr" horzOverflow="overflow">
                    <a:lnL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1D3"/>
                    </a:solidFill>
                  </a:tcPr>
                </a:tc>
              </a:tr>
              <a:tr h="54779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Zaměstnanci finanční skupiny</a:t>
                      </a:r>
                    </a:p>
                  </a:txBody>
                  <a:tcPr marL="92899" marR="92899" marT="49768" marB="497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2899" marR="92899" marT="49768" marB="49768" anchor="ctr" horzOverflow="overflow">
                    <a:lnL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1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0,9</a:t>
                      </a:r>
                    </a:p>
                  </a:txBody>
                  <a:tcPr marL="92899" marR="92899" marT="49768" marB="49768" anchor="ctr" horzOverflow="overflow">
                    <a:lnL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1D3"/>
                    </a:solidFill>
                  </a:tcPr>
                </a:tc>
              </a:tr>
              <a:tr h="66469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Obchodní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slevy</a:t>
                      </a:r>
                    </a:p>
                  </a:txBody>
                  <a:tcPr marL="92899" marR="92899" marT="49768" marB="49768" anchor="ctr" horzOverflow="overflow">
                    <a:lnL w="12700" cap="flat" cmpd="sng" algn="ctr">
                      <a:solidFill>
                        <a:schemeClr val="accent4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FF99"/>
                        </a:gs>
                        <a:gs pos="50000">
                          <a:srgbClr val="FFFF99"/>
                        </a:gs>
                        <a:gs pos="100000">
                          <a:srgbClr val="FFFFD9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Obchodní sleva zprostředkovatele</a:t>
                      </a:r>
                    </a:p>
                  </a:txBody>
                  <a:tcPr marL="92899" marR="92899" marT="49768" marB="497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až</a:t>
                      </a:r>
                      <a:r>
                        <a:rPr kumimoji="0" 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5</a:t>
                      </a:r>
                    </a:p>
                  </a:txBody>
                  <a:tcPr marL="92899" marR="92899" marT="49768" marB="49768" anchor="ctr" horzOverflow="overflow">
                    <a:lnL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1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až</a:t>
                      </a:r>
                      <a:r>
                        <a:rPr kumimoji="0" 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0,95</a:t>
                      </a:r>
                    </a:p>
                  </a:txBody>
                  <a:tcPr marL="92899" marR="92899" marT="49768" marB="49768" anchor="ctr" horzOverflow="overflow">
                    <a:lnL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1D3"/>
                    </a:solidFill>
                  </a:tcPr>
                </a:tc>
              </a:tr>
              <a:tr h="61774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Akční sleva/ sleva oprávněné osoby</a:t>
                      </a:r>
                    </a:p>
                  </a:txBody>
                  <a:tcPr marL="92899" marR="92899" marT="49768" marB="497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Dle stanovených pravidel</a:t>
                      </a:r>
                    </a:p>
                  </a:txBody>
                  <a:tcPr marL="92899" marR="92899" marT="49768" marB="49768" anchor="ctr" horzOverflow="overflow">
                    <a:lnL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1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Nadpis 6"/>
          <p:cNvSpPr>
            <a:spLocks noGrp="1"/>
          </p:cNvSpPr>
          <p:nvPr>
            <p:ph type="title"/>
          </p:nvPr>
        </p:nvSpPr>
        <p:spPr>
          <a:xfrm>
            <a:off x="481013" y="481013"/>
            <a:ext cx="4019550" cy="396875"/>
          </a:xfrm>
        </p:spPr>
        <p:txBody>
          <a:bodyPr/>
          <a:lstStyle/>
          <a:p>
            <a:r>
              <a:rPr lang="cs-CZ" dirty="0" smtClean="0"/>
              <a:t>Slevy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625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8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délník 26"/>
          <p:cNvSpPr/>
          <p:nvPr/>
        </p:nvSpPr>
        <p:spPr>
          <a:xfrm>
            <a:off x="5474129" y="1706324"/>
            <a:ext cx="2624233" cy="1330940"/>
          </a:xfrm>
          <a:prstGeom prst="rect">
            <a:avLst/>
          </a:prstGeom>
          <a:solidFill>
            <a:srgbClr val="EBF6FF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cs-CZ" sz="2200" dirty="0" smtClean="0">
                <a:solidFill>
                  <a:srgbClr val="002060"/>
                </a:solidFill>
              </a:rPr>
              <a:t>Převedeme bonus </a:t>
            </a:r>
            <a:r>
              <a:rPr lang="cs-CZ" sz="2200" b="1" dirty="0" smtClean="0">
                <a:solidFill>
                  <a:srgbClr val="002060"/>
                </a:solidFill>
              </a:rPr>
              <a:t>od předchozího pojistitele z HAV!</a:t>
            </a:r>
            <a:endParaRPr lang="cs-CZ" sz="2200" dirty="0">
              <a:solidFill>
                <a:srgbClr val="B80000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E3F48-8CC8-4148-8CA6-828BB74D6563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  <p:sp>
        <p:nvSpPr>
          <p:cNvPr id="24" name="Čárový popisek 1 23"/>
          <p:cNvSpPr/>
          <p:nvPr/>
        </p:nvSpPr>
        <p:spPr>
          <a:xfrm>
            <a:off x="395536" y="3717032"/>
            <a:ext cx="4176464" cy="1512168"/>
          </a:xfrm>
          <a:prstGeom prst="borderCallout1">
            <a:avLst>
              <a:gd name="adj1" fmla="val -776"/>
              <a:gd name="adj2" fmla="val 46782"/>
              <a:gd name="adj3" fmla="val -43713"/>
              <a:gd name="adj4" fmla="val 53339"/>
            </a:avLst>
          </a:prstGeom>
          <a:solidFill>
            <a:srgbClr val="FFDCD1"/>
          </a:solidFill>
          <a:ln>
            <a:solidFill>
              <a:srgbClr val="33333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2060"/>
                </a:solidFill>
              </a:rPr>
              <a:t>Klient má OPV sjednáno </a:t>
            </a:r>
            <a:r>
              <a:rPr lang="cs-CZ" dirty="0">
                <a:solidFill>
                  <a:srgbClr val="002060"/>
                </a:solidFill>
              </a:rPr>
              <a:t>u ČSOB </a:t>
            </a:r>
            <a:r>
              <a:rPr lang="cs-CZ" dirty="0" smtClean="0">
                <a:solidFill>
                  <a:srgbClr val="002060"/>
                </a:solidFill>
              </a:rPr>
              <a:t>Pojišťovny – získá </a:t>
            </a:r>
            <a:r>
              <a:rPr lang="cs-CZ" b="1" dirty="0" smtClean="0">
                <a:solidFill>
                  <a:srgbClr val="002060"/>
                </a:solidFill>
              </a:rPr>
              <a:t>stejný počet bezeškodných měsíců</a:t>
            </a:r>
            <a:r>
              <a:rPr lang="cs-CZ" dirty="0" smtClean="0">
                <a:solidFill>
                  <a:srgbClr val="002060"/>
                </a:solidFill>
              </a:rPr>
              <a:t>, které má přiznány na povinném ručení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25" name="Čárový popisek 1 24"/>
          <p:cNvSpPr/>
          <p:nvPr/>
        </p:nvSpPr>
        <p:spPr>
          <a:xfrm>
            <a:off x="4698014" y="3717032"/>
            <a:ext cx="4176464" cy="1512168"/>
          </a:xfrm>
          <a:prstGeom prst="borderCallout1">
            <a:avLst>
              <a:gd name="adj1" fmla="val 483"/>
              <a:gd name="adj2" fmla="val 54223"/>
              <a:gd name="adj3" fmla="val -43713"/>
              <a:gd name="adj4" fmla="val 47580"/>
            </a:avLst>
          </a:prstGeom>
          <a:solidFill>
            <a:srgbClr val="FFDCD1"/>
          </a:solidFill>
          <a:ln>
            <a:solidFill>
              <a:srgbClr val="33333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2060"/>
                </a:solidFill>
              </a:rPr>
              <a:t>Přiznáme počet bezeškodných měsíců, který nám doloží na </a:t>
            </a:r>
            <a:r>
              <a:rPr lang="cs-CZ" b="1" dirty="0" smtClean="0">
                <a:solidFill>
                  <a:srgbClr val="002060"/>
                </a:solidFill>
              </a:rPr>
              <a:t>Potvrzení o době trvání havarijního pojištění </a:t>
            </a:r>
            <a:r>
              <a:rPr lang="cs-CZ" dirty="0" smtClean="0">
                <a:solidFill>
                  <a:srgbClr val="002060"/>
                </a:solidFill>
              </a:rPr>
              <a:t>od předchozího pojistitele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Systém Bonus / Malus</a:t>
            </a:r>
            <a:endParaRPr lang="cs-CZ" dirty="0"/>
          </a:p>
        </p:txBody>
      </p:sp>
      <p:sp>
        <p:nvSpPr>
          <p:cNvPr id="17" name="Obdélník 16"/>
          <p:cNvSpPr/>
          <p:nvPr/>
        </p:nvSpPr>
        <p:spPr>
          <a:xfrm rot="21387961">
            <a:off x="3605517" y="631055"/>
            <a:ext cx="2684991" cy="397032"/>
          </a:xfrm>
          <a:prstGeom prst="rect">
            <a:avLst/>
          </a:prstGeom>
          <a:solidFill>
            <a:srgbClr val="FFFFCC"/>
          </a:solidFill>
          <a:ln w="6350">
            <a:solidFill>
              <a:srgbClr val="5F5F5F"/>
            </a:solidFill>
            <a:prstDash val="sysDot"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cs-CZ" dirty="0" smtClean="0">
                <a:solidFill>
                  <a:srgbClr val="002060"/>
                </a:solidFill>
              </a:rPr>
              <a:t>Havarijní pojištění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1171651" y="1706324"/>
            <a:ext cx="2624233" cy="1330940"/>
          </a:xfrm>
          <a:prstGeom prst="rect">
            <a:avLst/>
          </a:prstGeom>
          <a:solidFill>
            <a:srgbClr val="EBF6FF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cs-CZ" sz="2200" dirty="0" smtClean="0">
                <a:solidFill>
                  <a:srgbClr val="002060"/>
                </a:solidFill>
              </a:rPr>
              <a:t>Převedeme bonus </a:t>
            </a:r>
            <a:r>
              <a:rPr lang="cs-CZ" sz="2200" b="1" dirty="0" smtClean="0">
                <a:solidFill>
                  <a:srgbClr val="002060"/>
                </a:solidFill>
              </a:rPr>
              <a:t>z OPV!</a:t>
            </a:r>
            <a:endParaRPr lang="cs-CZ" sz="2200" dirty="0">
              <a:solidFill>
                <a:srgbClr val="B80000"/>
              </a:solidFill>
            </a:endParaRPr>
          </a:p>
        </p:txBody>
      </p:sp>
      <p:sp>
        <p:nvSpPr>
          <p:cNvPr id="21" name="Slza 20"/>
          <p:cNvSpPr/>
          <p:nvPr/>
        </p:nvSpPr>
        <p:spPr>
          <a:xfrm rot="16879488">
            <a:off x="1030827" y="1611688"/>
            <a:ext cx="274320" cy="274320"/>
          </a:xfrm>
          <a:prstGeom prst="teardrop">
            <a:avLst>
              <a:gd name="adj" fmla="val 73369"/>
            </a:avLst>
          </a:prstGeom>
          <a:gradFill>
            <a:gsLst>
              <a:gs pos="0">
                <a:srgbClr val="99CCFF"/>
              </a:gs>
              <a:gs pos="49000">
                <a:srgbClr val="99CCFF"/>
              </a:gs>
              <a:gs pos="100000">
                <a:srgbClr val="C5E2FF"/>
              </a:gs>
            </a:gsLst>
            <a:lin ang="5400000" scaled="0"/>
          </a:gradFill>
          <a:ln w="6350">
            <a:solidFill>
              <a:srgbClr val="99CCFF"/>
            </a:solidFill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rgbClr val="002060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006563" y="1598457"/>
            <a:ext cx="330176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cs-CZ" sz="1200" b="1" dirty="0" smtClean="0"/>
              <a:t>1.</a:t>
            </a:r>
            <a:endParaRPr lang="cs-CZ" sz="1200" b="1" dirty="0"/>
          </a:p>
        </p:txBody>
      </p:sp>
      <p:sp>
        <p:nvSpPr>
          <p:cNvPr id="23" name="Slza 22"/>
          <p:cNvSpPr/>
          <p:nvPr/>
        </p:nvSpPr>
        <p:spPr>
          <a:xfrm rot="16879488">
            <a:off x="5387428" y="1615253"/>
            <a:ext cx="274320" cy="274320"/>
          </a:xfrm>
          <a:prstGeom prst="teardrop">
            <a:avLst>
              <a:gd name="adj" fmla="val 73369"/>
            </a:avLst>
          </a:prstGeom>
          <a:gradFill>
            <a:gsLst>
              <a:gs pos="0">
                <a:srgbClr val="99CCFF"/>
              </a:gs>
              <a:gs pos="49000">
                <a:srgbClr val="99CCFF"/>
              </a:gs>
              <a:gs pos="100000">
                <a:srgbClr val="C5E2FF"/>
              </a:gs>
            </a:gsLst>
            <a:lin ang="5400000" scaled="0"/>
          </a:gradFill>
          <a:ln w="6350">
            <a:solidFill>
              <a:srgbClr val="99CCFF"/>
            </a:solidFill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rgbClr val="002060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5363164" y="1602022"/>
            <a:ext cx="330176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cs-CZ"/>
            </a:defPPr>
            <a:lvl1pPr>
              <a:defRPr sz="1200" b="1"/>
            </a:lvl1pPr>
          </a:lstStyle>
          <a:p>
            <a:r>
              <a:rPr lang="cs-CZ" dirty="0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152550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17" grpId="0" animBg="1"/>
      <p:bldP spid="21" grpId="0" animBg="1"/>
      <p:bldP spid="22" grpId="0"/>
      <p:bldP spid="23" grpId="0" animBg="1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E3F48-8CC8-4148-8CA6-828BB74D6563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Povinnosti poradce</a:t>
            </a:r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 rot="21387961">
            <a:off x="3794529" y="736700"/>
            <a:ext cx="3583474" cy="342145"/>
          </a:xfrm>
          <a:prstGeom prst="rect">
            <a:avLst/>
          </a:prstGeom>
          <a:solidFill>
            <a:srgbClr val="FFFFCC"/>
          </a:solidFill>
          <a:ln w="6350">
            <a:solidFill>
              <a:srgbClr val="5F5F5F"/>
            </a:solidFill>
            <a:prstDash val="sysDot"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cs-CZ" sz="1600" dirty="0" smtClean="0">
                <a:solidFill>
                  <a:srgbClr val="002060"/>
                </a:solidFill>
              </a:rPr>
              <a:t>při sjednání HAV nebo odcizení</a:t>
            </a:r>
            <a:endParaRPr lang="cs-CZ" sz="1600" b="1" dirty="0">
              <a:solidFill>
                <a:srgbClr val="002060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794124" y="1484784"/>
            <a:ext cx="4137915" cy="649355"/>
          </a:xfrm>
          <a:prstGeom prst="rect">
            <a:avLst/>
          </a:prstGeom>
          <a:solidFill>
            <a:srgbClr val="EAEAEA"/>
          </a:solidFill>
          <a:ln w="6350">
            <a:solidFill>
              <a:srgbClr val="333333"/>
            </a:solidFill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Povinnosti při sjednání</a:t>
            </a:r>
            <a:endParaRPr lang="cs-CZ" sz="2400" b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395536" y="2888940"/>
            <a:ext cx="2736304" cy="720080"/>
          </a:xfrm>
          <a:prstGeom prst="rect">
            <a:avLst/>
          </a:prstGeom>
          <a:gradFill>
            <a:gsLst>
              <a:gs pos="0">
                <a:srgbClr val="C7F1C7"/>
              </a:gs>
              <a:gs pos="29000">
                <a:srgbClr val="C7F1C7"/>
              </a:gs>
              <a:gs pos="100000">
                <a:srgbClr val="E1F7E1"/>
              </a:gs>
            </a:gsLst>
          </a:gradFill>
          <a:ln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arenR"/>
            </a:pPr>
            <a:r>
              <a:rPr lang="cs-CZ" b="1" dirty="0" smtClean="0">
                <a:solidFill>
                  <a:srgbClr val="002060"/>
                </a:solidFill>
              </a:rPr>
              <a:t>Zkontrolovat vozidlo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3664530" y="2348880"/>
            <a:ext cx="5083934" cy="504056"/>
          </a:xfrm>
          <a:prstGeom prst="rect">
            <a:avLst/>
          </a:prstGeom>
          <a:solidFill>
            <a:srgbClr val="E7F4FF"/>
          </a:solidFill>
          <a:ln w="12700">
            <a:solidFill>
              <a:schemeClr val="accent4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002060"/>
                </a:solidFill>
              </a:rPr>
              <a:t>Nepoškozené, provozuschopné</a:t>
            </a:r>
            <a:endParaRPr lang="cs-CZ" b="1" dirty="0">
              <a:solidFill>
                <a:srgbClr val="9A00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3664530" y="3645024"/>
            <a:ext cx="5083934" cy="504056"/>
          </a:xfrm>
          <a:prstGeom prst="rect">
            <a:avLst/>
          </a:prstGeom>
          <a:solidFill>
            <a:srgbClr val="E7F4FF"/>
          </a:solidFill>
          <a:ln w="12700">
            <a:solidFill>
              <a:schemeClr val="accent4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002060"/>
                </a:solidFill>
              </a:rPr>
              <a:t>Číslo karosérie VIN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3664530" y="2996952"/>
            <a:ext cx="5083934" cy="504056"/>
          </a:xfrm>
          <a:prstGeom prst="rect">
            <a:avLst/>
          </a:prstGeom>
          <a:solidFill>
            <a:srgbClr val="E7F4FF"/>
          </a:solidFill>
          <a:ln w="12700">
            <a:solidFill>
              <a:schemeClr val="accent4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002060"/>
                </a:solidFill>
              </a:rPr>
              <a:t>Údaje dle velkého technického průkazu</a:t>
            </a:r>
          </a:p>
        </p:txBody>
      </p:sp>
      <p:cxnSp>
        <p:nvCxnSpPr>
          <p:cNvPr id="25" name="Přímá spojnice 24"/>
          <p:cNvCxnSpPr>
            <a:stCxn id="20" idx="3"/>
            <a:endCxn id="22" idx="1"/>
          </p:cNvCxnSpPr>
          <p:nvPr/>
        </p:nvCxnSpPr>
        <p:spPr>
          <a:xfrm flipV="1">
            <a:off x="3131840" y="2600908"/>
            <a:ext cx="532690" cy="648072"/>
          </a:xfrm>
          <a:prstGeom prst="line">
            <a:avLst/>
          </a:prstGeom>
          <a:ln>
            <a:solidFill>
              <a:schemeClr val="accent4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>
            <a:stCxn id="20" idx="3"/>
            <a:endCxn id="24" idx="1"/>
          </p:cNvCxnSpPr>
          <p:nvPr/>
        </p:nvCxnSpPr>
        <p:spPr>
          <a:xfrm>
            <a:off x="3131840" y="3248980"/>
            <a:ext cx="532690" cy="0"/>
          </a:xfrm>
          <a:prstGeom prst="line">
            <a:avLst/>
          </a:prstGeom>
          <a:ln>
            <a:solidFill>
              <a:schemeClr val="accent4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>
            <a:stCxn id="20" idx="3"/>
            <a:endCxn id="23" idx="1"/>
          </p:cNvCxnSpPr>
          <p:nvPr/>
        </p:nvCxnSpPr>
        <p:spPr>
          <a:xfrm>
            <a:off x="3131840" y="3248980"/>
            <a:ext cx="532690" cy="648072"/>
          </a:xfrm>
          <a:prstGeom prst="line">
            <a:avLst/>
          </a:prstGeom>
          <a:ln>
            <a:solidFill>
              <a:schemeClr val="accent4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bdélník 34"/>
          <p:cNvSpPr/>
          <p:nvPr/>
        </p:nvSpPr>
        <p:spPr>
          <a:xfrm>
            <a:off x="395536" y="4545586"/>
            <a:ext cx="2736304" cy="720080"/>
          </a:xfrm>
          <a:prstGeom prst="rect">
            <a:avLst/>
          </a:prstGeom>
          <a:gradFill>
            <a:gsLst>
              <a:gs pos="0">
                <a:srgbClr val="C7F1C7"/>
              </a:gs>
              <a:gs pos="29000">
                <a:srgbClr val="C7F1C7"/>
              </a:gs>
              <a:gs pos="100000">
                <a:srgbClr val="E1F7E1"/>
              </a:gs>
            </a:gsLst>
          </a:gradFill>
          <a:ln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arenR" startAt="2"/>
            </a:pPr>
            <a:r>
              <a:rPr lang="cs-CZ" b="1" dirty="0" smtClean="0">
                <a:solidFill>
                  <a:srgbClr val="002060"/>
                </a:solidFill>
              </a:rPr>
              <a:t>Pořídit fotodokumentaci</a:t>
            </a:r>
            <a:endParaRPr lang="cs-CZ" b="1" dirty="0">
              <a:solidFill>
                <a:srgbClr val="002060"/>
              </a:solidFill>
            </a:endParaRPr>
          </a:p>
        </p:txBody>
      </p:sp>
      <p:pic>
        <p:nvPicPr>
          <p:cNvPr id="14" name="Picture 4" descr="http://coulsdonwest.co.uk/communities/9/004/011/718/959/images/460893357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74774">
            <a:off x="2853497" y="4705284"/>
            <a:ext cx="1566825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283968" y="5081000"/>
            <a:ext cx="2747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Viz. následující slajd</a:t>
            </a:r>
            <a:endParaRPr lang="cs-CZ" b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19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2" grpId="0" animBg="1"/>
      <p:bldP spid="23" grpId="0" animBg="1"/>
      <p:bldP spid="24" grpId="0" animBg="1"/>
      <p:bldP spid="35" grpId="0" animBg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ovéPole 46"/>
          <p:cNvSpPr txBox="1">
            <a:spLocks noChangeArrowheads="1"/>
          </p:cNvSpPr>
          <p:nvPr/>
        </p:nvSpPr>
        <p:spPr bwMode="auto">
          <a:xfrm rot="20954294">
            <a:off x="5453441" y="5732773"/>
            <a:ext cx="2391553" cy="646986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defRPr sz="13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3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3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3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3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 dirty="0">
                <a:solidFill>
                  <a:srgbClr val="002060"/>
                </a:solidFill>
                <a:latin typeface="Segoe Print" pitchFamily="2" charset="0"/>
              </a:rPr>
              <a:t>Panoramatickou střechu fotíme vždy!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17078A-927C-41B5-9EDF-2C5BA2A7AFFB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  <p:sp>
        <p:nvSpPr>
          <p:cNvPr id="23" name="TextovéPole 17"/>
          <p:cNvSpPr txBox="1">
            <a:spLocks noChangeArrowheads="1"/>
          </p:cNvSpPr>
          <p:nvPr/>
        </p:nvSpPr>
        <p:spPr bwMode="auto">
          <a:xfrm>
            <a:off x="2413264" y="5084886"/>
            <a:ext cx="4464496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defRPr sz="13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3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3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3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3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1800" b="0" dirty="0">
                <a:solidFill>
                  <a:srgbClr val="006C31"/>
                </a:solidFill>
                <a:latin typeface="Segoe Print" pitchFamily="2" charset="0"/>
              </a:rPr>
              <a:t>+ další fotografie (až 12) zachycují detail případného poškození vozidla</a:t>
            </a:r>
          </a:p>
        </p:txBody>
      </p:sp>
      <p:sp>
        <p:nvSpPr>
          <p:cNvPr id="24" name="Zaoblený obdélník 23"/>
          <p:cNvSpPr/>
          <p:nvPr/>
        </p:nvSpPr>
        <p:spPr>
          <a:xfrm>
            <a:off x="2123728" y="3645024"/>
            <a:ext cx="1152525" cy="447675"/>
          </a:xfrm>
          <a:prstGeom prst="roundRect">
            <a:avLst/>
          </a:prstGeom>
          <a:gradFill>
            <a:gsLst>
              <a:gs pos="0">
                <a:srgbClr val="92D050"/>
              </a:gs>
              <a:gs pos="87000">
                <a:srgbClr val="D8EEC0"/>
              </a:gs>
              <a:gs pos="100000">
                <a:srgbClr val="E1F2CE"/>
              </a:gs>
            </a:gsLst>
            <a:lin ang="18900000" scaled="1"/>
          </a:gradFill>
          <a:ln w="12700">
            <a:solidFill>
              <a:srgbClr val="00B050"/>
            </a:solidFill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b="1" dirty="0">
                <a:solidFill>
                  <a:srgbClr val="002060"/>
                </a:solidFill>
              </a:rPr>
              <a:t>zepředu</a:t>
            </a:r>
          </a:p>
        </p:txBody>
      </p:sp>
      <p:sp>
        <p:nvSpPr>
          <p:cNvPr id="25" name="Zaoblený obdélník 24"/>
          <p:cNvSpPr/>
          <p:nvPr/>
        </p:nvSpPr>
        <p:spPr>
          <a:xfrm>
            <a:off x="2123728" y="4456236"/>
            <a:ext cx="1152525" cy="447675"/>
          </a:xfrm>
          <a:prstGeom prst="roundRect">
            <a:avLst/>
          </a:prstGeom>
          <a:gradFill>
            <a:gsLst>
              <a:gs pos="0">
                <a:srgbClr val="92D050"/>
              </a:gs>
              <a:gs pos="87000">
                <a:srgbClr val="D8EEC0"/>
              </a:gs>
              <a:gs pos="100000">
                <a:srgbClr val="E1F2CE"/>
              </a:gs>
            </a:gsLst>
            <a:lin ang="18900000" scaled="1"/>
          </a:gradFill>
          <a:ln w="12700">
            <a:solidFill>
              <a:srgbClr val="00B050"/>
            </a:solidFill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b="1" dirty="0">
                <a:solidFill>
                  <a:srgbClr val="002060"/>
                </a:solidFill>
              </a:rPr>
              <a:t>zleva</a:t>
            </a:r>
          </a:p>
        </p:txBody>
      </p:sp>
      <p:sp>
        <p:nvSpPr>
          <p:cNvPr id="26" name="Zaoblený obdélník 25"/>
          <p:cNvSpPr/>
          <p:nvPr/>
        </p:nvSpPr>
        <p:spPr>
          <a:xfrm>
            <a:off x="4068707" y="4456235"/>
            <a:ext cx="1152525" cy="447675"/>
          </a:xfrm>
          <a:prstGeom prst="roundRect">
            <a:avLst/>
          </a:prstGeom>
          <a:gradFill>
            <a:gsLst>
              <a:gs pos="0">
                <a:srgbClr val="92D050"/>
              </a:gs>
              <a:gs pos="87000">
                <a:srgbClr val="D8EEC0"/>
              </a:gs>
              <a:gs pos="100000">
                <a:srgbClr val="E1F2CE"/>
              </a:gs>
            </a:gsLst>
            <a:lin ang="18900000" scaled="1"/>
          </a:gradFill>
          <a:ln w="12700">
            <a:solidFill>
              <a:srgbClr val="00B050"/>
            </a:solidFill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b="1" dirty="0">
                <a:solidFill>
                  <a:srgbClr val="002060"/>
                </a:solidFill>
              </a:rPr>
              <a:t>středový panel</a:t>
            </a:r>
          </a:p>
        </p:txBody>
      </p:sp>
      <p:sp>
        <p:nvSpPr>
          <p:cNvPr id="27" name="Zaoblený obdélník 26"/>
          <p:cNvSpPr/>
          <p:nvPr/>
        </p:nvSpPr>
        <p:spPr>
          <a:xfrm>
            <a:off x="5940152" y="4456235"/>
            <a:ext cx="1152525" cy="447675"/>
          </a:xfrm>
          <a:prstGeom prst="roundRect">
            <a:avLst/>
          </a:prstGeom>
          <a:gradFill>
            <a:gsLst>
              <a:gs pos="0">
                <a:srgbClr val="92D050"/>
              </a:gs>
              <a:gs pos="87000">
                <a:srgbClr val="D8EEC0"/>
              </a:gs>
              <a:gs pos="100000">
                <a:srgbClr val="E1F2CE"/>
              </a:gs>
            </a:gsLst>
            <a:lin ang="18900000" scaled="1"/>
          </a:gradFill>
          <a:ln w="12700">
            <a:solidFill>
              <a:srgbClr val="00B050"/>
            </a:solidFill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b="1" dirty="0">
                <a:solidFill>
                  <a:srgbClr val="002060"/>
                </a:solidFill>
              </a:rPr>
              <a:t>VIN</a:t>
            </a:r>
          </a:p>
        </p:txBody>
      </p:sp>
      <p:sp>
        <p:nvSpPr>
          <p:cNvPr id="28" name="Zaoblený obdélník 27"/>
          <p:cNvSpPr/>
          <p:nvPr/>
        </p:nvSpPr>
        <p:spPr>
          <a:xfrm>
            <a:off x="4068707" y="3645024"/>
            <a:ext cx="1152525" cy="447675"/>
          </a:xfrm>
          <a:prstGeom prst="roundRect">
            <a:avLst/>
          </a:prstGeom>
          <a:gradFill>
            <a:gsLst>
              <a:gs pos="0">
                <a:srgbClr val="92D050"/>
              </a:gs>
              <a:gs pos="87000">
                <a:srgbClr val="D8EEC0"/>
              </a:gs>
              <a:gs pos="100000">
                <a:srgbClr val="E1F2CE"/>
              </a:gs>
            </a:gsLst>
            <a:lin ang="18900000" scaled="1"/>
          </a:gradFill>
          <a:ln w="12700">
            <a:solidFill>
              <a:srgbClr val="00B050"/>
            </a:solidFill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b="1" dirty="0">
                <a:solidFill>
                  <a:srgbClr val="002060"/>
                </a:solidFill>
              </a:rPr>
              <a:t>zezadu</a:t>
            </a:r>
          </a:p>
        </p:txBody>
      </p:sp>
      <p:sp>
        <p:nvSpPr>
          <p:cNvPr id="29" name="Zaoblený obdélník 28"/>
          <p:cNvSpPr/>
          <p:nvPr/>
        </p:nvSpPr>
        <p:spPr>
          <a:xfrm>
            <a:off x="5939755" y="3645024"/>
            <a:ext cx="1152525" cy="447675"/>
          </a:xfrm>
          <a:prstGeom prst="roundRect">
            <a:avLst/>
          </a:prstGeom>
          <a:gradFill>
            <a:gsLst>
              <a:gs pos="0">
                <a:srgbClr val="92D050"/>
              </a:gs>
              <a:gs pos="87000">
                <a:srgbClr val="D8EEC0"/>
              </a:gs>
              <a:gs pos="100000">
                <a:srgbClr val="E1F2CE"/>
              </a:gs>
            </a:gsLst>
            <a:lin ang="18900000" scaled="1"/>
          </a:gradFill>
          <a:ln w="12700">
            <a:solidFill>
              <a:srgbClr val="00B050"/>
            </a:solidFill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b="1" dirty="0">
                <a:solidFill>
                  <a:srgbClr val="002060"/>
                </a:solidFill>
              </a:rPr>
              <a:t>zprava</a:t>
            </a:r>
          </a:p>
        </p:txBody>
      </p:sp>
      <p:sp>
        <p:nvSpPr>
          <p:cNvPr id="30" name="Plus 29"/>
          <p:cNvSpPr/>
          <p:nvPr/>
        </p:nvSpPr>
        <p:spPr>
          <a:xfrm>
            <a:off x="3611233" y="3767916"/>
            <a:ext cx="202340" cy="201889"/>
          </a:xfrm>
          <a:prstGeom prst="mathPlus">
            <a:avLst>
              <a:gd name="adj1" fmla="val 7077"/>
            </a:avLst>
          </a:prstGeom>
          <a:solidFill>
            <a:srgbClr val="002060"/>
          </a:solidFill>
          <a:ln w="12700">
            <a:solidFill>
              <a:srgbClr val="002060"/>
            </a:solidFill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002060"/>
              </a:solidFill>
            </a:endParaRPr>
          </a:p>
        </p:txBody>
      </p:sp>
      <p:sp>
        <p:nvSpPr>
          <p:cNvPr id="31" name="Plus 30"/>
          <p:cNvSpPr/>
          <p:nvPr/>
        </p:nvSpPr>
        <p:spPr>
          <a:xfrm>
            <a:off x="5508104" y="3793253"/>
            <a:ext cx="202340" cy="201889"/>
          </a:xfrm>
          <a:prstGeom prst="mathPlus">
            <a:avLst>
              <a:gd name="adj1" fmla="val 7077"/>
            </a:avLst>
          </a:prstGeom>
          <a:solidFill>
            <a:srgbClr val="002060"/>
          </a:solidFill>
          <a:ln w="12700">
            <a:solidFill>
              <a:srgbClr val="002060"/>
            </a:solidFill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002060"/>
              </a:solidFill>
            </a:endParaRPr>
          </a:p>
        </p:txBody>
      </p:sp>
      <p:sp>
        <p:nvSpPr>
          <p:cNvPr id="32" name="Plus 31"/>
          <p:cNvSpPr/>
          <p:nvPr/>
        </p:nvSpPr>
        <p:spPr>
          <a:xfrm>
            <a:off x="4544342" y="4158127"/>
            <a:ext cx="202340" cy="201889"/>
          </a:xfrm>
          <a:prstGeom prst="mathPlus">
            <a:avLst>
              <a:gd name="adj1" fmla="val 7077"/>
            </a:avLst>
          </a:prstGeom>
          <a:solidFill>
            <a:srgbClr val="002060"/>
          </a:solidFill>
          <a:ln w="12700">
            <a:solidFill>
              <a:srgbClr val="002060"/>
            </a:solidFill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002060"/>
              </a:solidFill>
            </a:endParaRPr>
          </a:p>
        </p:txBody>
      </p:sp>
      <p:sp>
        <p:nvSpPr>
          <p:cNvPr id="33" name="Plus 32"/>
          <p:cNvSpPr/>
          <p:nvPr/>
        </p:nvSpPr>
        <p:spPr>
          <a:xfrm>
            <a:off x="3611233" y="4579126"/>
            <a:ext cx="202340" cy="201889"/>
          </a:xfrm>
          <a:prstGeom prst="mathPlus">
            <a:avLst>
              <a:gd name="adj1" fmla="val 7077"/>
            </a:avLst>
          </a:prstGeom>
          <a:solidFill>
            <a:srgbClr val="002060"/>
          </a:solidFill>
          <a:ln w="12700">
            <a:solidFill>
              <a:srgbClr val="002060"/>
            </a:solidFill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002060"/>
              </a:solidFill>
            </a:endParaRPr>
          </a:p>
        </p:txBody>
      </p:sp>
      <p:sp>
        <p:nvSpPr>
          <p:cNvPr id="34" name="Plus 33"/>
          <p:cNvSpPr/>
          <p:nvPr/>
        </p:nvSpPr>
        <p:spPr>
          <a:xfrm>
            <a:off x="5508104" y="4579127"/>
            <a:ext cx="202340" cy="201889"/>
          </a:xfrm>
          <a:prstGeom prst="mathPlus">
            <a:avLst>
              <a:gd name="adj1" fmla="val 7077"/>
            </a:avLst>
          </a:prstGeom>
          <a:solidFill>
            <a:srgbClr val="002060"/>
          </a:solidFill>
          <a:ln w="12700">
            <a:solidFill>
              <a:srgbClr val="002060"/>
            </a:solidFill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002060"/>
              </a:solidFill>
            </a:endParaRPr>
          </a:p>
        </p:txBody>
      </p:sp>
      <p:pic>
        <p:nvPicPr>
          <p:cNvPr id="36" name="Obrázek 3" descr="http://www.csobpoj.cz/cs/produkty/pojisteni-vozidel/Documents/Nase-auto_Brozura-asistence.pdf - Internet Explor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19" t="67558" r="3954" b="8907"/>
          <a:stretch>
            <a:fillRect/>
          </a:stretch>
        </p:blipFill>
        <p:spPr bwMode="auto">
          <a:xfrm>
            <a:off x="3954621" y="918726"/>
            <a:ext cx="137953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ovéPole 8"/>
          <p:cNvSpPr txBox="1">
            <a:spLocks noChangeArrowheads="1"/>
          </p:cNvSpPr>
          <p:nvPr/>
        </p:nvSpPr>
        <p:spPr bwMode="auto">
          <a:xfrm>
            <a:off x="973104" y="2115702"/>
            <a:ext cx="7344816" cy="143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defRPr sz="13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3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3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3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3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ClrTx/>
              <a:buFontTx/>
              <a:buNone/>
            </a:pPr>
            <a:r>
              <a:rPr lang="cs-CZ" altLang="cs-CZ" sz="2200" dirty="0">
                <a:solidFill>
                  <a:srgbClr val="C00000"/>
                </a:solidFill>
                <a:latin typeface="+mj-lt"/>
              </a:rPr>
              <a:t>HAVARIJNÍ </a:t>
            </a:r>
            <a:r>
              <a:rPr lang="cs-CZ" altLang="cs-CZ" sz="2200" dirty="0" smtClean="0">
                <a:solidFill>
                  <a:srgbClr val="C00000"/>
                </a:solidFill>
                <a:latin typeface="+mj-lt"/>
              </a:rPr>
              <a:t>POJIŠTĚNÍ, nebo POJIŠTĚNÍ ODCIZENÍ:</a:t>
            </a:r>
            <a:endParaRPr lang="cs-CZ" altLang="cs-CZ" sz="2200" dirty="0">
              <a:solidFill>
                <a:srgbClr val="C00000"/>
              </a:solidFill>
              <a:latin typeface="+mj-lt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1800" b="0" dirty="0">
                <a:solidFill>
                  <a:srgbClr val="002060"/>
                </a:solidFill>
                <a:latin typeface="+mj-lt"/>
              </a:rPr>
              <a:t>všechna ojetá vozidla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1800" b="0" dirty="0">
                <a:solidFill>
                  <a:srgbClr val="002060"/>
                </a:solidFill>
                <a:latin typeface="+mj-lt"/>
              </a:rPr>
              <a:t>(</a:t>
            </a:r>
            <a:r>
              <a:rPr lang="cs-CZ" altLang="cs-CZ" sz="1800" dirty="0">
                <a:solidFill>
                  <a:srgbClr val="002060"/>
                </a:solidFill>
                <a:latin typeface="+mj-lt"/>
              </a:rPr>
              <a:t>bez rozdílu pojistné částky</a:t>
            </a:r>
            <a:r>
              <a:rPr lang="cs-CZ" altLang="cs-CZ" sz="1800" b="0" dirty="0">
                <a:solidFill>
                  <a:srgbClr val="002060"/>
                </a:solidFill>
                <a:latin typeface="+mj-lt"/>
              </a:rPr>
              <a:t>)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1800" b="0" dirty="0">
                <a:solidFill>
                  <a:srgbClr val="002060"/>
                </a:solidFill>
                <a:latin typeface="+mj-lt"/>
              </a:rPr>
              <a:t>minimálně 6 aktuálních fotografií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Fotodokumentace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722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1012" y="264053"/>
            <a:ext cx="4739059" cy="464647"/>
          </a:xfrm>
        </p:spPr>
        <p:txBody>
          <a:bodyPr/>
          <a:lstStyle/>
          <a:p>
            <a:r>
              <a:rPr lang="cs-CZ" sz="2400" dirty="0" smtClean="0"/>
              <a:t>Fotodokumentace</a:t>
            </a: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75B985-9927-4E97-AF07-9FE6D4E09E11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332" y="1232894"/>
            <a:ext cx="2193220" cy="164491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841" y="1232895"/>
            <a:ext cx="2193220" cy="164491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465" y="2952244"/>
            <a:ext cx="2457467" cy="18431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52244"/>
            <a:ext cx="2505472" cy="187910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665" y="4437112"/>
            <a:ext cx="2240252" cy="1680189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437112"/>
            <a:ext cx="2313451" cy="1735088"/>
          </a:xfrm>
          <a:prstGeom prst="rect">
            <a:avLst/>
          </a:prstGeom>
        </p:spPr>
      </p:pic>
      <p:sp>
        <p:nvSpPr>
          <p:cNvPr id="12" name="Zaoblený obdélník 11"/>
          <p:cNvSpPr/>
          <p:nvPr/>
        </p:nvSpPr>
        <p:spPr>
          <a:xfrm>
            <a:off x="7605531" y="1235268"/>
            <a:ext cx="1449355" cy="3600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VIN kód</a:t>
            </a:r>
            <a:endParaRPr lang="cs-CZ" b="1" dirty="0"/>
          </a:p>
        </p:txBody>
      </p:sp>
      <p:sp>
        <p:nvSpPr>
          <p:cNvPr id="13" name="Zaoblený obdélník 12"/>
          <p:cNvSpPr/>
          <p:nvPr/>
        </p:nvSpPr>
        <p:spPr>
          <a:xfrm>
            <a:off x="7029467" y="1670590"/>
            <a:ext cx="2025419" cy="3600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Středový panel</a:t>
            </a:r>
            <a:endParaRPr lang="cs-CZ" b="1" dirty="0"/>
          </a:p>
        </p:txBody>
      </p:sp>
      <p:sp>
        <p:nvSpPr>
          <p:cNvPr id="14" name="Zaoblený obdélník 13"/>
          <p:cNvSpPr/>
          <p:nvPr/>
        </p:nvSpPr>
        <p:spPr>
          <a:xfrm>
            <a:off x="5895491" y="537975"/>
            <a:ext cx="1449355" cy="3600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Zprava</a:t>
            </a:r>
            <a:endParaRPr lang="cs-CZ" b="1" dirty="0"/>
          </a:p>
        </p:txBody>
      </p:sp>
      <p:sp>
        <p:nvSpPr>
          <p:cNvPr id="15" name="Zaoblený obdélník 14"/>
          <p:cNvSpPr/>
          <p:nvPr/>
        </p:nvSpPr>
        <p:spPr>
          <a:xfrm>
            <a:off x="5872741" y="116632"/>
            <a:ext cx="1449355" cy="3600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Zezadu</a:t>
            </a:r>
            <a:endParaRPr lang="cs-CZ" b="1" dirty="0"/>
          </a:p>
        </p:txBody>
      </p:sp>
      <p:sp>
        <p:nvSpPr>
          <p:cNvPr id="16" name="Zaoblený obdélník 15"/>
          <p:cNvSpPr/>
          <p:nvPr/>
        </p:nvSpPr>
        <p:spPr>
          <a:xfrm>
            <a:off x="7463448" y="548680"/>
            <a:ext cx="1449355" cy="3600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Zleva</a:t>
            </a:r>
            <a:endParaRPr lang="cs-CZ" b="1" dirty="0"/>
          </a:p>
        </p:txBody>
      </p:sp>
      <p:sp>
        <p:nvSpPr>
          <p:cNvPr id="17" name="Zaoblený obdélník 16"/>
          <p:cNvSpPr/>
          <p:nvPr/>
        </p:nvSpPr>
        <p:spPr>
          <a:xfrm>
            <a:off x="7474577" y="116632"/>
            <a:ext cx="1427098" cy="3600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Zepředu</a:t>
            </a:r>
            <a:endParaRPr lang="cs-CZ" b="1" dirty="0"/>
          </a:p>
        </p:txBody>
      </p:sp>
      <p:sp>
        <p:nvSpPr>
          <p:cNvPr id="26" name="TextovéPole 25"/>
          <p:cNvSpPr txBox="1"/>
          <p:nvPr/>
        </p:nvSpPr>
        <p:spPr>
          <a:xfrm rot="20437702">
            <a:off x="2679821" y="3377656"/>
            <a:ext cx="4072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Jak správně fotografovat </a:t>
            </a:r>
            <a:endParaRPr lang="cs-CZ" sz="2000" dirty="0">
              <a:solidFill>
                <a:srgbClr val="FF0000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12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27382E-6 L -0.26927 0.11956 C -0.25521 0.12858 -0.45486 0.16628 -0.43298 0.16628 C -0.40798 0.16628 -0.50416 0.16142 -0.4901 0.1524 L -0.66927 0.14523 L -0.68889 0.15402 " pathEditMode="relative" rAng="0" ptsTypes="FffFAF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44" y="8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79 -0.00509 L -0.13472 0.05226 C -0.12066 0.06128 -0.11111 0.10939 -0.08923 0.10939 C -0.06423 0.10939 -0.06163 0.16674 -0.04757 0.15772 L 0.01337 0.14916 " pathEditMode="relative" rAng="0" ptsTypes="FffFF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7" y="8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-0.03677 L -0.13837 0.29996 C -0.12379 0.30944 -0.30243 0.40033 -0.28143 0.40033 C -0.25608 0.40033 -0.57952 0.43178 -0.56563 0.42276 L -0.79809 0.3173 " pathEditMode="relative" rAng="0" ptsTypes="FffFF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28" y="234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7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4809 0.01735 L 0.1592 0.01827 C 0.17326 0.02729 0.2191 0.03747 0.24097 0.03747 C 0.26597 0.03747 0.26198 0.16397 0.27604 0.15495 L 0.18125 0.33812 " pathEditMode="relative" rAng="0" ptsTypes="FffFF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89" y="160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54302E-6 L 0.05556 0.08695 L 0.06337 0.16651 C 0.08316 0.17553 -0.05989 0.32076 -0.1302 0.37419 C -0.20052 0.42761 -0.27465 0.47386 -0.35868 0.48658 C -0.33368 0.48658 -0.64809 0.45929 -0.63402 0.45027 L -0.57829 0.61471 L -0.5717 0.62488 L -0.57691 0.60939 " pathEditMode="relative" rAng="0" ptsTypes="FAfafFAAF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47" y="312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9556E-7 L -0.16684 0.02983 C -0.15278 0.03885 -0.24844 0.11633 -0.22656 0.11633 C -0.20156 0.11633 -0.38472 0.37974 -0.37066 0.37072 L -0.22518 0.68316 " pathEditMode="relative" rAng="0" ptsTypes="FffFF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36" y="34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5589240"/>
            <a:ext cx="9144000" cy="9361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1013" y="448719"/>
            <a:ext cx="4019550" cy="461463"/>
          </a:xfrm>
        </p:spPr>
        <p:txBody>
          <a:bodyPr/>
          <a:lstStyle/>
          <a:p>
            <a:r>
              <a:rPr lang="cs-CZ" sz="2400" dirty="0" smtClean="0"/>
              <a:t>Odcizení</a:t>
            </a:r>
            <a:endParaRPr lang="cs-CZ" sz="24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E3F48-8CC8-4148-8CA6-828BB74D6563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259752"/>
              </p:ext>
            </p:extLst>
          </p:nvPr>
        </p:nvGraphicFramePr>
        <p:xfrm>
          <a:off x="161764" y="1844824"/>
          <a:ext cx="8820472" cy="4300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5900"/>
                <a:gridCol w="1512168"/>
                <a:gridCol w="5922404"/>
              </a:tblGrid>
              <a:tr h="673934">
                <a:tc>
                  <a:txBody>
                    <a:bodyPr/>
                    <a:lstStyle/>
                    <a:p>
                      <a:r>
                        <a:rPr lang="cs-CZ" dirty="0" smtClean="0"/>
                        <a:t>Vozidlo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Pojistná částka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Minimální</a:t>
                      </a:r>
                      <a:r>
                        <a:rPr lang="cs-CZ" baseline="0" dirty="0" smtClean="0"/>
                        <a:t> způsob zabezpečení</a:t>
                      </a:r>
                      <a:endParaRPr lang="cs-CZ" dirty="0"/>
                    </a:p>
                  </a:txBody>
                  <a:tcPr/>
                </a:tc>
              </a:tr>
              <a:tr h="545566">
                <a:tc rowSpan="3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Osobní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 500.000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mechanický systém nebo imobilizér nebo alarm nebo aktivní systém</a:t>
                      </a:r>
                    </a:p>
                    <a:p>
                      <a:r>
                        <a:rPr lang="cs-CZ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vyhledávání vozidel nebo pasivní systém vyhledávání vozidel</a:t>
                      </a:r>
                      <a:endParaRPr lang="cs-CZ" sz="1400" dirty="0"/>
                    </a:p>
                  </a:txBody>
                  <a:tcPr/>
                </a:tc>
              </a:tr>
              <a:tr h="770211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 800.000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kombinace dvou z těchto způsobů zabezpečení: mechanický systém;</a:t>
                      </a:r>
                    </a:p>
                    <a:p>
                      <a:r>
                        <a:rPr lang="cs-CZ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imobilizér; alarm; aktivní systém vyhledávání vozidel nebo pasivní systém vyhledávání vozidel; bezpečnostní značení skel,</a:t>
                      </a:r>
                      <a:endParaRPr lang="cs-CZ" sz="1400" dirty="0"/>
                    </a:p>
                  </a:txBody>
                  <a:tcPr/>
                </a:tc>
              </a:tr>
              <a:tr h="770211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nad 800.000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kombinace tří z těchto způsobů zabezpečení: mechanický systém;</a:t>
                      </a:r>
                    </a:p>
                    <a:p>
                      <a:r>
                        <a:rPr lang="cs-CZ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imobilizér; alarm; aktivní systém vyhledávání vozidel nebo pasivní systém vyhledávání vozidel; bezpečnostní značení skel</a:t>
                      </a:r>
                      <a:endParaRPr lang="cs-CZ" sz="1400" dirty="0"/>
                    </a:p>
                  </a:txBody>
                  <a:tcPr/>
                </a:tc>
              </a:tr>
              <a:tr h="54556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dirty="0" smtClean="0"/>
                        <a:t>Dodávková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 750.000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mechanický systém nebo imobilizér nebo alarm nebo aktivní systém</a:t>
                      </a:r>
                    </a:p>
                    <a:p>
                      <a:r>
                        <a:rPr lang="cs-CZ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vyhledávání vozidel nebo pasivní systém vyhledávání vozidel</a:t>
                      </a:r>
                      <a:endParaRPr lang="cs-CZ" sz="1400" dirty="0"/>
                    </a:p>
                  </a:txBody>
                  <a:tcPr/>
                </a:tc>
              </a:tr>
              <a:tr h="994855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nad 750.000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kombinací dvou z těchto způsobů zabezpečení: mechanický systém;</a:t>
                      </a:r>
                    </a:p>
                    <a:p>
                      <a:r>
                        <a:rPr lang="cs-CZ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imobilizér; alarm; aktivní systém vyhledávání vozidel nebo pasivní systém vyhledávání vozidel; bezpečnostní</a:t>
                      </a:r>
                    </a:p>
                    <a:p>
                      <a:r>
                        <a:rPr lang="cs-CZ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značení skel.</a:t>
                      </a:r>
                      <a:endParaRPr lang="cs-CZ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Čárový popisek 2 9"/>
          <p:cNvSpPr/>
          <p:nvPr/>
        </p:nvSpPr>
        <p:spPr>
          <a:xfrm>
            <a:off x="5868144" y="332656"/>
            <a:ext cx="2808312" cy="1008112"/>
          </a:xfrm>
          <a:prstGeom prst="borderCallout2">
            <a:avLst>
              <a:gd name="adj1" fmla="val 110089"/>
              <a:gd name="adj2" fmla="val 63631"/>
              <a:gd name="adj3" fmla="val 134192"/>
              <a:gd name="adj4" fmla="val 67291"/>
              <a:gd name="adj5" fmla="val 214168"/>
              <a:gd name="adj6" fmla="val 6785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Popis jednotlivých pojmů naleznete v sazebníku Pojištění odcizení vozidla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426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1013" y="448719"/>
            <a:ext cx="4019550" cy="461463"/>
          </a:xfrm>
        </p:spPr>
        <p:txBody>
          <a:bodyPr/>
          <a:lstStyle/>
          <a:p>
            <a:r>
              <a:rPr lang="cs-CZ" sz="2400" dirty="0" smtClean="0"/>
              <a:t>Odcizení</a:t>
            </a:r>
            <a:endParaRPr lang="cs-CZ" sz="24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E3F48-8CC8-4148-8CA6-828BB74D6563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414344"/>
              </p:ext>
            </p:extLst>
          </p:nvPr>
        </p:nvGraphicFramePr>
        <p:xfrm>
          <a:off x="323528" y="1484784"/>
          <a:ext cx="8352928" cy="277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67687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Varianta zabezpečení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Popis</a:t>
                      </a:r>
                      <a:endParaRPr lang="cs-CZ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Minimální zabezpečení dle bodu 1 Předpisu zabezpečení vozidel proti</a:t>
                      </a:r>
                    </a:p>
                    <a:p>
                      <a:r>
                        <a:rPr lang="cs-CZ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odcizení dle VPP KPV Část M</a:t>
                      </a:r>
                      <a:endParaRPr lang="cs-CZ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Zabezpečení odpovídá vyšší cenové kategorii než do jaké je vozidlo zařazeno</a:t>
                      </a:r>
                      <a:endParaRPr lang="cs-CZ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Vozidlo je vybaveno aktivním vyhledávacím systémem a splňuje podmínky</a:t>
                      </a:r>
                    </a:p>
                    <a:p>
                      <a:r>
                        <a:rPr lang="cs-CZ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minimálního předepsaného zabezpečení pro danou kategorii vozidel</a:t>
                      </a:r>
                      <a:endParaRPr lang="cs-CZ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Bez zabezpečení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 datu uzavření PS není zabezpečení v souladu s požadavky na minimální</a:t>
                      </a:r>
                    </a:p>
                    <a:p>
                      <a:r>
                        <a:rPr lang="cs-CZ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zabezpečení; klient se musí písemně zavázat doplnit do vozidla předepsané</a:t>
                      </a:r>
                    </a:p>
                    <a:p>
                      <a:r>
                        <a:rPr lang="cs-CZ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zabezpečovací zařízení nejpozději do dne počátku pojištění</a:t>
                      </a:r>
                      <a:endParaRPr lang="cs-CZ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Šipka dolů 5"/>
          <p:cNvSpPr/>
          <p:nvPr/>
        </p:nvSpPr>
        <p:spPr>
          <a:xfrm>
            <a:off x="3995936" y="4365104"/>
            <a:ext cx="1368152" cy="43204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2087724" y="4920461"/>
            <a:ext cx="5184576" cy="10081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Způsob zabezpečení má vliv na výši pojistného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542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co nezapomínat?</a:t>
            </a:r>
            <a:endParaRPr lang="cs-CZ" dirty="0"/>
          </a:p>
        </p:txBody>
      </p:sp>
      <p:pic>
        <p:nvPicPr>
          <p:cNvPr id="4100" name="Picture 4" descr="http://blog.internetdr.com/wp-content/uploads/2012/06/stick_figure_holding_exclamation_mark_1600_clr_78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88" y="2133176"/>
            <a:ext cx="19998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51520" y="1412776"/>
            <a:ext cx="3096344" cy="1920526"/>
          </a:xfrm>
          <a:prstGeom prst="rect">
            <a:avLst/>
          </a:prstGeom>
          <a:gradFill>
            <a:gsLst>
              <a:gs pos="4000">
                <a:srgbClr val="D9E2FF"/>
              </a:gs>
              <a:gs pos="55000">
                <a:srgbClr val="F3FAFF"/>
              </a:gs>
            </a:gsLst>
            <a:lin ang="16200000" scaled="1"/>
          </a:gradFill>
          <a:ln w="6350">
            <a:solidFill>
              <a:srgbClr val="3366FF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cs-CZ" dirty="0" smtClean="0">
                <a:solidFill>
                  <a:srgbClr val="002060"/>
                </a:solidFill>
              </a:rPr>
              <a:t>Pokud sjednáte </a:t>
            </a:r>
            <a:r>
              <a:rPr lang="cs-CZ" b="1" dirty="0" smtClean="0">
                <a:solidFill>
                  <a:srgbClr val="002060"/>
                </a:solidFill>
              </a:rPr>
              <a:t>havarijní pojištění</a:t>
            </a:r>
            <a:r>
              <a:rPr lang="cs-CZ" dirty="0" smtClean="0">
                <a:solidFill>
                  <a:srgbClr val="002060"/>
                </a:solidFill>
              </a:rPr>
              <a:t> nebo pojištění </a:t>
            </a:r>
            <a:r>
              <a:rPr lang="cs-CZ" b="1" dirty="0" smtClean="0">
                <a:solidFill>
                  <a:srgbClr val="002060"/>
                </a:solidFill>
              </a:rPr>
              <a:t>odcizení</a:t>
            </a:r>
            <a:r>
              <a:rPr lang="cs-CZ" dirty="0" smtClean="0">
                <a:solidFill>
                  <a:srgbClr val="002060"/>
                </a:solidFill>
              </a:rPr>
              <a:t>, musí být ke smlouvě doložena odpovídající </a:t>
            </a:r>
            <a:r>
              <a:rPr lang="cs-CZ" b="1" dirty="0" smtClean="0">
                <a:solidFill>
                  <a:srgbClr val="002060"/>
                </a:solidFill>
              </a:rPr>
              <a:t>fotodokumentace</a:t>
            </a:r>
            <a:r>
              <a:rPr lang="cs-CZ" dirty="0" smtClean="0">
                <a:solidFill>
                  <a:srgbClr val="002060"/>
                </a:solidFill>
              </a:rPr>
              <a:t>!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463888" y="1021085"/>
            <a:ext cx="3212568" cy="1615827"/>
          </a:xfrm>
          <a:prstGeom prst="rect">
            <a:avLst/>
          </a:prstGeom>
          <a:gradFill>
            <a:gsLst>
              <a:gs pos="4000">
                <a:srgbClr val="D9E2FF"/>
              </a:gs>
              <a:gs pos="55000">
                <a:srgbClr val="F3FAFF"/>
              </a:gs>
            </a:gsLst>
            <a:lin ang="16200000" scaled="1"/>
          </a:gradFill>
          <a:ln w="6350">
            <a:solidFill>
              <a:srgbClr val="3366FF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cs-CZ" dirty="0" smtClean="0">
                <a:solidFill>
                  <a:srgbClr val="002060"/>
                </a:solidFill>
              </a:rPr>
              <a:t>V případě, že klient </a:t>
            </a:r>
            <a:r>
              <a:rPr lang="cs-CZ" b="1" dirty="0" smtClean="0">
                <a:solidFill>
                  <a:srgbClr val="002060"/>
                </a:solidFill>
              </a:rPr>
              <a:t>nemá přidělenou RZ</a:t>
            </a:r>
            <a:r>
              <a:rPr lang="cs-CZ" dirty="0" smtClean="0">
                <a:solidFill>
                  <a:srgbClr val="002060"/>
                </a:solidFill>
              </a:rPr>
              <a:t>, nevyplňujte do smlouvy fiktivní údaje, ale zaklikněte </a:t>
            </a:r>
            <a:r>
              <a:rPr lang="cs-CZ" b="1" dirty="0" smtClean="0">
                <a:solidFill>
                  <a:srgbClr val="002060"/>
                </a:solidFill>
              </a:rPr>
              <a:t>ANO</a:t>
            </a:r>
            <a:r>
              <a:rPr lang="cs-CZ" dirty="0" smtClean="0">
                <a:solidFill>
                  <a:srgbClr val="002060"/>
                </a:solidFill>
              </a:rPr>
              <a:t> v políčku </a:t>
            </a:r>
            <a:r>
              <a:rPr lang="cs-CZ" b="1" dirty="0" smtClean="0">
                <a:solidFill>
                  <a:srgbClr val="002060"/>
                </a:solidFill>
              </a:rPr>
              <a:t>„Chybí RZ nebo VTP“</a:t>
            </a:r>
            <a:r>
              <a:rPr lang="cs-CZ" dirty="0" smtClean="0">
                <a:solidFill>
                  <a:srgbClr val="002060"/>
                </a:solidFill>
              </a:rPr>
              <a:t>!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012160" y="2837952"/>
            <a:ext cx="2880320" cy="1311128"/>
          </a:xfrm>
          <a:prstGeom prst="rect">
            <a:avLst/>
          </a:prstGeom>
          <a:gradFill>
            <a:gsLst>
              <a:gs pos="4000">
                <a:srgbClr val="D9E2FF"/>
              </a:gs>
              <a:gs pos="55000">
                <a:srgbClr val="F3FAFF"/>
              </a:gs>
            </a:gsLst>
            <a:lin ang="16200000" scaled="1"/>
          </a:gradFill>
          <a:ln w="6350">
            <a:solidFill>
              <a:srgbClr val="3366FF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cs-CZ" b="1" dirty="0" smtClean="0">
                <a:solidFill>
                  <a:srgbClr val="002060"/>
                </a:solidFill>
              </a:rPr>
              <a:t>Přepisujete údaje </a:t>
            </a:r>
            <a:r>
              <a:rPr lang="cs-CZ" dirty="0" smtClean="0">
                <a:solidFill>
                  <a:srgbClr val="002060"/>
                </a:solidFill>
              </a:rPr>
              <a:t>ve smlouvě? Nezapomeňte je opatřit </a:t>
            </a:r>
            <a:r>
              <a:rPr lang="cs-CZ" b="1" dirty="0" smtClean="0">
                <a:solidFill>
                  <a:srgbClr val="002060"/>
                </a:solidFill>
              </a:rPr>
              <a:t>podpisem pojistníka</a:t>
            </a:r>
            <a:r>
              <a:rPr lang="cs-CZ" dirty="0" smtClean="0">
                <a:solidFill>
                  <a:srgbClr val="002060"/>
                </a:solidFill>
              </a:rPr>
              <a:t>!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491880" y="908720"/>
            <a:ext cx="1800200" cy="701731"/>
          </a:xfrm>
          <a:prstGeom prst="rect">
            <a:avLst/>
          </a:prstGeom>
          <a:gradFill>
            <a:gsLst>
              <a:gs pos="4000">
                <a:srgbClr val="D9E2FF"/>
              </a:gs>
              <a:gs pos="55000">
                <a:srgbClr val="F3FAFF"/>
              </a:gs>
            </a:gsLst>
            <a:lin ang="16200000" scaled="1"/>
          </a:gradFill>
          <a:ln w="6350">
            <a:solidFill>
              <a:srgbClr val="3366FF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cs-CZ" b="1" dirty="0" smtClean="0">
                <a:solidFill>
                  <a:srgbClr val="002060"/>
                </a:solidFill>
              </a:rPr>
              <a:t>VIN </a:t>
            </a:r>
            <a:r>
              <a:rPr lang="cs-CZ" dirty="0" smtClean="0">
                <a:solidFill>
                  <a:srgbClr val="002060"/>
                </a:solidFill>
              </a:rPr>
              <a:t>má obvykle </a:t>
            </a:r>
            <a:r>
              <a:rPr lang="cs-CZ" b="1" dirty="0" smtClean="0">
                <a:solidFill>
                  <a:srgbClr val="002060"/>
                </a:solidFill>
              </a:rPr>
              <a:t>17 znaků </a:t>
            </a:r>
            <a:r>
              <a:rPr lang="cs-CZ" dirty="0" smtClean="0">
                <a:solidFill>
                  <a:srgbClr val="002060"/>
                </a:solidFill>
              </a:rPr>
              <a:t>!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279296" y="4949780"/>
            <a:ext cx="2372824" cy="1287532"/>
          </a:xfrm>
          <a:prstGeom prst="rect">
            <a:avLst/>
          </a:prstGeom>
          <a:gradFill>
            <a:gsLst>
              <a:gs pos="4000">
                <a:srgbClr val="D9E2FF"/>
              </a:gs>
              <a:gs pos="55000">
                <a:srgbClr val="F3FAFF"/>
              </a:gs>
            </a:gsLst>
            <a:lin ang="16200000" scaled="1"/>
          </a:gradFill>
          <a:ln w="6350">
            <a:solidFill>
              <a:srgbClr val="3366FF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cs-CZ" b="1" dirty="0" smtClean="0">
                <a:solidFill>
                  <a:srgbClr val="002060"/>
                </a:solidFill>
              </a:rPr>
              <a:t>Bonus </a:t>
            </a:r>
            <a:r>
              <a:rPr lang="cs-CZ" dirty="0" smtClean="0">
                <a:solidFill>
                  <a:srgbClr val="002060"/>
                </a:solidFill>
              </a:rPr>
              <a:t>se vztahuje k </a:t>
            </a:r>
            <a:r>
              <a:rPr lang="cs-CZ" b="1" dirty="0" smtClean="0">
                <a:solidFill>
                  <a:srgbClr val="002060"/>
                </a:solidFill>
              </a:rPr>
              <a:t>pojistníkovi </a:t>
            </a:r>
            <a:r>
              <a:rPr lang="cs-CZ" dirty="0" smtClean="0">
                <a:solidFill>
                  <a:srgbClr val="002060"/>
                </a:solidFill>
              </a:rPr>
              <a:t>a ke shodné </a:t>
            </a:r>
            <a:r>
              <a:rPr lang="cs-CZ" b="1" dirty="0" smtClean="0">
                <a:solidFill>
                  <a:srgbClr val="002060"/>
                </a:solidFill>
              </a:rPr>
              <a:t>kategorii vozidla</a:t>
            </a:r>
            <a:r>
              <a:rPr lang="cs-CZ" dirty="0" smtClean="0">
                <a:solidFill>
                  <a:srgbClr val="002060"/>
                </a:solidFill>
              </a:rPr>
              <a:t>!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760428" y="4350120"/>
            <a:ext cx="2916028" cy="1006429"/>
          </a:xfrm>
          <a:prstGeom prst="rect">
            <a:avLst/>
          </a:prstGeom>
          <a:gradFill>
            <a:gsLst>
              <a:gs pos="4000">
                <a:srgbClr val="D9E2FF"/>
              </a:gs>
              <a:gs pos="55000">
                <a:srgbClr val="F3FAFF"/>
              </a:gs>
            </a:gsLst>
            <a:lin ang="16200000" scaled="1"/>
          </a:gradFill>
          <a:ln w="6350">
            <a:solidFill>
              <a:srgbClr val="3366FF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cs-CZ" b="1" dirty="0" smtClean="0">
                <a:solidFill>
                  <a:srgbClr val="002060"/>
                </a:solidFill>
              </a:rPr>
              <a:t>Vyšší slevy </a:t>
            </a:r>
            <a:r>
              <a:rPr lang="cs-CZ" dirty="0" smtClean="0">
                <a:solidFill>
                  <a:srgbClr val="002060"/>
                </a:solidFill>
              </a:rPr>
              <a:t>musí být vždy schváleny a tento souhlas </a:t>
            </a:r>
            <a:r>
              <a:rPr lang="cs-CZ" b="1" dirty="0" smtClean="0">
                <a:solidFill>
                  <a:srgbClr val="002060"/>
                </a:solidFill>
              </a:rPr>
              <a:t>doložte</a:t>
            </a:r>
            <a:r>
              <a:rPr lang="cs-CZ" dirty="0" smtClean="0">
                <a:solidFill>
                  <a:srgbClr val="002060"/>
                </a:solidFill>
              </a:rPr>
              <a:t> ke smlouvě!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41104" y="3596706"/>
            <a:ext cx="2790736" cy="1920526"/>
          </a:xfrm>
          <a:prstGeom prst="rect">
            <a:avLst/>
          </a:prstGeom>
          <a:gradFill>
            <a:gsLst>
              <a:gs pos="4000">
                <a:srgbClr val="D9E2FF"/>
              </a:gs>
              <a:gs pos="55000">
                <a:srgbClr val="F3FAFF"/>
              </a:gs>
            </a:gsLst>
            <a:lin ang="16200000" scaled="1"/>
          </a:gradFill>
          <a:ln w="6350">
            <a:solidFill>
              <a:srgbClr val="3366FF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cs-CZ" dirty="0" smtClean="0">
                <a:solidFill>
                  <a:srgbClr val="002060"/>
                </a:solidFill>
              </a:rPr>
              <a:t>Pojišťujete</a:t>
            </a:r>
            <a:r>
              <a:rPr lang="cs-CZ" b="1" dirty="0" smtClean="0">
                <a:solidFill>
                  <a:srgbClr val="002060"/>
                </a:solidFill>
              </a:rPr>
              <a:t> starší vozidlo</a:t>
            </a:r>
            <a:r>
              <a:rPr lang="cs-CZ" dirty="0" smtClean="0">
                <a:solidFill>
                  <a:srgbClr val="002060"/>
                </a:solidFill>
              </a:rPr>
              <a:t>?</a:t>
            </a:r>
          </a:p>
          <a:p>
            <a:pPr algn="ctr">
              <a:lnSpc>
                <a:spcPct val="110000"/>
              </a:lnSpc>
            </a:pPr>
            <a:r>
              <a:rPr lang="cs-CZ" dirty="0" smtClean="0">
                <a:solidFill>
                  <a:srgbClr val="002060"/>
                </a:solidFill>
              </a:rPr>
              <a:t>Nezapomeňte doložit </a:t>
            </a:r>
            <a:r>
              <a:rPr lang="cs-CZ" b="1" dirty="0" smtClean="0">
                <a:solidFill>
                  <a:srgbClr val="002060"/>
                </a:solidFill>
              </a:rPr>
              <a:t>atest</a:t>
            </a:r>
            <a:r>
              <a:rPr lang="cs-CZ" dirty="0" smtClean="0">
                <a:solidFill>
                  <a:srgbClr val="002060"/>
                </a:solidFill>
              </a:rPr>
              <a:t> historického vozidla, nebo </a:t>
            </a:r>
            <a:r>
              <a:rPr lang="cs-CZ" b="1" dirty="0" smtClean="0">
                <a:solidFill>
                  <a:srgbClr val="002060"/>
                </a:solidFill>
              </a:rPr>
              <a:t>souhlas</a:t>
            </a:r>
            <a:r>
              <a:rPr lang="cs-CZ" dirty="0" smtClean="0">
                <a:solidFill>
                  <a:srgbClr val="002060"/>
                </a:solidFill>
              </a:rPr>
              <a:t> produktového manažera!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C5544B-C3E2-49B5-A052-C047AA091D6A}" type="slidenum">
              <a:rPr lang="cs-CZ" smtClean="0"/>
              <a:pPr>
                <a:defRPr/>
              </a:pPr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549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C5544B-C3E2-49B5-A052-C047AA091D6A}" type="slidenum">
              <a:rPr lang="cs-CZ" smtClean="0"/>
              <a:pPr>
                <a:defRPr/>
              </a:pPr>
              <a:t>29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 rot="21056826">
            <a:off x="1403648" y="1707866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/>
              <a:t>Štěstí přeje pojištěným</a:t>
            </a:r>
            <a:endParaRPr lang="cs-CZ" sz="4000" b="1" dirty="0"/>
          </a:p>
        </p:txBody>
      </p:sp>
      <p:pic>
        <p:nvPicPr>
          <p:cNvPr id="14340" name="Picture 4" descr="http://document-manager.pl/wp-content/uploads/2015/01/woman-160342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012" y="2685256"/>
            <a:ext cx="609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53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/>
        </p:nvSpPr>
        <p:spPr>
          <a:xfrm>
            <a:off x="179512" y="5517232"/>
            <a:ext cx="8964612" cy="942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179388" y="5438353"/>
            <a:ext cx="8964612" cy="942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OPV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3401513"/>
              </p:ext>
            </p:extLst>
          </p:nvPr>
        </p:nvGraphicFramePr>
        <p:xfrm>
          <a:off x="60296" y="1077720"/>
          <a:ext cx="9048208" cy="4865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6534"/>
                <a:gridCol w="1643685"/>
                <a:gridCol w="1643685"/>
                <a:gridCol w="1544304"/>
              </a:tblGrid>
              <a:tr h="843540">
                <a:tc>
                  <a:txBody>
                    <a:bodyPr/>
                    <a:lstStyle/>
                    <a:p>
                      <a:pPr algn="l"/>
                      <a:r>
                        <a:rPr lang="cs-CZ" sz="2200" b="0" dirty="0" smtClean="0">
                          <a:solidFill>
                            <a:srgbClr val="002060"/>
                          </a:solidFill>
                        </a:rPr>
                        <a:t>Pojištění</a:t>
                      </a:r>
                      <a:r>
                        <a:rPr lang="cs-CZ" sz="2200" b="0" baseline="0" dirty="0" smtClean="0">
                          <a:solidFill>
                            <a:srgbClr val="002060"/>
                          </a:solidFill>
                        </a:rPr>
                        <a:t> odpovědnosti za újmu způsobenou provozem vozidla</a:t>
                      </a:r>
                      <a:endParaRPr lang="cs-CZ" sz="2200" b="0" dirty="0">
                        <a:solidFill>
                          <a:srgbClr val="002060"/>
                        </a:solidFill>
                      </a:endParaRPr>
                    </a:p>
                  </a:txBody>
                  <a:tcPr marL="90000" marR="90000" marT="46800" marB="46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Standard</a:t>
                      </a:r>
                      <a:endParaRPr lang="cs-CZ" sz="1800" dirty="0"/>
                    </a:p>
                  </a:txBody>
                  <a:tcPr marL="90000" marR="90000" marT="46800" marB="46800" anchor="ctr">
                    <a:gradFill flip="none" rotWithShape="1">
                      <a:gsLst>
                        <a:gs pos="58000">
                          <a:srgbClr val="92D050"/>
                        </a:gs>
                        <a:gs pos="100000">
                          <a:srgbClr val="D0EAB4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Dominant</a:t>
                      </a:r>
                      <a:endParaRPr lang="cs-CZ" sz="1800" dirty="0"/>
                    </a:p>
                  </a:txBody>
                  <a:tcPr marL="90000" marR="90000" marT="46800" marB="46800" anchor="ctr">
                    <a:gradFill>
                      <a:gsLst>
                        <a:gs pos="5800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tx1">
                            <a:lumMod val="25000"/>
                            <a:lumOff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Premiant</a:t>
                      </a:r>
                      <a:endParaRPr lang="cs-CZ" sz="1800" dirty="0"/>
                    </a:p>
                  </a:txBody>
                  <a:tcPr marL="90000" marR="90000" marT="46800" marB="46800" anchor="ctr">
                    <a:gradFill>
                      <a:gsLst>
                        <a:gs pos="58000">
                          <a:srgbClr val="A50021"/>
                        </a:gs>
                        <a:gs pos="100000">
                          <a:srgbClr val="DE0000"/>
                        </a:gs>
                      </a:gsLst>
                      <a:lin ang="16200000" scaled="1"/>
                    </a:gradFill>
                  </a:tcPr>
                </a:tc>
              </a:tr>
              <a:tr h="158078">
                <a:tc>
                  <a:txBody>
                    <a:bodyPr/>
                    <a:lstStyle/>
                    <a:p>
                      <a:endParaRPr lang="cs-CZ" sz="200" b="0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90000" marR="90000" marT="46800" marB="4680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" baseline="0" dirty="0"/>
                    </a:p>
                  </a:txBody>
                  <a:tcPr marL="90000" marR="90000" marT="46800" marB="4680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" baseline="0" dirty="0"/>
                    </a:p>
                  </a:txBody>
                  <a:tcPr marL="90000" marR="90000" marT="46800" marB="4680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" baseline="0" dirty="0"/>
                    </a:p>
                  </a:txBody>
                  <a:tcPr marL="90000" marR="90000" marT="46800" marB="4680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1736">
                <a:tc>
                  <a:txBody>
                    <a:bodyPr/>
                    <a:lstStyle/>
                    <a:p>
                      <a:pPr marR="635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</a:rPr>
                        <a:t>Újmy</a:t>
                      </a:r>
                      <a:r>
                        <a:rPr lang="cs-CZ" sz="1800" spc="-7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</a:rPr>
                        <a:t> </a:t>
                      </a: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</a:rPr>
                        <a:t>na</a:t>
                      </a:r>
                      <a:r>
                        <a:rPr lang="cs-CZ" sz="1800" spc="-35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</a:rPr>
                        <a:t> </a:t>
                      </a:r>
                      <a:r>
                        <a:rPr lang="cs-CZ" sz="180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</a:rPr>
                        <a:t>zdraví </a:t>
                      </a:r>
                      <a:r>
                        <a:rPr lang="cs-CZ" sz="1800" spc="45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</a:rPr>
                        <a:t>/ </a:t>
                      </a:r>
                      <a:r>
                        <a:rPr lang="cs-CZ" sz="180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</a:rPr>
                        <a:t>věci </a:t>
                      </a:r>
                      <a:r>
                        <a:rPr lang="cs-CZ" sz="1800" baseline="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</a:rPr>
                        <a:t>a ušlý zisk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</a:rPr>
                        <a:t>44</a:t>
                      </a:r>
                      <a:r>
                        <a:rPr lang="cs-CZ" sz="1800" spc="25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</a:rPr>
                        <a:t>/35</a:t>
                      </a:r>
                      <a:r>
                        <a:rPr lang="cs-CZ" sz="1800" spc="25" baseline="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</a:rPr>
                        <a:t> mil.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000" marR="90000" marT="46800" marB="4680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F3FF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</a:rPr>
                        <a:t>60/60</a:t>
                      </a:r>
                      <a:r>
                        <a:rPr lang="cs-CZ" sz="1800" spc="25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</a:rPr>
                        <a:t> </a:t>
                      </a:r>
                      <a:r>
                        <a:rPr lang="cs-CZ" sz="180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</a:rPr>
                        <a:t>mil.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000" marR="90000" marT="46800" marB="4680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F3FF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</a:rPr>
                        <a:t>200/200</a:t>
                      </a:r>
                      <a:r>
                        <a:rPr lang="cs-CZ" sz="1800" spc="25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</a:rPr>
                        <a:t> </a:t>
                      </a:r>
                      <a:r>
                        <a:rPr lang="cs-CZ" sz="180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</a:rPr>
                        <a:t>mil.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000" marR="90000" marT="46800" marB="46800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F3FF"/>
                    </a:solidFill>
                  </a:tcPr>
                </a:tc>
              </a:tr>
              <a:tr h="896235">
                <a:tc>
                  <a:txBody>
                    <a:bodyPr/>
                    <a:lstStyle/>
                    <a:p>
                      <a:pPr marL="0" marR="635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</a:rPr>
                        <a:t>Řidič / Manžel, rodiče</a:t>
                      </a:r>
                      <a:r>
                        <a:rPr lang="cs-CZ" sz="1800" spc="-40" baseline="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</a:rPr>
                        <a:t> a </a:t>
                      </a:r>
                      <a:r>
                        <a:rPr lang="cs-CZ" sz="18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Arial"/>
                        </a:rPr>
                        <a:t>osoby</a:t>
                      </a:r>
                      <a:r>
                        <a:rPr lang="cs-CZ" sz="1800" spc="-25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Arial"/>
                        </a:rPr>
                        <a:t> </a:t>
                      </a:r>
                      <a:r>
                        <a:rPr lang="cs-CZ" sz="18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Arial"/>
                        </a:rPr>
                        <a:t>příbuzné</a:t>
                      </a:r>
                      <a:r>
                        <a:rPr lang="cs-CZ" sz="1800" spc="35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Arial"/>
                        </a:rPr>
                        <a:t> </a:t>
                      </a:r>
                      <a:r>
                        <a:rPr lang="cs-CZ" sz="18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Arial"/>
                        </a:rPr>
                        <a:t>v</a:t>
                      </a:r>
                      <a:r>
                        <a:rPr lang="cs-CZ" sz="1800" spc="-1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Arial"/>
                        </a:rPr>
                        <a:t> </a:t>
                      </a:r>
                      <a:r>
                        <a:rPr lang="cs-CZ" sz="18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Arial"/>
                        </a:rPr>
                        <a:t>řadě</a:t>
                      </a:r>
                      <a:r>
                        <a:rPr lang="cs-CZ" sz="1800" spc="-45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Arial"/>
                        </a:rPr>
                        <a:t> </a:t>
                      </a:r>
                      <a:r>
                        <a:rPr lang="cs-CZ" sz="18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Arial"/>
                        </a:rPr>
                        <a:t>přímé </a:t>
                      </a:r>
                      <a:r>
                        <a:rPr lang="cs-CZ" sz="180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</a:rPr>
                        <a:t>–</a:t>
                      </a:r>
                      <a:r>
                        <a:rPr lang="cs-CZ" sz="1800" spc="-3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</a:rPr>
                        <a:t> </a:t>
                      </a: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</a:rPr>
                        <a:t>újmy</a:t>
                      </a:r>
                      <a:r>
                        <a:rPr lang="cs-CZ" sz="1800" spc="-7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</a:rPr>
                        <a:t> </a:t>
                      </a: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</a:rPr>
                        <a:t>na</a:t>
                      </a:r>
                      <a:r>
                        <a:rPr lang="cs-CZ" sz="1800" spc="-35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</a:rPr>
                        <a:t> </a:t>
                      </a: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</a:rPr>
                        <a:t>věcech</a:t>
                      </a:r>
                      <a:r>
                        <a:rPr lang="cs-CZ" sz="1800" spc="-6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</a:rPr>
                        <a:t> </a:t>
                      </a: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</a:rPr>
                        <a:t>na</a:t>
                      </a:r>
                      <a:r>
                        <a:rPr lang="cs-CZ" sz="1800" spc="-35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</a:rPr>
                        <a:t> </a:t>
                      </a: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</a:rPr>
                        <a:t>sobě</a:t>
                      </a:r>
                      <a:r>
                        <a:rPr lang="cs-CZ" sz="1800" spc="-15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</a:rPr>
                        <a:t> </a:t>
                      </a: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</a:rPr>
                        <a:t>nebo</a:t>
                      </a:r>
                      <a:r>
                        <a:rPr lang="cs-CZ" sz="1800" spc="-15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</a:rPr>
                        <a:t> </a:t>
                      </a: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</a:rPr>
                        <a:t>u</a:t>
                      </a:r>
                      <a:r>
                        <a:rPr lang="cs-CZ" sz="1800" spc="5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</a:rPr>
                        <a:t> </a:t>
                      </a: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</a:rPr>
                        <a:t>sebe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000" marR="90000" marT="46800" marB="4680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</a:rPr>
                        <a:t>5</a:t>
                      </a:r>
                      <a:r>
                        <a:rPr lang="cs-CZ" sz="1800" spc="25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</a:rPr>
                        <a:t>/5</a:t>
                      </a:r>
                      <a:r>
                        <a:rPr lang="cs-CZ" sz="1800" spc="25" baseline="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</a:rPr>
                        <a:t> tis.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000" marR="90000" marT="46800" marB="46800" anchor="ctr">
                    <a:solidFill>
                      <a:srgbClr val="E7F3FF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</a:rPr>
                        <a:t>10</a:t>
                      </a:r>
                      <a:r>
                        <a:rPr lang="cs-CZ" sz="1800" spc="25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</a:rPr>
                        <a:t>/10</a:t>
                      </a:r>
                      <a:r>
                        <a:rPr lang="cs-CZ" sz="1800" spc="25" baseline="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</a:rPr>
                        <a:t> tis.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000" marR="90000" marT="46800" marB="46800" anchor="ctr">
                    <a:solidFill>
                      <a:srgbClr val="E7F3FF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</a:rPr>
                        <a:t>15</a:t>
                      </a:r>
                      <a:r>
                        <a:rPr lang="cs-CZ" sz="1800" spc="25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</a:rPr>
                        <a:t>/15</a:t>
                      </a:r>
                      <a:r>
                        <a:rPr lang="cs-CZ" sz="1800" spc="25" baseline="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</a:rPr>
                        <a:t> tis.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000" marR="90000" marT="46800" marB="46800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F3FF"/>
                    </a:solidFill>
                  </a:tcPr>
                </a:tc>
              </a:tr>
              <a:tr h="565313">
                <a:tc>
                  <a:txBody>
                    <a:bodyPr/>
                    <a:lstStyle/>
                    <a:p>
                      <a:pPr marR="635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</a:rPr>
                        <a:t>Řidič</a:t>
                      </a:r>
                      <a:r>
                        <a:rPr lang="cs-CZ" sz="1800" spc="-40" baseline="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</a:rPr>
                        <a:t> – </a:t>
                      </a:r>
                      <a:r>
                        <a:rPr lang="cs-CZ" sz="180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</a:rPr>
                        <a:t> trvalé</a:t>
                      </a:r>
                      <a:r>
                        <a:rPr lang="cs-CZ" sz="1800" spc="2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</a:rPr>
                        <a:t> </a:t>
                      </a: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</a:rPr>
                        <a:t>následky</a:t>
                      </a:r>
                      <a:r>
                        <a:rPr lang="cs-CZ" sz="1800" spc="75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</a:rPr>
                        <a:t> </a:t>
                      </a:r>
                      <a:r>
                        <a:rPr lang="cs-CZ" sz="180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</a:rPr>
                        <a:t>úrazu / smrt úrazem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</a:rPr>
                        <a:t>100/100</a:t>
                      </a:r>
                      <a:r>
                        <a:rPr lang="cs-CZ" sz="1800" baseline="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</a:rPr>
                        <a:t> tis.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000" marR="90000" marT="46800" marB="46800" anchor="ctr">
                    <a:solidFill>
                      <a:srgbClr val="E7F3FF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</a:rPr>
                        <a:t>200</a:t>
                      </a:r>
                      <a:r>
                        <a:rPr lang="cs-CZ" sz="1800" spc="25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</a:rPr>
                        <a:t>/</a:t>
                      </a:r>
                      <a:r>
                        <a:rPr lang="cs-CZ" sz="1800" spc="25" baseline="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</a:rPr>
                        <a:t>200 tis.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000" marR="90000" marT="46800" marB="46800" anchor="ctr">
                    <a:solidFill>
                      <a:srgbClr val="E7F3FF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</a:rPr>
                        <a:t>300</a:t>
                      </a:r>
                      <a:r>
                        <a:rPr lang="cs-CZ" sz="1800" spc="25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</a:rPr>
                        <a:t>/300</a:t>
                      </a:r>
                      <a:r>
                        <a:rPr lang="cs-CZ" sz="1800" spc="25" baseline="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</a:rPr>
                        <a:t> tis.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000" marR="90000" marT="46800" marB="46800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F3FF"/>
                    </a:solidFill>
                  </a:tcPr>
                </a:tc>
              </a:tr>
              <a:tr h="474645">
                <a:tc>
                  <a:txBody>
                    <a:bodyPr/>
                    <a:lstStyle/>
                    <a:p>
                      <a:pPr marR="635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</a:rPr>
                        <a:t>Asistenční</a:t>
                      </a:r>
                      <a:r>
                        <a:rPr lang="cs-CZ" sz="1800" spc="4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</a:rPr>
                        <a:t> </a:t>
                      </a: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</a:rPr>
                        <a:t>služby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1200" dirty="0" smtClean="0">
                          <a:solidFill>
                            <a:srgbClr val="009A4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000" marR="90000" marT="46800" marB="46800" anchor="ctr">
                    <a:solidFill>
                      <a:srgbClr val="E7F3FF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1200" dirty="0" smtClean="0">
                          <a:solidFill>
                            <a:srgbClr val="009A4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000" marR="90000" marT="46800" marB="46800" anchor="ctr">
                    <a:solidFill>
                      <a:srgbClr val="E7F3FF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1200" dirty="0" smtClean="0">
                          <a:solidFill>
                            <a:srgbClr val="009A4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000" marR="90000" marT="46800" marB="46800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F3FF"/>
                    </a:solidFill>
                  </a:tcPr>
                </a:tc>
              </a:tr>
              <a:tr h="464981">
                <a:tc>
                  <a:txBody>
                    <a:bodyPr/>
                    <a:lstStyle/>
                    <a:p>
                      <a:pPr marR="635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</a:rPr>
                        <a:t>Újmy</a:t>
                      </a:r>
                      <a:r>
                        <a:rPr lang="cs-CZ" sz="1800" spc="-7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</a:rPr>
                        <a:t> </a:t>
                      </a: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</a:rPr>
                        <a:t>na</a:t>
                      </a:r>
                      <a:r>
                        <a:rPr lang="cs-CZ" sz="1800" spc="-35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</a:rPr>
                        <a:t> </a:t>
                      </a: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</a:rPr>
                        <a:t>vlastním</a:t>
                      </a:r>
                      <a:r>
                        <a:rPr lang="cs-CZ" sz="1800" spc="4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</a:rPr>
                        <a:t> </a:t>
                      </a: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</a:rPr>
                        <a:t>vozidle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rgbClr val="A50021"/>
                          </a:solidFill>
                          <a:effectLst/>
                          <a:latin typeface="Arial Black" panose="020B0A04020102020204" pitchFamily="34" charset="0"/>
                        </a:rPr>
                        <a:t>× 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000" marR="90000" marT="46800" marB="46800" anchor="ctr">
                    <a:solidFill>
                      <a:srgbClr val="E7F3FF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rgbClr val="A50021"/>
                          </a:solidFill>
                          <a:effectLst/>
                          <a:latin typeface="Arial Black" panose="020B0A04020102020204" pitchFamily="34" charset="0"/>
                        </a:rPr>
                        <a:t>×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000" marR="90000" marT="46800" marB="46800" anchor="ctr">
                    <a:solidFill>
                      <a:srgbClr val="E7F3FF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</a:rPr>
                        <a:t>10 </a:t>
                      </a:r>
                      <a:r>
                        <a:rPr lang="cs-CZ" sz="180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</a:rPr>
                        <a:t>tis.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000" marR="90000" marT="46800" marB="46800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F3FF"/>
                    </a:solidFill>
                  </a:tcPr>
                </a:tc>
              </a:tr>
              <a:tr h="437188">
                <a:tc>
                  <a:txBody>
                    <a:bodyPr/>
                    <a:lstStyle/>
                    <a:p>
                      <a:pPr marL="0" marR="635" algn="l" defTabSz="914400" rtl="0" eaLnBrk="1" latinLnBrk="0" hangingPunct="1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cs-CZ" sz="1800" kern="120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+mn-cs"/>
                        </a:rPr>
                        <a:t>Náklady </a:t>
                      </a:r>
                      <a:r>
                        <a:rPr lang="cs-CZ" sz="1800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+mn-cs"/>
                        </a:rPr>
                        <a:t>na půjčovné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" algn="ctr" defTabSz="914400" rtl="0" eaLnBrk="1" latinLnBrk="0" hangingPunct="1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rgbClr val="A50021"/>
                          </a:solidFill>
                          <a:effectLst/>
                          <a:latin typeface="Arial Black" panose="020B0A04020102020204" pitchFamily="34" charset="0"/>
                        </a:rPr>
                        <a:t>× </a:t>
                      </a:r>
                      <a:endParaRPr lang="cs-CZ" sz="1800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Arial"/>
                        <a:cs typeface="+mn-cs"/>
                      </a:endParaRPr>
                    </a:p>
                  </a:txBody>
                  <a:tcPr marL="90000" marR="90000" marT="46800" marB="46800" anchor="ctr">
                    <a:solidFill>
                      <a:srgbClr val="E7F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" algn="ctr" defTabSz="914400" rtl="0" eaLnBrk="1" latinLnBrk="0" hangingPunct="1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rgbClr val="A50021"/>
                          </a:solidFill>
                          <a:effectLst/>
                          <a:latin typeface="Arial Black" panose="020B0A04020102020204" pitchFamily="34" charset="0"/>
                        </a:rPr>
                        <a:t>×</a:t>
                      </a:r>
                      <a:endParaRPr lang="cs-CZ" sz="1800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Arial"/>
                        <a:cs typeface="+mn-cs"/>
                      </a:endParaRPr>
                    </a:p>
                  </a:txBody>
                  <a:tcPr marL="90000" marR="90000" marT="46800" marB="46800" anchor="ctr">
                    <a:solidFill>
                      <a:srgbClr val="E7F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" algn="ctr" defTabSz="914400" rtl="0" eaLnBrk="1" latinLnBrk="0" hangingPunct="1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cs-CZ" sz="1800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+mn-cs"/>
                        </a:rPr>
                        <a:t>10 </a:t>
                      </a:r>
                      <a:r>
                        <a:rPr lang="cs-CZ" sz="1800" kern="120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+mn-cs"/>
                        </a:rPr>
                        <a:t>tis.</a:t>
                      </a:r>
                      <a:endParaRPr lang="cs-CZ" sz="1800" kern="1200" dirty="0">
                        <a:solidFill>
                          <a:srgbClr val="002060"/>
                        </a:solidFill>
                        <a:effectLst/>
                        <a:latin typeface="Arial"/>
                        <a:ea typeface="Arial"/>
                        <a:cs typeface="+mn-cs"/>
                      </a:endParaRPr>
                    </a:p>
                  </a:txBody>
                  <a:tcPr marL="90000" marR="90000" marT="46800" marB="46800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F5FF"/>
                    </a:solidFill>
                  </a:tcPr>
                </a:tc>
              </a:tr>
              <a:tr h="386086">
                <a:tc>
                  <a:txBody>
                    <a:bodyPr/>
                    <a:lstStyle/>
                    <a:p>
                      <a:pPr marR="635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</a:rPr>
                        <a:t>Úroveň ochrany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000" marR="90000" marT="46800" marB="46800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000" marR="90000" marT="46800" marB="46800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000" marR="90000" marT="46800" marB="46800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5" name="Pěticípá hvězda 4"/>
          <p:cNvSpPr>
            <a:spLocks noChangeAspect="1"/>
          </p:cNvSpPr>
          <p:nvPr/>
        </p:nvSpPr>
        <p:spPr>
          <a:xfrm>
            <a:off x="5004048" y="5693392"/>
            <a:ext cx="156943" cy="156943"/>
          </a:xfrm>
          <a:prstGeom prst="star5">
            <a:avLst>
              <a:gd name="adj" fmla="val 22475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E3DE00"/>
              </a:gs>
              <a:gs pos="100000">
                <a:srgbClr val="F0EA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AB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Pěticípá hvězda 5"/>
          <p:cNvSpPr>
            <a:spLocks noChangeAspect="1"/>
          </p:cNvSpPr>
          <p:nvPr/>
        </p:nvSpPr>
        <p:spPr>
          <a:xfrm>
            <a:off x="6420547" y="5688368"/>
            <a:ext cx="158208" cy="158208"/>
          </a:xfrm>
          <a:prstGeom prst="star5">
            <a:avLst>
              <a:gd name="adj" fmla="val 22475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E3DE00"/>
              </a:gs>
              <a:gs pos="100000">
                <a:srgbClr val="F0EA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AB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Pěticípá hvězda 6"/>
          <p:cNvSpPr>
            <a:spLocks noChangeAspect="1"/>
          </p:cNvSpPr>
          <p:nvPr/>
        </p:nvSpPr>
        <p:spPr>
          <a:xfrm>
            <a:off x="6684284" y="5688368"/>
            <a:ext cx="158208" cy="158208"/>
          </a:xfrm>
          <a:prstGeom prst="star5">
            <a:avLst>
              <a:gd name="adj" fmla="val 22475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E3DE00"/>
              </a:gs>
              <a:gs pos="100000">
                <a:srgbClr val="F0EA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AB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Pěticípá hvězda 7"/>
          <p:cNvSpPr>
            <a:spLocks noChangeAspect="1"/>
          </p:cNvSpPr>
          <p:nvPr/>
        </p:nvSpPr>
        <p:spPr>
          <a:xfrm>
            <a:off x="6945690" y="5688368"/>
            <a:ext cx="158208" cy="158208"/>
          </a:xfrm>
          <a:prstGeom prst="star5">
            <a:avLst>
              <a:gd name="adj" fmla="val 22475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E3DE00"/>
              </a:gs>
              <a:gs pos="100000">
                <a:srgbClr val="F0EA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AB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Pěticípá hvězda 8"/>
          <p:cNvSpPr>
            <a:spLocks noChangeAspect="1"/>
          </p:cNvSpPr>
          <p:nvPr/>
        </p:nvSpPr>
        <p:spPr>
          <a:xfrm>
            <a:off x="7740352" y="5686233"/>
            <a:ext cx="158208" cy="158208"/>
          </a:xfrm>
          <a:prstGeom prst="star5">
            <a:avLst>
              <a:gd name="adj" fmla="val 22475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E3DE00"/>
              </a:gs>
              <a:gs pos="100000">
                <a:srgbClr val="F0EA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AB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Pěticípá hvězda 9"/>
          <p:cNvSpPr>
            <a:spLocks noChangeAspect="1"/>
          </p:cNvSpPr>
          <p:nvPr/>
        </p:nvSpPr>
        <p:spPr>
          <a:xfrm>
            <a:off x="8004089" y="5686233"/>
            <a:ext cx="158208" cy="158208"/>
          </a:xfrm>
          <a:prstGeom prst="star5">
            <a:avLst>
              <a:gd name="adj" fmla="val 22475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E3DE00"/>
              </a:gs>
              <a:gs pos="100000">
                <a:srgbClr val="F0EA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AB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" name="Pěticípá hvězda 10"/>
          <p:cNvSpPr>
            <a:spLocks noChangeAspect="1"/>
          </p:cNvSpPr>
          <p:nvPr/>
        </p:nvSpPr>
        <p:spPr>
          <a:xfrm>
            <a:off x="8265495" y="5686233"/>
            <a:ext cx="158208" cy="158208"/>
          </a:xfrm>
          <a:prstGeom prst="star5">
            <a:avLst>
              <a:gd name="adj" fmla="val 22475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E3DE00"/>
              </a:gs>
              <a:gs pos="100000">
                <a:srgbClr val="F0EA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AB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Pěticípá hvězda 11"/>
          <p:cNvSpPr>
            <a:spLocks noChangeAspect="1"/>
          </p:cNvSpPr>
          <p:nvPr/>
        </p:nvSpPr>
        <p:spPr>
          <a:xfrm>
            <a:off x="8534771" y="5686232"/>
            <a:ext cx="158208" cy="158208"/>
          </a:xfrm>
          <a:prstGeom prst="star5">
            <a:avLst>
              <a:gd name="adj" fmla="val 22475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E3DE00"/>
              </a:gs>
              <a:gs pos="100000">
                <a:srgbClr val="F0EA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AB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Pěticípá hvězda 12"/>
          <p:cNvSpPr>
            <a:spLocks noChangeAspect="1"/>
          </p:cNvSpPr>
          <p:nvPr/>
        </p:nvSpPr>
        <p:spPr>
          <a:xfrm>
            <a:off x="8796177" y="5686232"/>
            <a:ext cx="158208" cy="158208"/>
          </a:xfrm>
          <a:prstGeom prst="star5">
            <a:avLst>
              <a:gd name="adj" fmla="val 22475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E3DE00"/>
              </a:gs>
              <a:gs pos="100000">
                <a:srgbClr val="F0EA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AB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0" name="Čárový popisek 1 19"/>
          <p:cNvSpPr/>
          <p:nvPr/>
        </p:nvSpPr>
        <p:spPr>
          <a:xfrm>
            <a:off x="5436096" y="116632"/>
            <a:ext cx="3360081" cy="648072"/>
          </a:xfrm>
          <a:prstGeom prst="borderCallout1">
            <a:avLst>
              <a:gd name="adj1" fmla="val 101015"/>
              <a:gd name="adj2" fmla="val 49783"/>
              <a:gd name="adj3" fmla="val 142033"/>
              <a:gd name="adj4" fmla="val 33945"/>
            </a:avLst>
          </a:prstGeom>
          <a:solidFill>
            <a:srgbClr val="EBF6FF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2060"/>
                </a:solidFill>
              </a:rPr>
              <a:t>Klient si vybere jednu variantu.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C5544B-C3E2-49B5-A052-C047AA091D6A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566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7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2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0" y="5517232"/>
            <a:ext cx="9144000" cy="9361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862819" y="1700808"/>
            <a:ext cx="7416824" cy="1440160"/>
          </a:xfrm>
          <a:prstGeom prst="rect">
            <a:avLst/>
          </a:prstGeom>
          <a:gradFill flip="none" rotWithShape="1">
            <a:gsLst>
              <a:gs pos="0">
                <a:srgbClr val="E0E0E0"/>
              </a:gs>
              <a:gs pos="50000">
                <a:srgbClr val="E8E8E8"/>
              </a:gs>
              <a:gs pos="100000">
                <a:schemeClr val="bg1"/>
              </a:gs>
            </a:gsLst>
            <a:lin ang="16200000" scaled="1"/>
            <a:tileRect/>
          </a:gradFill>
          <a:ln w="9525">
            <a:solidFill>
              <a:srgbClr val="5F5F5F"/>
            </a:solidFill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cs-CZ" dirty="0" smtClean="0">
                <a:solidFill>
                  <a:srgbClr val="002060"/>
                </a:solidFill>
              </a:rPr>
              <a:t>Pokud máte u naší pojišťovny sjednáno OPV, </a:t>
            </a:r>
            <a:r>
              <a:rPr lang="cs-CZ" b="1" dirty="0" smtClean="0">
                <a:solidFill>
                  <a:srgbClr val="002060"/>
                </a:solidFill>
              </a:rPr>
              <a:t>způsobíte škodu třetí straně a současně si poškodíte Vaše vozidlo</a:t>
            </a:r>
            <a:r>
              <a:rPr lang="cs-CZ" dirty="0" smtClean="0">
                <a:solidFill>
                  <a:srgbClr val="002060"/>
                </a:solidFill>
              </a:rPr>
              <a:t>, uhradíme Vám </a:t>
            </a:r>
            <a:r>
              <a:rPr lang="cs-CZ" b="1" dirty="0" smtClean="0">
                <a:solidFill>
                  <a:srgbClr val="002060"/>
                </a:solidFill>
              </a:rPr>
              <a:t>náklady na opravu do výše </a:t>
            </a:r>
            <a:r>
              <a:rPr lang="cs-CZ" b="1" dirty="0" smtClean="0">
                <a:solidFill>
                  <a:srgbClr val="9A0000"/>
                </a:solidFill>
              </a:rPr>
              <a:t>10 000 Kč</a:t>
            </a:r>
            <a:r>
              <a:rPr lang="cs-CZ" dirty="0" smtClean="0">
                <a:solidFill>
                  <a:srgbClr val="002060"/>
                </a:solidFill>
              </a:rPr>
              <a:t>. </a:t>
            </a:r>
          </a:p>
          <a:p>
            <a:pPr algn="ctr">
              <a:lnSpc>
                <a:spcPct val="110000"/>
              </a:lnSpc>
            </a:pPr>
            <a:r>
              <a:rPr lang="cs-CZ" dirty="0" smtClean="0">
                <a:solidFill>
                  <a:srgbClr val="002060"/>
                </a:solidFill>
              </a:rPr>
              <a:t>Nemusíte tak čerpat plnění z havarijního pojištění!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79512" y="4293096"/>
            <a:ext cx="2736304" cy="648072"/>
          </a:xfrm>
          <a:prstGeom prst="rect">
            <a:avLst/>
          </a:prstGeom>
          <a:gradFill>
            <a:gsLst>
              <a:gs pos="0">
                <a:srgbClr val="C7F1C7"/>
              </a:gs>
              <a:gs pos="29000">
                <a:srgbClr val="C7F1C7"/>
              </a:gs>
              <a:gs pos="100000">
                <a:srgbClr val="E1F7E1"/>
              </a:gs>
            </a:gsLst>
          </a:gradFill>
          <a:ln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2060"/>
                </a:solidFill>
              </a:rPr>
              <a:t>Podmínky, za kterých lze uplatnit 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448506" y="3717032"/>
            <a:ext cx="4723893" cy="504056"/>
          </a:xfrm>
          <a:prstGeom prst="rect">
            <a:avLst/>
          </a:prstGeom>
          <a:solidFill>
            <a:srgbClr val="E7F4FF"/>
          </a:solidFill>
          <a:ln w="12700">
            <a:solidFill>
              <a:schemeClr val="accent4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002060"/>
                </a:solidFill>
              </a:rPr>
              <a:t>Kategorie vozidel </a:t>
            </a:r>
            <a:r>
              <a:rPr lang="cs-CZ" b="1" dirty="0" smtClean="0">
                <a:solidFill>
                  <a:srgbClr val="002060"/>
                </a:solidFill>
              </a:rPr>
              <a:t>003 </a:t>
            </a:r>
            <a:r>
              <a:rPr lang="cs-CZ" b="1" dirty="0" smtClean="0">
                <a:solidFill>
                  <a:srgbClr val="9A0000"/>
                </a:solidFill>
              </a:rPr>
              <a:t>*</a:t>
            </a:r>
            <a:endParaRPr lang="cs-CZ" b="1" dirty="0">
              <a:solidFill>
                <a:srgbClr val="9A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448506" y="5013176"/>
            <a:ext cx="4723893" cy="504056"/>
          </a:xfrm>
          <a:prstGeom prst="rect">
            <a:avLst/>
          </a:prstGeom>
          <a:solidFill>
            <a:srgbClr val="E7F4FF"/>
          </a:solidFill>
          <a:ln w="12700">
            <a:solidFill>
              <a:schemeClr val="accent4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002060"/>
                </a:solidFill>
              </a:rPr>
              <a:t>Uplatněna škoda </a:t>
            </a:r>
            <a:r>
              <a:rPr lang="cs-CZ" b="1" dirty="0" smtClean="0">
                <a:solidFill>
                  <a:srgbClr val="002060"/>
                </a:solidFill>
              </a:rPr>
              <a:t>z Vašeho OPV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448507" y="4365104"/>
            <a:ext cx="4723892" cy="504056"/>
          </a:xfrm>
          <a:prstGeom prst="rect">
            <a:avLst/>
          </a:prstGeom>
          <a:solidFill>
            <a:srgbClr val="E7F4FF"/>
          </a:solidFill>
          <a:ln w="12700">
            <a:solidFill>
              <a:schemeClr val="accent4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002060"/>
                </a:solidFill>
              </a:rPr>
              <a:t>OPV sjednáno ve variantě </a:t>
            </a:r>
            <a:r>
              <a:rPr lang="cs-CZ" b="1" dirty="0" smtClean="0">
                <a:solidFill>
                  <a:srgbClr val="002060"/>
                </a:solidFill>
              </a:rPr>
              <a:t>Premiant</a:t>
            </a:r>
            <a:endParaRPr lang="cs-CZ" b="1" dirty="0">
              <a:solidFill>
                <a:srgbClr val="002060"/>
              </a:solidFill>
            </a:endParaRPr>
          </a:p>
        </p:txBody>
      </p:sp>
      <p:cxnSp>
        <p:nvCxnSpPr>
          <p:cNvPr id="15" name="Přímá spojnice 14"/>
          <p:cNvCxnSpPr>
            <a:stCxn id="7" idx="3"/>
            <a:endCxn id="8" idx="1"/>
          </p:cNvCxnSpPr>
          <p:nvPr/>
        </p:nvCxnSpPr>
        <p:spPr>
          <a:xfrm flipV="1">
            <a:off x="2915816" y="3969060"/>
            <a:ext cx="532690" cy="648072"/>
          </a:xfrm>
          <a:prstGeom prst="line">
            <a:avLst/>
          </a:prstGeom>
          <a:ln>
            <a:solidFill>
              <a:schemeClr val="accent4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>
            <a:stCxn id="7" idx="3"/>
            <a:endCxn id="11" idx="1"/>
          </p:cNvCxnSpPr>
          <p:nvPr/>
        </p:nvCxnSpPr>
        <p:spPr>
          <a:xfrm>
            <a:off x="2915816" y="4617132"/>
            <a:ext cx="532691" cy="0"/>
          </a:xfrm>
          <a:prstGeom prst="line">
            <a:avLst/>
          </a:prstGeom>
          <a:ln>
            <a:solidFill>
              <a:schemeClr val="accent4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>
            <a:stCxn id="7" idx="3"/>
            <a:endCxn id="9" idx="1"/>
          </p:cNvCxnSpPr>
          <p:nvPr/>
        </p:nvCxnSpPr>
        <p:spPr>
          <a:xfrm>
            <a:off x="2915816" y="4617132"/>
            <a:ext cx="532690" cy="648072"/>
          </a:xfrm>
          <a:prstGeom prst="line">
            <a:avLst/>
          </a:prstGeom>
          <a:ln>
            <a:solidFill>
              <a:schemeClr val="accent4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1188643" y="992341"/>
            <a:ext cx="6766714" cy="492443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pl-PL" sz="2600" b="1" dirty="0">
                <a:solidFill>
                  <a:srgbClr val="C00000"/>
                </a:solidFill>
                <a:latin typeface="Segoe Print" panose="02000600000000000000" pitchFamily="2" charset="0"/>
              </a:rPr>
              <a:t>Co znamená újma na vlastním vozidle?</a:t>
            </a:r>
          </a:p>
        </p:txBody>
      </p:sp>
      <p:sp>
        <p:nvSpPr>
          <p:cNvPr id="21" name="TextovéPole 20"/>
          <p:cNvSpPr txBox="1"/>
          <p:nvPr/>
        </p:nvSpPr>
        <p:spPr>
          <a:xfrm rot="21117715">
            <a:off x="7164288" y="2848580"/>
            <a:ext cx="1800234" cy="584775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  <a:prstDash val="sysDash"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9A0000"/>
                </a:solidFill>
              </a:rPr>
              <a:t>ve variantě PREMIANT</a:t>
            </a:r>
            <a:endParaRPr lang="cs-CZ" sz="1600" b="1" dirty="0">
              <a:solidFill>
                <a:srgbClr val="9A0000"/>
              </a:solidFill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219444" y="5688831"/>
            <a:ext cx="89610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smtClean="0">
                <a:solidFill>
                  <a:srgbClr val="A80000"/>
                </a:solidFill>
              </a:rPr>
              <a:t>*</a:t>
            </a:r>
            <a:r>
              <a:rPr lang="cs-CZ" sz="1300" b="1" dirty="0" smtClean="0">
                <a:solidFill>
                  <a:srgbClr val="A80000"/>
                </a:solidFill>
              </a:rPr>
              <a:t> </a:t>
            </a:r>
            <a:r>
              <a:rPr lang="cs-CZ" sz="1300" b="1" dirty="0" smtClean="0">
                <a:solidFill>
                  <a:srgbClr val="002060"/>
                </a:solidFill>
              </a:rPr>
              <a:t>Kategorie 003 </a:t>
            </a:r>
            <a:r>
              <a:rPr lang="cs-CZ" sz="1300" dirty="0" smtClean="0">
                <a:solidFill>
                  <a:srgbClr val="002060"/>
                </a:solidFill>
              </a:rPr>
              <a:t>= automobily osobní, dodávkové a jiné užitkové, lehké nákladní, multikáry apod. s podmínkou celkové hmotnosti dle technického průkazu </a:t>
            </a:r>
            <a:r>
              <a:rPr lang="cs-CZ" sz="1300" b="1" dirty="0" smtClean="0">
                <a:solidFill>
                  <a:srgbClr val="002060"/>
                </a:solidFill>
              </a:rPr>
              <a:t>do 3 500 kg včetně </a:t>
            </a:r>
            <a:r>
              <a:rPr lang="cs-CZ" sz="1300" dirty="0" smtClean="0">
                <a:solidFill>
                  <a:srgbClr val="002060"/>
                </a:solidFill>
              </a:rPr>
              <a:t>a </a:t>
            </a:r>
            <a:r>
              <a:rPr lang="cs-CZ" sz="1300" b="1" dirty="0" smtClean="0">
                <a:solidFill>
                  <a:srgbClr val="002060"/>
                </a:solidFill>
              </a:rPr>
              <a:t>nejvýše 9 míst k sezení včetně místa řidiče</a:t>
            </a:r>
            <a:r>
              <a:rPr lang="cs-CZ" sz="1300" dirty="0" smtClean="0">
                <a:solidFill>
                  <a:srgbClr val="002060"/>
                </a:solidFill>
              </a:rPr>
              <a:t>. Dále sem patří všechny typy pracovních strojů na podvozku odvozeném od automobilů s celkovou hmotností do 3 500 kg včetně.</a:t>
            </a:r>
            <a:endParaRPr lang="cs-CZ" sz="1300" dirty="0">
              <a:solidFill>
                <a:srgbClr val="002060"/>
              </a:solidFill>
            </a:endParaRPr>
          </a:p>
        </p:txBody>
      </p:sp>
      <p:sp>
        <p:nvSpPr>
          <p:cNvPr id="41" name="Nadpis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Újma na vlastním vozidle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E3F48-8CC8-4148-8CA6-828BB74D6563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013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21" grpId="0" animBg="1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0" y="5517232"/>
            <a:ext cx="9144000" cy="9361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862819" y="1700808"/>
            <a:ext cx="7416824" cy="1440160"/>
          </a:xfrm>
          <a:prstGeom prst="rect">
            <a:avLst/>
          </a:prstGeom>
          <a:gradFill flip="none" rotWithShape="1">
            <a:gsLst>
              <a:gs pos="0">
                <a:srgbClr val="E0E0E0"/>
              </a:gs>
              <a:gs pos="50000">
                <a:srgbClr val="E8E8E8"/>
              </a:gs>
              <a:gs pos="100000">
                <a:schemeClr val="bg1"/>
              </a:gs>
            </a:gsLst>
            <a:lin ang="16200000" scaled="1"/>
            <a:tileRect/>
          </a:gradFill>
          <a:ln w="9525">
            <a:solidFill>
              <a:srgbClr val="5F5F5F"/>
            </a:solidFill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cs-CZ" dirty="0">
                <a:solidFill>
                  <a:srgbClr val="002060"/>
                </a:solidFill>
              </a:rPr>
              <a:t>Pokud máte u naší pojišťovny sjednáno OPV, </a:t>
            </a:r>
            <a:r>
              <a:rPr lang="cs-CZ" b="1" dirty="0" smtClean="0">
                <a:solidFill>
                  <a:srgbClr val="002060"/>
                </a:solidFill>
              </a:rPr>
              <a:t>způsobíte nehodu třetí straně </a:t>
            </a:r>
            <a:r>
              <a:rPr lang="cs-CZ" b="1" dirty="0">
                <a:solidFill>
                  <a:srgbClr val="002060"/>
                </a:solidFill>
              </a:rPr>
              <a:t>a Váš vůz bude nepojízdný, </a:t>
            </a:r>
            <a:r>
              <a:rPr lang="cs-CZ" dirty="0">
                <a:solidFill>
                  <a:srgbClr val="002060"/>
                </a:solidFill>
              </a:rPr>
              <a:t>zaplatíme Vám </a:t>
            </a:r>
            <a:r>
              <a:rPr lang="cs-CZ" b="1" dirty="0">
                <a:solidFill>
                  <a:srgbClr val="002060"/>
                </a:solidFill>
              </a:rPr>
              <a:t>náklady na půjčovné do výše </a:t>
            </a:r>
            <a:r>
              <a:rPr lang="cs-CZ" b="1" dirty="0" smtClean="0">
                <a:solidFill>
                  <a:srgbClr val="9A0000"/>
                </a:solidFill>
              </a:rPr>
              <a:t>10 000 Kč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  <a:endParaRPr lang="cs-CZ" b="1" dirty="0">
              <a:solidFill>
                <a:srgbClr val="9A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79512" y="4293096"/>
            <a:ext cx="2736304" cy="648072"/>
          </a:xfrm>
          <a:prstGeom prst="rect">
            <a:avLst/>
          </a:prstGeom>
          <a:gradFill>
            <a:gsLst>
              <a:gs pos="0">
                <a:srgbClr val="C7F1C7"/>
              </a:gs>
              <a:gs pos="29000">
                <a:srgbClr val="C7F1C7"/>
              </a:gs>
              <a:gs pos="100000">
                <a:srgbClr val="E1F7E1"/>
              </a:gs>
            </a:gsLst>
          </a:gradFill>
          <a:ln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2060"/>
                </a:solidFill>
              </a:rPr>
              <a:t>Podmínky, za kterých lze uplatnit 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448506" y="3717032"/>
            <a:ext cx="4723893" cy="504056"/>
          </a:xfrm>
          <a:prstGeom prst="rect">
            <a:avLst/>
          </a:prstGeom>
          <a:solidFill>
            <a:srgbClr val="E7F4FF"/>
          </a:solidFill>
          <a:ln w="12700">
            <a:solidFill>
              <a:schemeClr val="accent4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002060"/>
                </a:solidFill>
              </a:rPr>
              <a:t>Kategorie vozidel </a:t>
            </a:r>
            <a:r>
              <a:rPr lang="cs-CZ" b="1" dirty="0" smtClean="0">
                <a:solidFill>
                  <a:srgbClr val="002060"/>
                </a:solidFill>
              </a:rPr>
              <a:t>003 </a:t>
            </a:r>
            <a:endParaRPr lang="cs-CZ" b="1" dirty="0">
              <a:solidFill>
                <a:srgbClr val="9A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448506" y="5013176"/>
            <a:ext cx="4723893" cy="504056"/>
          </a:xfrm>
          <a:prstGeom prst="rect">
            <a:avLst/>
          </a:prstGeom>
          <a:solidFill>
            <a:srgbClr val="E7F4FF"/>
          </a:solidFill>
          <a:ln w="12700">
            <a:solidFill>
              <a:schemeClr val="accent4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002060"/>
                </a:solidFill>
              </a:rPr>
              <a:t>Uplatněna škoda </a:t>
            </a:r>
            <a:r>
              <a:rPr lang="cs-CZ" b="1" dirty="0" smtClean="0">
                <a:solidFill>
                  <a:srgbClr val="002060"/>
                </a:solidFill>
              </a:rPr>
              <a:t>z Vašeho OPV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448507" y="4365104"/>
            <a:ext cx="4723892" cy="504056"/>
          </a:xfrm>
          <a:prstGeom prst="rect">
            <a:avLst/>
          </a:prstGeom>
          <a:solidFill>
            <a:srgbClr val="E7F4FF"/>
          </a:solidFill>
          <a:ln w="12700">
            <a:solidFill>
              <a:schemeClr val="accent4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002060"/>
                </a:solidFill>
              </a:rPr>
              <a:t>OPV sjednáno ve variantě </a:t>
            </a:r>
            <a:r>
              <a:rPr lang="cs-CZ" b="1" dirty="0" smtClean="0">
                <a:solidFill>
                  <a:srgbClr val="002060"/>
                </a:solidFill>
              </a:rPr>
              <a:t>Premiant</a:t>
            </a:r>
            <a:endParaRPr lang="cs-CZ" b="1" dirty="0">
              <a:solidFill>
                <a:srgbClr val="002060"/>
              </a:solidFill>
            </a:endParaRPr>
          </a:p>
        </p:txBody>
      </p:sp>
      <p:cxnSp>
        <p:nvCxnSpPr>
          <p:cNvPr id="15" name="Přímá spojnice 14"/>
          <p:cNvCxnSpPr>
            <a:stCxn id="7" idx="3"/>
            <a:endCxn id="8" idx="1"/>
          </p:cNvCxnSpPr>
          <p:nvPr/>
        </p:nvCxnSpPr>
        <p:spPr>
          <a:xfrm flipV="1">
            <a:off x="2915816" y="3969060"/>
            <a:ext cx="532690" cy="648072"/>
          </a:xfrm>
          <a:prstGeom prst="line">
            <a:avLst/>
          </a:prstGeom>
          <a:ln>
            <a:solidFill>
              <a:schemeClr val="accent4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>
            <a:stCxn id="7" idx="3"/>
            <a:endCxn id="11" idx="1"/>
          </p:cNvCxnSpPr>
          <p:nvPr/>
        </p:nvCxnSpPr>
        <p:spPr>
          <a:xfrm>
            <a:off x="2915816" y="4617132"/>
            <a:ext cx="532691" cy="0"/>
          </a:xfrm>
          <a:prstGeom prst="line">
            <a:avLst/>
          </a:prstGeom>
          <a:ln>
            <a:solidFill>
              <a:schemeClr val="accent4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>
            <a:stCxn id="7" idx="3"/>
            <a:endCxn id="9" idx="1"/>
          </p:cNvCxnSpPr>
          <p:nvPr/>
        </p:nvCxnSpPr>
        <p:spPr>
          <a:xfrm>
            <a:off x="2915816" y="4617132"/>
            <a:ext cx="532690" cy="648072"/>
          </a:xfrm>
          <a:prstGeom prst="line">
            <a:avLst/>
          </a:prstGeom>
          <a:ln>
            <a:solidFill>
              <a:schemeClr val="accent4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809197" y="1003607"/>
            <a:ext cx="7525605" cy="492443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pl-PL" sz="2600" b="1" dirty="0">
                <a:solidFill>
                  <a:srgbClr val="C00000"/>
                </a:solidFill>
                <a:latin typeface="Segoe Print" panose="02000600000000000000" pitchFamily="2" charset="0"/>
              </a:rPr>
              <a:t>Co znamená </a:t>
            </a:r>
            <a:r>
              <a:rPr lang="pl-PL" sz="26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pojištění nákladů na půjčovné?</a:t>
            </a:r>
            <a:endParaRPr lang="pl-PL" sz="2600" b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 rot="21117715">
            <a:off x="7164288" y="2848580"/>
            <a:ext cx="1800234" cy="584775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  <a:prstDash val="sysDash"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9A0000"/>
                </a:solidFill>
              </a:rPr>
              <a:t>ve variantě PREMIANT</a:t>
            </a:r>
            <a:endParaRPr lang="cs-CZ" sz="1600" b="1" dirty="0">
              <a:solidFill>
                <a:srgbClr val="9A0000"/>
              </a:solidFill>
            </a:endParaRPr>
          </a:p>
        </p:txBody>
      </p:sp>
      <p:sp>
        <p:nvSpPr>
          <p:cNvPr id="41" name="Nadpis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Náklady na půjčovné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E3F48-8CC8-4148-8CA6-828BB74D6563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3448505" y="5669632"/>
            <a:ext cx="4723893" cy="504056"/>
          </a:xfrm>
          <a:prstGeom prst="rect">
            <a:avLst/>
          </a:prstGeom>
          <a:solidFill>
            <a:srgbClr val="E7F4FF"/>
          </a:solidFill>
          <a:ln w="12700">
            <a:solidFill>
              <a:schemeClr val="accent4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002060"/>
                </a:solidFill>
              </a:rPr>
              <a:t>Uhradíme auto zapůjčené v ČR</a:t>
            </a:r>
            <a:endParaRPr lang="cs-CZ" b="1" dirty="0">
              <a:solidFill>
                <a:srgbClr val="002060"/>
              </a:solidFill>
            </a:endParaRPr>
          </a:p>
        </p:txBody>
      </p:sp>
      <p:cxnSp>
        <p:nvCxnSpPr>
          <p:cNvPr id="4" name="Přímá spojnice se šipkou 3"/>
          <p:cNvCxnSpPr>
            <a:stCxn id="7" idx="3"/>
          </p:cNvCxnSpPr>
          <p:nvPr/>
        </p:nvCxnSpPr>
        <p:spPr>
          <a:xfrm>
            <a:off x="2915816" y="4617132"/>
            <a:ext cx="532689" cy="13045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3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21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E3F48-8CC8-4148-8CA6-828BB74D6563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2589223" y="2624336"/>
            <a:ext cx="4182591" cy="999728"/>
          </a:xfrm>
          <a:prstGeom prst="rect">
            <a:avLst/>
          </a:prstGeom>
          <a:ln w="12700"/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2060"/>
                </a:solidFill>
              </a:rPr>
              <a:t>K OPV od nás obdrží řidič zdarma </a:t>
            </a:r>
            <a:r>
              <a:rPr lang="cs-CZ" b="1" dirty="0" smtClean="0">
                <a:solidFill>
                  <a:srgbClr val="002060"/>
                </a:solidFill>
              </a:rPr>
              <a:t>úrazové pojištění</a:t>
            </a:r>
            <a:r>
              <a:rPr lang="cs-CZ" dirty="0" smtClean="0">
                <a:solidFill>
                  <a:srgbClr val="002060"/>
                </a:solidFill>
              </a:rPr>
              <a:t>, pojištění osobních věcí a věcí osob příbuzných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2589224" y="1879033"/>
            <a:ext cx="4182591" cy="469847"/>
          </a:xfrm>
          <a:prstGeom prst="rect">
            <a:avLst/>
          </a:prstGeom>
          <a:ln w="12700"/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2060"/>
                </a:solidFill>
              </a:rPr>
              <a:t>Široké </a:t>
            </a:r>
            <a:r>
              <a:rPr lang="cs-CZ" b="1" dirty="0" smtClean="0">
                <a:solidFill>
                  <a:srgbClr val="002060"/>
                </a:solidFill>
              </a:rPr>
              <a:t>asistenční služby </a:t>
            </a:r>
            <a:r>
              <a:rPr lang="cs-CZ" dirty="0" smtClean="0">
                <a:solidFill>
                  <a:srgbClr val="002060"/>
                </a:solidFill>
              </a:rPr>
              <a:t>zdarma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právě u nás?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188642" y="1124744"/>
            <a:ext cx="6983757" cy="492443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pl-PL" sz="26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Proč si sjednat OPV u ČSOB Pojišťovny?</a:t>
            </a:r>
            <a:endParaRPr lang="pl-PL" sz="2600" b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589222" y="3861048"/>
            <a:ext cx="4182591" cy="999728"/>
          </a:xfrm>
          <a:prstGeom prst="rect">
            <a:avLst/>
          </a:prstGeom>
          <a:ln w="12700"/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2060"/>
                </a:solidFill>
              </a:rPr>
              <a:t>K OPV od nás obdrží řidič zdarma </a:t>
            </a:r>
            <a:r>
              <a:rPr lang="cs-CZ" b="1" dirty="0" smtClean="0">
                <a:solidFill>
                  <a:srgbClr val="002060"/>
                </a:solidFill>
              </a:rPr>
              <a:t>pojištění osobních věcí </a:t>
            </a:r>
            <a:r>
              <a:rPr lang="cs-CZ" dirty="0" smtClean="0">
                <a:solidFill>
                  <a:srgbClr val="002060"/>
                </a:solidFill>
              </a:rPr>
              <a:t>a věcí osob příbuzných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607131" y="5085184"/>
            <a:ext cx="4182591" cy="864096"/>
          </a:xfrm>
          <a:prstGeom prst="rect">
            <a:avLst/>
          </a:prstGeom>
          <a:ln w="12700"/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002060"/>
                </a:solidFill>
              </a:rPr>
              <a:t>Vyšší limity </a:t>
            </a:r>
            <a:r>
              <a:rPr lang="cs-CZ" dirty="0" smtClean="0">
                <a:solidFill>
                  <a:srgbClr val="002060"/>
                </a:solidFill>
              </a:rPr>
              <a:t>pojistného plnění než určuje zákon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2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E3F48-8CC8-4148-8CA6-828BB74D6563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Premiant?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032948" y="1116013"/>
            <a:ext cx="5471590" cy="492443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pl-PL" sz="26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Proč zvolit variantu Premiant?</a:t>
            </a:r>
            <a:endParaRPr lang="pl-PL" sz="2600" b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589222" y="4437112"/>
            <a:ext cx="4359042" cy="1224136"/>
          </a:xfrm>
          <a:prstGeom prst="rect">
            <a:avLst/>
          </a:prstGeom>
          <a:ln w="12700"/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002060"/>
                </a:solidFill>
              </a:rPr>
              <a:t>Pokud způsobíte nehodu a Váš vůz bude nepojízdný, zaplatíme Vám </a:t>
            </a:r>
            <a:r>
              <a:rPr lang="cs-CZ" b="1" dirty="0">
                <a:solidFill>
                  <a:srgbClr val="002060"/>
                </a:solidFill>
              </a:rPr>
              <a:t>náklady na půjčovné</a:t>
            </a:r>
            <a:r>
              <a:rPr lang="cs-CZ" dirty="0">
                <a:solidFill>
                  <a:srgbClr val="002060"/>
                </a:solidFill>
              </a:rPr>
              <a:t> do výše </a:t>
            </a:r>
            <a:r>
              <a:rPr lang="cs-CZ" dirty="0" smtClean="0">
                <a:solidFill>
                  <a:srgbClr val="002060"/>
                </a:solidFill>
              </a:rPr>
              <a:t>10 000 </a:t>
            </a:r>
            <a:r>
              <a:rPr lang="cs-CZ" dirty="0">
                <a:solidFill>
                  <a:srgbClr val="002060"/>
                </a:solidFill>
              </a:rPr>
              <a:t>Kč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2589222" y="3140968"/>
            <a:ext cx="4359042" cy="1008112"/>
          </a:xfrm>
          <a:prstGeom prst="rect">
            <a:avLst/>
          </a:prstGeom>
          <a:ln w="12700"/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002060"/>
                </a:solidFill>
              </a:rPr>
              <a:t>Pokud způsobíte nehodu, zaplatíme Vám </a:t>
            </a:r>
            <a:r>
              <a:rPr lang="cs-CZ" b="1" dirty="0">
                <a:solidFill>
                  <a:srgbClr val="002060"/>
                </a:solidFill>
              </a:rPr>
              <a:t>škodu na Vašem vozidle </a:t>
            </a:r>
            <a:r>
              <a:rPr lang="cs-CZ" dirty="0">
                <a:solidFill>
                  <a:srgbClr val="002060"/>
                </a:solidFill>
              </a:rPr>
              <a:t>do </a:t>
            </a:r>
            <a:r>
              <a:rPr lang="cs-CZ" dirty="0" smtClean="0">
                <a:solidFill>
                  <a:srgbClr val="002060"/>
                </a:solidFill>
              </a:rPr>
              <a:t>výše</a:t>
            </a:r>
          </a:p>
          <a:p>
            <a:pPr algn="ctr"/>
            <a:r>
              <a:rPr lang="cs-CZ" dirty="0">
                <a:solidFill>
                  <a:srgbClr val="002060"/>
                </a:solidFill>
              </a:rPr>
              <a:t>1</a:t>
            </a:r>
            <a:r>
              <a:rPr lang="cs-CZ" dirty="0" smtClean="0">
                <a:solidFill>
                  <a:srgbClr val="002060"/>
                </a:solidFill>
              </a:rPr>
              <a:t>0 000 </a:t>
            </a:r>
            <a:r>
              <a:rPr lang="cs-CZ" dirty="0">
                <a:solidFill>
                  <a:srgbClr val="002060"/>
                </a:solidFill>
              </a:rPr>
              <a:t>Kč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2582351" y="1916832"/>
            <a:ext cx="4365913" cy="936104"/>
          </a:xfrm>
          <a:prstGeom prst="rect">
            <a:avLst/>
          </a:prstGeom>
          <a:ln w="12700"/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002060"/>
                </a:solidFill>
              </a:rPr>
              <a:t>Zaplatíte jen o málo více, dostanete </a:t>
            </a:r>
            <a:r>
              <a:rPr lang="cs-CZ" b="1" dirty="0">
                <a:solidFill>
                  <a:srgbClr val="002060"/>
                </a:solidFill>
              </a:rPr>
              <a:t>mnohonásobně vyšší krytí</a:t>
            </a:r>
          </a:p>
        </p:txBody>
      </p:sp>
    </p:spTree>
    <p:extLst>
      <p:ext uri="{BB962C8B-B14F-4D97-AF65-F5344CB8AC3E}">
        <p14:creationId xmlns:p14="http://schemas.microsoft.com/office/powerpoint/2010/main" val="299883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362487"/>
              </p:ext>
            </p:extLst>
          </p:nvPr>
        </p:nvGraphicFramePr>
        <p:xfrm>
          <a:off x="779026" y="1556792"/>
          <a:ext cx="7602537" cy="3347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1982"/>
                <a:gridCol w="1643010"/>
                <a:gridCol w="1721190"/>
                <a:gridCol w="1646355"/>
              </a:tblGrid>
              <a:tr h="209942">
                <a:tc>
                  <a:txBody>
                    <a:bodyPr/>
                    <a:lstStyle/>
                    <a:p>
                      <a:pPr algn="l"/>
                      <a:r>
                        <a:rPr lang="cs-CZ" sz="2200" b="0" dirty="0" smtClean="0">
                          <a:solidFill>
                            <a:srgbClr val="002060"/>
                          </a:solidFill>
                        </a:rPr>
                        <a:t>Havarijní</a:t>
                      </a:r>
                      <a:r>
                        <a:rPr lang="cs-CZ" sz="2200" b="0" baseline="0" dirty="0" smtClean="0">
                          <a:solidFill>
                            <a:srgbClr val="002060"/>
                          </a:solidFill>
                        </a:rPr>
                        <a:t> pojištění</a:t>
                      </a:r>
                      <a:endParaRPr lang="cs-CZ" sz="2200" b="0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696" marB="4569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Standard</a:t>
                      </a:r>
                      <a:endParaRPr lang="cs-CZ" sz="1800" dirty="0"/>
                    </a:p>
                  </a:txBody>
                  <a:tcPr marL="91429" marR="91429" marT="45696" marB="45696" anchor="ctr">
                    <a:gradFill flip="none" rotWithShape="1">
                      <a:gsLst>
                        <a:gs pos="58000">
                          <a:srgbClr val="92D050"/>
                        </a:gs>
                        <a:gs pos="100000">
                          <a:srgbClr val="D0EAB4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Dominant</a:t>
                      </a:r>
                      <a:endParaRPr lang="cs-CZ" sz="1800" dirty="0"/>
                    </a:p>
                  </a:txBody>
                  <a:tcPr marL="91429" marR="91429" marT="45696" marB="45696" anchor="ctr">
                    <a:gradFill>
                      <a:gsLst>
                        <a:gs pos="5800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tx1">
                            <a:lumMod val="25000"/>
                            <a:lumOff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Premiant</a:t>
                      </a:r>
                      <a:endParaRPr lang="cs-CZ" sz="1800" dirty="0"/>
                    </a:p>
                  </a:txBody>
                  <a:tcPr marL="91429" marR="91429" marT="45696" marB="45696" anchor="ctr">
                    <a:gradFill>
                      <a:gsLst>
                        <a:gs pos="58000">
                          <a:srgbClr val="A50021"/>
                        </a:gs>
                        <a:gs pos="100000">
                          <a:srgbClr val="DE0000"/>
                        </a:gs>
                      </a:gsLst>
                      <a:lin ang="16200000" scaled="1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cs-CZ" sz="800" b="0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696" marB="45696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800" dirty="0"/>
                    </a:p>
                  </a:txBody>
                  <a:tcPr marL="91429" marR="91429" marT="45696" marB="45696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800" dirty="0"/>
                    </a:p>
                  </a:txBody>
                  <a:tcPr marL="91429" marR="91429" marT="45696" marB="45696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800" dirty="0"/>
                    </a:p>
                  </a:txBody>
                  <a:tcPr marL="91429" marR="91429" marT="45696" marB="45696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8243"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rgbClr val="002060"/>
                          </a:solidFill>
                        </a:rPr>
                        <a:t>Základní rizika</a:t>
                      </a:r>
                    </a:p>
                    <a:p>
                      <a:pPr marL="0">
                        <a:spcBef>
                          <a:spcPts val="200"/>
                        </a:spcBef>
                      </a:pPr>
                      <a:r>
                        <a:rPr lang="cs-CZ" sz="1200" dirty="0" smtClean="0">
                          <a:solidFill>
                            <a:srgbClr val="002060"/>
                          </a:solidFill>
                        </a:rPr>
                        <a:t>(střet, pád, náraz, požár, výbuch, blesk, vichřice, krupobití, povodeň, záplava, doplněk</a:t>
                      </a:r>
                      <a:r>
                        <a:rPr lang="cs-CZ" sz="1200" baseline="0" dirty="0" smtClean="0">
                          <a:solidFill>
                            <a:srgbClr val="002060"/>
                          </a:solidFill>
                        </a:rPr>
                        <a:t> do </a:t>
                      </a:r>
                      <a:r>
                        <a:rPr lang="cs-CZ" sz="1200" baseline="0" dirty="0" err="1" smtClean="0">
                          <a:solidFill>
                            <a:srgbClr val="002060"/>
                          </a:solidFill>
                        </a:rPr>
                        <a:t>all</a:t>
                      </a:r>
                      <a:r>
                        <a:rPr lang="cs-CZ" sz="1200" baseline="0" dirty="0" smtClean="0">
                          <a:solidFill>
                            <a:srgbClr val="002060"/>
                          </a:solidFill>
                        </a:rPr>
                        <a:t> risk, zásah cizí osoby, pád jakýchkoli věcí)</a:t>
                      </a:r>
                      <a:endParaRPr lang="cs-CZ" sz="1200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696" marB="45696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kern="1200" dirty="0" smtClean="0">
                          <a:solidFill>
                            <a:srgbClr val="009A4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cs-CZ" sz="2000" b="1" dirty="0">
                        <a:solidFill>
                          <a:srgbClr val="009A46"/>
                        </a:solidFill>
                      </a:endParaRPr>
                    </a:p>
                  </a:txBody>
                  <a:tcPr marL="91429" marR="91429" marT="45696" marB="45696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F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kern="1200" dirty="0" smtClean="0">
                          <a:solidFill>
                            <a:srgbClr val="009A4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cs-CZ" sz="2000" b="1" dirty="0">
                        <a:solidFill>
                          <a:srgbClr val="009A46"/>
                        </a:solidFill>
                      </a:endParaRPr>
                    </a:p>
                  </a:txBody>
                  <a:tcPr marL="91429" marR="91429" marT="45696" marB="45696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F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kern="1200" dirty="0" smtClean="0">
                          <a:solidFill>
                            <a:srgbClr val="009A4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cs-CZ" sz="2000" b="1" dirty="0">
                        <a:solidFill>
                          <a:srgbClr val="009A46"/>
                        </a:solidFill>
                      </a:endParaRPr>
                    </a:p>
                  </a:txBody>
                  <a:tcPr marL="91429" marR="91429" marT="45696" marB="45696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F3FF"/>
                    </a:solidFill>
                  </a:tcPr>
                </a:tc>
              </a:tr>
              <a:tr h="1299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solidFill>
                            <a:srgbClr val="002060"/>
                          </a:solidFill>
                        </a:rPr>
                        <a:t>Asistenční služby</a:t>
                      </a:r>
                      <a:endParaRPr lang="cs-CZ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696" marB="45696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kern="1200" dirty="0" smtClean="0">
                          <a:solidFill>
                            <a:srgbClr val="009A4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cs-CZ" sz="2000" b="1" dirty="0">
                        <a:solidFill>
                          <a:srgbClr val="009A46"/>
                        </a:solidFill>
                      </a:endParaRPr>
                    </a:p>
                  </a:txBody>
                  <a:tcPr marL="91429" marR="91429" marT="45696" marB="45696" anchor="ctr">
                    <a:solidFill>
                      <a:srgbClr val="E7F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kern="1200" dirty="0" smtClean="0">
                          <a:solidFill>
                            <a:srgbClr val="009A4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cs-CZ" sz="2000" b="1" dirty="0">
                        <a:solidFill>
                          <a:srgbClr val="009A46"/>
                        </a:solidFill>
                      </a:endParaRPr>
                    </a:p>
                  </a:txBody>
                  <a:tcPr marL="91429" marR="91429" marT="45696" marB="45696" anchor="ctr">
                    <a:solidFill>
                      <a:srgbClr val="E7F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kern="1200" dirty="0" smtClean="0">
                          <a:solidFill>
                            <a:srgbClr val="009A4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cs-CZ" sz="2000" b="1" dirty="0">
                        <a:solidFill>
                          <a:srgbClr val="009A46"/>
                        </a:solidFill>
                      </a:endParaRPr>
                    </a:p>
                  </a:txBody>
                  <a:tcPr marL="91429" marR="91429" marT="45696" marB="45696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F3FF"/>
                    </a:solidFill>
                  </a:tcPr>
                </a:tc>
              </a:tr>
              <a:tr h="129958"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rgbClr val="002060"/>
                          </a:solidFill>
                        </a:rPr>
                        <a:t>Odcizení</a:t>
                      </a:r>
                      <a:endParaRPr lang="cs-CZ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696" marB="45696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A50021"/>
                          </a:solidFill>
                          <a:effectLst/>
                          <a:latin typeface="Arial Black" panose="020B0A04020102020204" pitchFamily="34" charset="0"/>
                        </a:rPr>
                        <a:t>× </a:t>
                      </a:r>
                      <a:endParaRPr lang="cs-CZ" sz="2000" b="1" dirty="0">
                        <a:solidFill>
                          <a:srgbClr val="009A46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91429" marR="91429" marT="45696" marB="45696" anchor="ctr">
                    <a:solidFill>
                      <a:srgbClr val="E7F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kern="1200" dirty="0" smtClean="0">
                          <a:solidFill>
                            <a:srgbClr val="009A4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cs-CZ" sz="2000" b="1" dirty="0">
                        <a:solidFill>
                          <a:srgbClr val="009A46"/>
                        </a:solidFill>
                      </a:endParaRPr>
                    </a:p>
                  </a:txBody>
                  <a:tcPr marL="91429" marR="91429" marT="45696" marB="45696" anchor="ctr">
                    <a:solidFill>
                      <a:srgbClr val="E7F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kern="1200" dirty="0" smtClean="0">
                          <a:solidFill>
                            <a:srgbClr val="009A4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cs-CZ" sz="2000" b="1" dirty="0">
                        <a:solidFill>
                          <a:srgbClr val="009A46"/>
                        </a:solidFill>
                      </a:endParaRPr>
                    </a:p>
                  </a:txBody>
                  <a:tcPr marL="91429" marR="91429" marT="45696" marB="45696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F3FF"/>
                    </a:solidFill>
                  </a:tcPr>
                </a:tc>
              </a:tr>
              <a:tr h="129958"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rgbClr val="002060"/>
                          </a:solidFill>
                        </a:rPr>
                        <a:t>GAP</a:t>
                      </a:r>
                      <a:endParaRPr lang="cs-CZ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696" marB="45696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A50021"/>
                          </a:solidFill>
                          <a:effectLst/>
                          <a:latin typeface="Arial Black" panose="020B0A04020102020204" pitchFamily="34" charset="0"/>
                        </a:rPr>
                        <a:t>× </a:t>
                      </a:r>
                      <a:endParaRPr lang="cs-CZ" sz="2000" dirty="0">
                        <a:solidFill>
                          <a:srgbClr val="A5002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91429" marR="91429" marT="45696" marB="45696" anchor="ctr">
                    <a:solidFill>
                      <a:srgbClr val="E7F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A50021"/>
                          </a:solidFill>
                          <a:effectLst/>
                          <a:latin typeface="Arial Black" panose="020B0A04020102020204" pitchFamily="34" charset="0"/>
                        </a:rPr>
                        <a:t>× </a:t>
                      </a:r>
                      <a:endParaRPr lang="cs-CZ" sz="2000" b="1" dirty="0">
                        <a:solidFill>
                          <a:srgbClr val="A5002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91429" marR="91429" marT="45696" marB="45696" anchor="ctr">
                    <a:solidFill>
                      <a:srgbClr val="E7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 smtClean="0">
                          <a:solidFill>
                            <a:srgbClr val="009A4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cs-CZ" sz="2000" b="1" dirty="0" smtClean="0">
                        <a:solidFill>
                          <a:srgbClr val="009A46"/>
                        </a:solidFill>
                      </a:endParaRPr>
                    </a:p>
                  </a:txBody>
                  <a:tcPr marL="91429" marR="91429" marT="45696" marB="45696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F3FF"/>
                    </a:solidFill>
                  </a:tcPr>
                </a:tc>
              </a:tr>
              <a:tr h="129958"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chemeClr val="bg1"/>
                          </a:solidFill>
                        </a:rPr>
                        <a:t>Úroveň ochrany</a:t>
                      </a:r>
                      <a:endParaRPr lang="cs-CZ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29" marR="91429" marT="45696" marB="45696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1" dirty="0" smtClean="0">
                        <a:solidFill>
                          <a:srgbClr val="FAB900"/>
                        </a:solidFill>
                      </a:endParaRPr>
                    </a:p>
                  </a:txBody>
                  <a:tcPr marL="91429" marR="91429" marT="45696" marB="45696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marL="91429" marR="91429" marT="45696" marB="45696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marL="91429" marR="91429" marT="45696" marB="45696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6" name="Pěticípá hvězda 5"/>
          <p:cNvSpPr>
            <a:spLocks noChangeAspect="1"/>
          </p:cNvSpPr>
          <p:nvPr/>
        </p:nvSpPr>
        <p:spPr>
          <a:xfrm>
            <a:off x="4129971" y="4615781"/>
            <a:ext cx="156943" cy="156943"/>
          </a:xfrm>
          <a:prstGeom prst="star5">
            <a:avLst>
              <a:gd name="adj" fmla="val 22475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E3DE00"/>
              </a:gs>
              <a:gs pos="100000">
                <a:srgbClr val="F0EA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AB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Pěticípá hvězda 6"/>
          <p:cNvSpPr>
            <a:spLocks noChangeAspect="1"/>
          </p:cNvSpPr>
          <p:nvPr/>
        </p:nvSpPr>
        <p:spPr>
          <a:xfrm>
            <a:off x="5520914" y="4617917"/>
            <a:ext cx="158208" cy="158208"/>
          </a:xfrm>
          <a:prstGeom prst="star5">
            <a:avLst>
              <a:gd name="adj" fmla="val 22475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E3DE00"/>
              </a:gs>
              <a:gs pos="100000">
                <a:srgbClr val="F0EA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AB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Pěticípá hvězda 7"/>
          <p:cNvSpPr>
            <a:spLocks noChangeAspect="1"/>
          </p:cNvSpPr>
          <p:nvPr/>
        </p:nvSpPr>
        <p:spPr>
          <a:xfrm>
            <a:off x="5784651" y="4617917"/>
            <a:ext cx="158208" cy="158208"/>
          </a:xfrm>
          <a:prstGeom prst="star5">
            <a:avLst>
              <a:gd name="adj" fmla="val 22475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E3DE00"/>
              </a:gs>
              <a:gs pos="100000">
                <a:srgbClr val="F0EA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AB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Pěticípá hvězda 8"/>
          <p:cNvSpPr>
            <a:spLocks noChangeAspect="1"/>
          </p:cNvSpPr>
          <p:nvPr/>
        </p:nvSpPr>
        <p:spPr>
          <a:xfrm>
            <a:off x="6046057" y="4617917"/>
            <a:ext cx="158208" cy="158208"/>
          </a:xfrm>
          <a:prstGeom prst="star5">
            <a:avLst>
              <a:gd name="adj" fmla="val 22475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E3DE00"/>
              </a:gs>
              <a:gs pos="100000">
                <a:srgbClr val="F0EA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AB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Pěticípá hvězda 9"/>
          <p:cNvSpPr>
            <a:spLocks noChangeAspect="1"/>
          </p:cNvSpPr>
          <p:nvPr/>
        </p:nvSpPr>
        <p:spPr>
          <a:xfrm>
            <a:off x="6934542" y="4615782"/>
            <a:ext cx="158208" cy="158208"/>
          </a:xfrm>
          <a:prstGeom prst="star5">
            <a:avLst>
              <a:gd name="adj" fmla="val 22475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E3DE00"/>
              </a:gs>
              <a:gs pos="100000">
                <a:srgbClr val="F0EA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AB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" name="Pěticípá hvězda 10"/>
          <p:cNvSpPr>
            <a:spLocks noChangeAspect="1"/>
          </p:cNvSpPr>
          <p:nvPr/>
        </p:nvSpPr>
        <p:spPr>
          <a:xfrm>
            <a:off x="7198279" y="4615782"/>
            <a:ext cx="158208" cy="158208"/>
          </a:xfrm>
          <a:prstGeom prst="star5">
            <a:avLst>
              <a:gd name="adj" fmla="val 22475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E3DE00"/>
              </a:gs>
              <a:gs pos="100000">
                <a:srgbClr val="F0EA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AB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Pěticípá hvězda 11"/>
          <p:cNvSpPr>
            <a:spLocks noChangeAspect="1"/>
          </p:cNvSpPr>
          <p:nvPr/>
        </p:nvSpPr>
        <p:spPr>
          <a:xfrm>
            <a:off x="7459685" y="4615782"/>
            <a:ext cx="158208" cy="158208"/>
          </a:xfrm>
          <a:prstGeom prst="star5">
            <a:avLst>
              <a:gd name="adj" fmla="val 22475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E3DE00"/>
              </a:gs>
              <a:gs pos="100000">
                <a:srgbClr val="F0EA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AB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Pěticípá hvězda 12"/>
          <p:cNvSpPr>
            <a:spLocks noChangeAspect="1"/>
          </p:cNvSpPr>
          <p:nvPr/>
        </p:nvSpPr>
        <p:spPr>
          <a:xfrm>
            <a:off x="7728961" y="4615781"/>
            <a:ext cx="158208" cy="158208"/>
          </a:xfrm>
          <a:prstGeom prst="star5">
            <a:avLst>
              <a:gd name="adj" fmla="val 22475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E3DE00"/>
              </a:gs>
              <a:gs pos="100000">
                <a:srgbClr val="F0EA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AB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" name="Pěticípá hvězda 13"/>
          <p:cNvSpPr>
            <a:spLocks noChangeAspect="1"/>
          </p:cNvSpPr>
          <p:nvPr/>
        </p:nvSpPr>
        <p:spPr>
          <a:xfrm>
            <a:off x="7990367" y="4615781"/>
            <a:ext cx="158208" cy="158208"/>
          </a:xfrm>
          <a:prstGeom prst="star5">
            <a:avLst>
              <a:gd name="adj" fmla="val 22475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E3DE00"/>
              </a:gs>
              <a:gs pos="100000">
                <a:srgbClr val="F0EA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AB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Nadpis 1"/>
          <p:cNvSpPr>
            <a:spLocks noGrp="1"/>
          </p:cNvSpPr>
          <p:nvPr>
            <p:ph type="title"/>
          </p:nvPr>
        </p:nvSpPr>
        <p:spPr>
          <a:xfrm>
            <a:off x="481013" y="481013"/>
            <a:ext cx="4019550" cy="396875"/>
          </a:xfrm>
        </p:spPr>
        <p:txBody>
          <a:bodyPr/>
          <a:lstStyle/>
          <a:p>
            <a:r>
              <a:rPr lang="cs-CZ" dirty="0" smtClean="0"/>
              <a:t>Struktura HAV</a:t>
            </a:r>
            <a:endParaRPr lang="cs-CZ" dirty="0"/>
          </a:p>
        </p:txBody>
      </p:sp>
      <p:sp>
        <p:nvSpPr>
          <p:cNvPr id="2" name="Čárový popisek 1 1"/>
          <p:cNvSpPr/>
          <p:nvPr/>
        </p:nvSpPr>
        <p:spPr>
          <a:xfrm>
            <a:off x="5264634" y="620688"/>
            <a:ext cx="2353260" cy="576064"/>
          </a:xfrm>
          <a:prstGeom prst="borderCallout1">
            <a:avLst>
              <a:gd name="adj1" fmla="val 101015"/>
              <a:gd name="adj2" fmla="val 49783"/>
              <a:gd name="adj3" fmla="val 158246"/>
              <a:gd name="adj4" fmla="val 29234"/>
            </a:avLst>
          </a:prstGeom>
          <a:solidFill>
            <a:srgbClr val="E1FFE1"/>
          </a:solidFill>
          <a:ln w="6350">
            <a:solidFill>
              <a:srgbClr val="00B0F0"/>
            </a:solidFill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2060"/>
                </a:solidFill>
              </a:rPr>
              <a:t>Klient si vybere</a:t>
            </a:r>
          </a:p>
          <a:p>
            <a:pPr algn="ctr"/>
            <a:r>
              <a:rPr lang="cs-CZ" sz="1600" b="1" dirty="0">
                <a:solidFill>
                  <a:srgbClr val="002060"/>
                </a:solidFill>
              </a:rPr>
              <a:t> jeden z </a:t>
            </a:r>
            <a:r>
              <a:rPr lang="cs-CZ" sz="1600" b="1" dirty="0" smtClean="0">
                <a:solidFill>
                  <a:srgbClr val="002060"/>
                </a:solidFill>
              </a:rPr>
              <a:t>balíčků </a:t>
            </a:r>
            <a:endParaRPr lang="cs-CZ" sz="16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C5544B-C3E2-49B5-A052-C047AA091D6A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177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611560" y="2117637"/>
            <a:ext cx="4572000" cy="308392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buBlip>
                <a:blip r:embed="rId3"/>
              </a:buBlip>
            </a:pPr>
            <a:r>
              <a:rPr lang="cs-CZ" dirty="0">
                <a:solidFill>
                  <a:srgbClr val="002060"/>
                </a:solidFill>
              </a:rPr>
              <a:t>střet, pád, náraz</a:t>
            </a:r>
          </a:p>
          <a:p>
            <a:pPr marL="342900" indent="-342900">
              <a:lnSpc>
                <a:spcPct val="120000"/>
              </a:lnSpc>
              <a:buBlip>
                <a:blip r:embed="rId3"/>
              </a:buBlip>
            </a:pPr>
            <a:r>
              <a:rPr lang="cs-CZ" dirty="0">
                <a:solidFill>
                  <a:srgbClr val="002060"/>
                </a:solidFill>
              </a:rPr>
              <a:t>požár, výbuch, blesk</a:t>
            </a:r>
          </a:p>
          <a:p>
            <a:pPr marL="342900" indent="-342900">
              <a:lnSpc>
                <a:spcPct val="120000"/>
              </a:lnSpc>
              <a:buBlip>
                <a:blip r:embed="rId3"/>
              </a:buBlip>
            </a:pPr>
            <a:r>
              <a:rPr lang="cs-CZ" dirty="0">
                <a:solidFill>
                  <a:srgbClr val="002060"/>
                </a:solidFill>
              </a:rPr>
              <a:t>vichřice, krupobití, povodeň, záplava</a:t>
            </a:r>
          </a:p>
          <a:p>
            <a:pPr marL="342900" indent="-342900">
              <a:lnSpc>
                <a:spcPct val="120000"/>
              </a:lnSpc>
              <a:buBlip>
                <a:blip r:embed="rId3"/>
              </a:buBlip>
            </a:pPr>
            <a:r>
              <a:rPr lang="cs-CZ" dirty="0">
                <a:solidFill>
                  <a:srgbClr val="002060"/>
                </a:solidFill>
              </a:rPr>
              <a:t>pád jakýchkoli věcí</a:t>
            </a:r>
          </a:p>
          <a:p>
            <a:pPr marL="342900" indent="-342900">
              <a:lnSpc>
                <a:spcPct val="120000"/>
              </a:lnSpc>
              <a:buBlip>
                <a:blip r:embed="rId3"/>
              </a:buBlip>
            </a:pPr>
            <a:r>
              <a:rPr lang="cs-CZ" dirty="0">
                <a:solidFill>
                  <a:srgbClr val="002060"/>
                </a:solidFill>
              </a:rPr>
              <a:t>zásah cizí </a:t>
            </a:r>
            <a:r>
              <a:rPr lang="cs-CZ" dirty="0" smtClean="0">
                <a:solidFill>
                  <a:srgbClr val="002060"/>
                </a:solidFill>
              </a:rPr>
              <a:t>osoby</a:t>
            </a:r>
          </a:p>
          <a:p>
            <a:pPr marL="342900" indent="-342900">
              <a:lnSpc>
                <a:spcPct val="120000"/>
              </a:lnSpc>
              <a:buBlip>
                <a:blip r:embed="rId3"/>
              </a:buBlip>
            </a:pPr>
            <a:r>
              <a:rPr lang="cs-CZ" dirty="0">
                <a:solidFill>
                  <a:srgbClr val="002060"/>
                </a:solidFill>
              </a:rPr>
              <a:t>s</a:t>
            </a:r>
            <a:r>
              <a:rPr lang="cs-CZ" dirty="0" smtClean="0">
                <a:solidFill>
                  <a:srgbClr val="002060"/>
                </a:solidFill>
              </a:rPr>
              <a:t>třet se zvěří</a:t>
            </a:r>
            <a:endParaRPr lang="cs-CZ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20000"/>
              </a:lnSpc>
              <a:buBlip>
                <a:blip r:embed="rId3"/>
              </a:buBlip>
            </a:pPr>
            <a:r>
              <a:rPr lang="cs-CZ" dirty="0">
                <a:solidFill>
                  <a:srgbClr val="002060"/>
                </a:solidFill>
              </a:rPr>
              <a:t>doplněk do </a:t>
            </a:r>
            <a:r>
              <a:rPr lang="cs-CZ" dirty="0" err="1">
                <a:solidFill>
                  <a:srgbClr val="002060"/>
                </a:solidFill>
              </a:rPr>
              <a:t>all</a:t>
            </a:r>
            <a:r>
              <a:rPr lang="cs-CZ" dirty="0">
                <a:solidFill>
                  <a:srgbClr val="002060"/>
                </a:solidFill>
              </a:rPr>
              <a:t> risk</a:t>
            </a:r>
          </a:p>
          <a:p>
            <a:pPr marL="342900" indent="-342900">
              <a:lnSpc>
                <a:spcPct val="120000"/>
              </a:lnSpc>
              <a:buBlip>
                <a:blip r:embed="rId3"/>
              </a:buBlip>
            </a:pPr>
            <a:r>
              <a:rPr lang="cs-CZ" dirty="0">
                <a:solidFill>
                  <a:srgbClr val="002060"/>
                </a:solidFill>
              </a:rPr>
              <a:t>asistenční </a:t>
            </a:r>
            <a:r>
              <a:rPr lang="cs-CZ" dirty="0" smtClean="0">
                <a:solidFill>
                  <a:srgbClr val="002060"/>
                </a:solidFill>
              </a:rPr>
              <a:t>služby</a:t>
            </a:r>
          </a:p>
          <a:p>
            <a:pPr marL="342900" indent="-342900">
              <a:lnSpc>
                <a:spcPct val="120000"/>
              </a:lnSpc>
              <a:buBlip>
                <a:blip r:embed="rId3"/>
              </a:buBlip>
            </a:pPr>
            <a:r>
              <a:rPr lang="cs-CZ" b="1" dirty="0">
                <a:solidFill>
                  <a:srgbClr val="002060"/>
                </a:solidFill>
              </a:rPr>
              <a:t>p</a:t>
            </a:r>
            <a:r>
              <a:rPr lang="cs-CZ" b="1" dirty="0" smtClean="0">
                <a:solidFill>
                  <a:srgbClr val="002060"/>
                </a:solidFill>
              </a:rPr>
              <a:t>ojištění odcizení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79512" y="5516563"/>
            <a:ext cx="8964612" cy="942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Varianta PREMIANT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87624" y="1052736"/>
            <a:ext cx="6732748" cy="904863"/>
          </a:xfrm>
          <a:prstGeom prst="rect">
            <a:avLst/>
          </a:prstGeom>
          <a:gradFill>
            <a:gsLst>
              <a:gs pos="58000">
                <a:srgbClr val="A50021"/>
              </a:gs>
              <a:gs pos="100000">
                <a:srgbClr val="DE0000"/>
              </a:gs>
            </a:gsLst>
            <a:lin ang="16200000" scaled="1"/>
          </a:gradFill>
          <a:ln w="63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cs-CZ" sz="2200" b="1" dirty="0" smtClean="0">
                <a:solidFill>
                  <a:schemeClr val="bg1"/>
                </a:solidFill>
              </a:rPr>
              <a:t>Poskytuje pojistné krytí ve shodném rozsahu jako varianta Dominant.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82442" y="5516563"/>
            <a:ext cx="7469631" cy="738664"/>
          </a:xfrm>
          <a:prstGeom prst="rect">
            <a:avLst/>
          </a:prstGeom>
          <a:noFill/>
          <a:ln>
            <a:solidFill>
              <a:srgbClr val="83C937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sz="42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+</a:t>
            </a:r>
            <a:r>
              <a:rPr lang="cs-CZ" sz="2400" dirty="0" smtClean="0">
                <a:solidFill>
                  <a:srgbClr val="002060"/>
                </a:solidFill>
              </a:rPr>
              <a:t> pojištění </a:t>
            </a:r>
            <a:r>
              <a:rPr lang="cs-CZ" sz="2400" b="1" dirty="0">
                <a:solidFill>
                  <a:srgbClr val="002060"/>
                </a:solidFill>
              </a:rPr>
              <a:t>g</a:t>
            </a:r>
            <a:r>
              <a:rPr lang="cs-CZ" sz="2400" b="1" dirty="0" smtClean="0">
                <a:solidFill>
                  <a:srgbClr val="002060"/>
                </a:solidFill>
              </a:rPr>
              <a:t>arance pojistné částky – GAP </a:t>
            </a:r>
            <a:endParaRPr lang="cs-CZ" sz="24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C5544B-C3E2-49B5-A052-C047AA091D6A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  <p:sp>
        <p:nvSpPr>
          <p:cNvPr id="4" name="Zaoblený obdélník 3"/>
          <p:cNvSpPr/>
          <p:nvPr/>
        </p:nvSpPr>
        <p:spPr>
          <a:xfrm>
            <a:off x="899592" y="3797650"/>
            <a:ext cx="1656184" cy="360040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292080" y="2147167"/>
            <a:ext cx="3204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Jakákoli škoda způsobená na voze jakýmkoli způsobem, tj. i okusem kabelů</a:t>
            </a:r>
            <a:endParaRPr lang="cs-CZ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pic>
        <p:nvPicPr>
          <p:cNvPr id="6146" name="Picture 2" descr="http://www.ifauna.cz/images/nforum-foto/foto/201303/513592aeeb59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0" t="21371" r="10656" b="13324"/>
          <a:stretch/>
        </p:blipFill>
        <p:spPr bwMode="auto">
          <a:xfrm>
            <a:off x="6188478" y="3347496"/>
            <a:ext cx="2955522" cy="203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72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7" grpId="0"/>
    </p:bldLst>
  </p:timing>
</p:sld>
</file>

<file path=ppt/theme/theme1.xml><?xml version="1.0" encoding="utf-8"?>
<a:theme xmlns:a="http://schemas.openxmlformats.org/drawingml/2006/main" name="Obecna_prezentace">
  <a:themeElements>
    <a:clrScheme name="Obecna_prezentace 1">
      <a:dk1>
        <a:srgbClr val="00335C"/>
      </a:dk1>
      <a:lt1>
        <a:srgbClr val="FFFFFF"/>
      </a:lt1>
      <a:dk2>
        <a:srgbClr val="FFFFFF"/>
      </a:dk2>
      <a:lt2>
        <a:srgbClr val="EDE9E0"/>
      </a:lt2>
      <a:accent1>
        <a:srgbClr val="0099CD"/>
      </a:accent1>
      <a:accent2>
        <a:srgbClr val="E8600B"/>
      </a:accent2>
      <a:accent3>
        <a:srgbClr val="FFFFFF"/>
      </a:accent3>
      <a:accent4>
        <a:srgbClr val="002A4D"/>
      </a:accent4>
      <a:accent5>
        <a:srgbClr val="AACAE3"/>
      </a:accent5>
      <a:accent6>
        <a:srgbClr val="D25609"/>
      </a:accent6>
      <a:hlink>
        <a:srgbClr val="003366"/>
      </a:hlink>
      <a:folHlink>
        <a:srgbClr val="93B619"/>
      </a:folHlink>
    </a:clrScheme>
    <a:fontScheme name="Obecna_prezenta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becna_prezentace 1">
        <a:dk1>
          <a:srgbClr val="00335C"/>
        </a:dk1>
        <a:lt1>
          <a:srgbClr val="FFFFFF"/>
        </a:lt1>
        <a:dk2>
          <a:srgbClr val="FFFFFF"/>
        </a:dk2>
        <a:lt2>
          <a:srgbClr val="EDE9E0"/>
        </a:lt2>
        <a:accent1>
          <a:srgbClr val="0099CD"/>
        </a:accent1>
        <a:accent2>
          <a:srgbClr val="E8600B"/>
        </a:accent2>
        <a:accent3>
          <a:srgbClr val="FFFFFF"/>
        </a:accent3>
        <a:accent4>
          <a:srgbClr val="002A4D"/>
        </a:accent4>
        <a:accent5>
          <a:srgbClr val="AACAE3"/>
        </a:accent5>
        <a:accent6>
          <a:srgbClr val="D25609"/>
        </a:accent6>
        <a:hlink>
          <a:srgbClr val="003366"/>
        </a:hlink>
        <a:folHlink>
          <a:srgbClr val="93B6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ecna_prezentace 2">
        <a:dk1>
          <a:srgbClr val="00335C"/>
        </a:dk1>
        <a:lt1>
          <a:srgbClr val="FFFFFF"/>
        </a:lt1>
        <a:dk2>
          <a:srgbClr val="FFFFFF"/>
        </a:dk2>
        <a:lt2>
          <a:srgbClr val="EDE9E0"/>
        </a:lt2>
        <a:accent1>
          <a:srgbClr val="2C6139"/>
        </a:accent1>
        <a:accent2>
          <a:srgbClr val="B6005E"/>
        </a:accent2>
        <a:accent3>
          <a:srgbClr val="FFFFFF"/>
        </a:accent3>
        <a:accent4>
          <a:srgbClr val="002A4D"/>
        </a:accent4>
        <a:accent5>
          <a:srgbClr val="ACB7AE"/>
        </a:accent5>
        <a:accent6>
          <a:srgbClr val="A50054"/>
        </a:accent6>
        <a:hlink>
          <a:srgbClr val="FACB17"/>
        </a:hlink>
        <a:folHlink>
          <a:srgbClr val="356EB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becna_prezentace">
  <a:themeElements>
    <a:clrScheme name="1_Obecna_prezentace 1">
      <a:dk1>
        <a:srgbClr val="00335C"/>
      </a:dk1>
      <a:lt1>
        <a:srgbClr val="FFFFFF"/>
      </a:lt1>
      <a:dk2>
        <a:srgbClr val="FFFFFF"/>
      </a:dk2>
      <a:lt2>
        <a:srgbClr val="EDE9E0"/>
      </a:lt2>
      <a:accent1>
        <a:srgbClr val="0099CD"/>
      </a:accent1>
      <a:accent2>
        <a:srgbClr val="E8600B"/>
      </a:accent2>
      <a:accent3>
        <a:srgbClr val="FFFFFF"/>
      </a:accent3>
      <a:accent4>
        <a:srgbClr val="002A4D"/>
      </a:accent4>
      <a:accent5>
        <a:srgbClr val="AACAE3"/>
      </a:accent5>
      <a:accent6>
        <a:srgbClr val="D25609"/>
      </a:accent6>
      <a:hlink>
        <a:srgbClr val="003366"/>
      </a:hlink>
      <a:folHlink>
        <a:srgbClr val="93B619"/>
      </a:folHlink>
    </a:clrScheme>
    <a:fontScheme name="1_Obecna_prezentac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becna_prezentace 1">
        <a:dk1>
          <a:srgbClr val="00335C"/>
        </a:dk1>
        <a:lt1>
          <a:srgbClr val="FFFFFF"/>
        </a:lt1>
        <a:dk2>
          <a:srgbClr val="FFFFFF"/>
        </a:dk2>
        <a:lt2>
          <a:srgbClr val="EDE9E0"/>
        </a:lt2>
        <a:accent1>
          <a:srgbClr val="0099CD"/>
        </a:accent1>
        <a:accent2>
          <a:srgbClr val="E8600B"/>
        </a:accent2>
        <a:accent3>
          <a:srgbClr val="FFFFFF"/>
        </a:accent3>
        <a:accent4>
          <a:srgbClr val="002A4D"/>
        </a:accent4>
        <a:accent5>
          <a:srgbClr val="AACAE3"/>
        </a:accent5>
        <a:accent6>
          <a:srgbClr val="D25609"/>
        </a:accent6>
        <a:hlink>
          <a:srgbClr val="003366"/>
        </a:hlink>
        <a:folHlink>
          <a:srgbClr val="93B6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becna_prezentace 2">
        <a:dk1>
          <a:srgbClr val="00335C"/>
        </a:dk1>
        <a:lt1>
          <a:srgbClr val="FFFFFF"/>
        </a:lt1>
        <a:dk2>
          <a:srgbClr val="FFFFFF"/>
        </a:dk2>
        <a:lt2>
          <a:srgbClr val="EDE9E0"/>
        </a:lt2>
        <a:accent1>
          <a:srgbClr val="2C6139"/>
        </a:accent1>
        <a:accent2>
          <a:srgbClr val="B6005E"/>
        </a:accent2>
        <a:accent3>
          <a:srgbClr val="FFFFFF"/>
        </a:accent3>
        <a:accent4>
          <a:srgbClr val="002A4D"/>
        </a:accent4>
        <a:accent5>
          <a:srgbClr val="ACB7AE"/>
        </a:accent5>
        <a:accent6>
          <a:srgbClr val="A50054"/>
        </a:accent6>
        <a:hlink>
          <a:srgbClr val="FACB17"/>
        </a:hlink>
        <a:folHlink>
          <a:srgbClr val="356EB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barevná_prezentace_foto_NHQ</Template>
  <TotalTime>9259</TotalTime>
  <Words>2007</Words>
  <Application>Microsoft Office PowerPoint</Application>
  <PresentationFormat>Předvádění na obrazovce (4:3)</PresentationFormat>
  <Paragraphs>417</Paragraphs>
  <Slides>29</Slides>
  <Notes>9</Notes>
  <HiddenSlides>1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29</vt:i4>
      </vt:variant>
    </vt:vector>
  </HeadingPairs>
  <TitlesOfParts>
    <vt:vector size="38" baseType="lpstr">
      <vt:lpstr>Arial</vt:lpstr>
      <vt:lpstr>Arial Black</vt:lpstr>
      <vt:lpstr>Lucida Handwriting</vt:lpstr>
      <vt:lpstr>Segoe Print</vt:lpstr>
      <vt:lpstr>Times New Roman</vt:lpstr>
      <vt:lpstr>Verdana</vt:lpstr>
      <vt:lpstr>Wingdings</vt:lpstr>
      <vt:lpstr>Obecna_prezentace</vt:lpstr>
      <vt:lpstr>1_Obecna_prezentace</vt:lpstr>
      <vt:lpstr>Naše auto</vt:lpstr>
      <vt:lpstr>Struktura produktu</vt:lpstr>
      <vt:lpstr>Struktura OPV</vt:lpstr>
      <vt:lpstr>Újma na vlastním vozidle</vt:lpstr>
      <vt:lpstr>Náklady na půjčovné</vt:lpstr>
      <vt:lpstr>Proč právě u nás?</vt:lpstr>
      <vt:lpstr>Proč Premiant?</vt:lpstr>
      <vt:lpstr>Struktura HAV</vt:lpstr>
      <vt:lpstr>Varianta PREMIANT</vt:lpstr>
      <vt:lpstr>Nový pojem „GAP“</vt:lpstr>
      <vt:lpstr>GAP - podmínky </vt:lpstr>
      <vt:lpstr>GAP - podmínky </vt:lpstr>
      <vt:lpstr>Nový pojem „GAP“ v praxi</vt:lpstr>
      <vt:lpstr>Asistenční služby</vt:lpstr>
      <vt:lpstr>Doplňková pojištění</vt:lpstr>
      <vt:lpstr>Doplňková pojištění</vt:lpstr>
      <vt:lpstr>Doplňková pojištění</vt:lpstr>
      <vt:lpstr>Doplňková pojištění</vt:lpstr>
      <vt:lpstr>Územní platnost pojištění</vt:lpstr>
      <vt:lpstr>Spoluúčast</vt:lpstr>
      <vt:lpstr>Slevy</vt:lpstr>
      <vt:lpstr>Systém Bonus / Malus</vt:lpstr>
      <vt:lpstr>Povinnosti poradce</vt:lpstr>
      <vt:lpstr>Fotodokumentace</vt:lpstr>
      <vt:lpstr>Fotodokumentace</vt:lpstr>
      <vt:lpstr>Odcizení</vt:lpstr>
      <vt:lpstr>Odcizení</vt:lpstr>
      <vt:lpstr>Na co nezapomínat?</vt:lpstr>
      <vt:lpstr>Prezentace aplikace PowerPoint</vt:lpstr>
    </vt:vector>
  </TitlesOfParts>
  <Company>ČSOB Pojišťovna, a.s.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CSOBP</dc:creator>
  <cp:lastModifiedBy>p_beranekm</cp:lastModifiedBy>
  <cp:revision>576</cp:revision>
  <cp:lastPrinted>2013-01-07T07:21:38Z</cp:lastPrinted>
  <dcterms:created xsi:type="dcterms:W3CDTF">2010-03-17T10:10:16Z</dcterms:created>
  <dcterms:modified xsi:type="dcterms:W3CDTF">2015-09-23T11:55:52Z</dcterms:modified>
</cp:coreProperties>
</file>