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51" r:id="rId2"/>
  </p:sldMasterIdLst>
  <p:notesMasterIdLst>
    <p:notesMasterId r:id="rId132"/>
  </p:notesMasterIdLst>
  <p:handoutMasterIdLst>
    <p:handoutMasterId r:id="rId133"/>
  </p:handoutMasterIdLst>
  <p:sldIdLst>
    <p:sldId id="256" r:id="rId3"/>
    <p:sldId id="483" r:id="rId4"/>
    <p:sldId id="599" r:id="rId5"/>
    <p:sldId id="587" r:id="rId6"/>
    <p:sldId id="588" r:id="rId7"/>
    <p:sldId id="589" r:id="rId8"/>
    <p:sldId id="590" r:id="rId9"/>
    <p:sldId id="591" r:id="rId10"/>
    <p:sldId id="592" r:id="rId11"/>
    <p:sldId id="495" r:id="rId12"/>
    <p:sldId id="494" r:id="rId13"/>
    <p:sldId id="600" r:id="rId14"/>
    <p:sldId id="621" r:id="rId15"/>
    <p:sldId id="622" r:id="rId16"/>
    <p:sldId id="623" r:id="rId17"/>
    <p:sldId id="624" r:id="rId18"/>
    <p:sldId id="629" r:id="rId19"/>
    <p:sldId id="628" r:id="rId20"/>
    <p:sldId id="603" r:id="rId21"/>
    <p:sldId id="604" r:id="rId22"/>
    <p:sldId id="605" r:id="rId23"/>
    <p:sldId id="606" r:id="rId24"/>
    <p:sldId id="607" r:id="rId25"/>
    <p:sldId id="608" r:id="rId26"/>
    <p:sldId id="332" r:id="rId27"/>
    <p:sldId id="664" r:id="rId28"/>
    <p:sldId id="500" r:id="rId29"/>
    <p:sldId id="617" r:id="rId30"/>
    <p:sldId id="618" r:id="rId31"/>
    <p:sldId id="619" r:id="rId32"/>
    <p:sldId id="620" r:id="rId33"/>
    <p:sldId id="496" r:id="rId34"/>
    <p:sldId id="497" r:id="rId35"/>
    <p:sldId id="498" r:id="rId36"/>
    <p:sldId id="396" r:id="rId37"/>
    <p:sldId id="474" r:id="rId38"/>
    <p:sldId id="634" r:id="rId39"/>
    <p:sldId id="371" r:id="rId40"/>
    <p:sldId id="422" r:id="rId41"/>
    <p:sldId id="393" r:id="rId42"/>
    <p:sldId id="394" r:id="rId43"/>
    <p:sldId id="395" r:id="rId44"/>
    <p:sldId id="499" r:id="rId45"/>
    <p:sldId id="423" r:id="rId46"/>
    <p:sldId id="345" r:id="rId47"/>
    <p:sldId id="458" r:id="rId48"/>
    <p:sldId id="541" r:id="rId49"/>
    <p:sldId id="610" r:id="rId50"/>
    <p:sldId id="613" r:id="rId51"/>
    <p:sldId id="614" r:id="rId52"/>
    <p:sldId id="615" r:id="rId53"/>
    <p:sldId id="616" r:id="rId54"/>
    <p:sldId id="542" r:id="rId55"/>
    <p:sldId id="543" r:id="rId56"/>
    <p:sldId id="557" r:id="rId57"/>
    <p:sldId id="558" r:id="rId58"/>
    <p:sldId id="559" r:id="rId59"/>
    <p:sldId id="563" r:id="rId60"/>
    <p:sldId id="561" r:id="rId61"/>
    <p:sldId id="562" r:id="rId62"/>
    <p:sldId id="564" r:id="rId63"/>
    <p:sldId id="567" r:id="rId64"/>
    <p:sldId id="572" r:id="rId65"/>
    <p:sldId id="545" r:id="rId66"/>
    <p:sldId id="579" r:id="rId67"/>
    <p:sldId id="580" r:id="rId68"/>
    <p:sldId id="581" r:id="rId69"/>
    <p:sldId id="582" r:id="rId70"/>
    <p:sldId id="568" r:id="rId71"/>
    <p:sldId id="595" r:id="rId72"/>
    <p:sldId id="569" r:id="rId73"/>
    <p:sldId id="574" r:id="rId74"/>
    <p:sldId id="573" r:id="rId75"/>
    <p:sldId id="575" r:id="rId76"/>
    <p:sldId id="576" r:id="rId77"/>
    <p:sldId id="598" r:id="rId78"/>
    <p:sldId id="560" r:id="rId79"/>
    <p:sldId id="546" r:id="rId80"/>
    <p:sldId id="553" r:id="rId81"/>
    <p:sldId id="586" r:id="rId82"/>
    <p:sldId id="571" r:id="rId83"/>
    <p:sldId id="556" r:id="rId84"/>
    <p:sldId id="635" r:id="rId85"/>
    <p:sldId id="636" r:id="rId86"/>
    <p:sldId id="637" r:id="rId87"/>
    <p:sldId id="638" r:id="rId88"/>
    <p:sldId id="639" r:id="rId89"/>
    <p:sldId id="640" r:id="rId90"/>
    <p:sldId id="641" r:id="rId91"/>
    <p:sldId id="642" r:id="rId92"/>
    <p:sldId id="643" r:id="rId93"/>
    <p:sldId id="644" r:id="rId94"/>
    <p:sldId id="645" r:id="rId95"/>
    <p:sldId id="646" r:id="rId96"/>
    <p:sldId id="647" r:id="rId97"/>
    <p:sldId id="648" r:id="rId98"/>
    <p:sldId id="649" r:id="rId99"/>
    <p:sldId id="650" r:id="rId100"/>
    <p:sldId id="651" r:id="rId101"/>
    <p:sldId id="652" r:id="rId102"/>
    <p:sldId id="653" r:id="rId103"/>
    <p:sldId id="654" r:id="rId104"/>
    <p:sldId id="655" r:id="rId105"/>
    <p:sldId id="656" r:id="rId106"/>
    <p:sldId id="657" r:id="rId107"/>
    <p:sldId id="658" r:id="rId108"/>
    <p:sldId id="659" r:id="rId109"/>
    <p:sldId id="660" r:id="rId110"/>
    <p:sldId id="661" r:id="rId111"/>
    <p:sldId id="662" r:id="rId112"/>
    <p:sldId id="663" r:id="rId113"/>
    <p:sldId id="273" r:id="rId114"/>
    <p:sldId id="442" r:id="rId115"/>
    <p:sldId id="360" r:id="rId116"/>
    <p:sldId id="441" r:id="rId117"/>
    <p:sldId id="361" r:id="rId118"/>
    <p:sldId id="476" r:id="rId119"/>
    <p:sldId id="461" r:id="rId120"/>
    <p:sldId id="477" r:id="rId121"/>
    <p:sldId id="462" r:id="rId122"/>
    <p:sldId id="596" r:id="rId123"/>
    <p:sldId id="473" r:id="rId124"/>
    <p:sldId id="479" r:id="rId125"/>
    <p:sldId id="480" r:id="rId126"/>
    <p:sldId id="481" r:id="rId127"/>
    <p:sldId id="482" r:id="rId128"/>
    <p:sldId id="583" r:id="rId129"/>
    <p:sldId id="331" r:id="rId130"/>
    <p:sldId id="288" r:id="rId131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000000"/>
    <a:srgbClr val="FF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Tmavý styl 2 – zvýraznění 1/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15" autoAdjust="0"/>
    <p:restoredTop sz="87138" autoAdjust="0"/>
  </p:normalViewPr>
  <p:slideViewPr>
    <p:cSldViewPr>
      <p:cViewPr>
        <p:scale>
          <a:sx n="60" d="100"/>
          <a:sy n="60" d="100"/>
        </p:scale>
        <p:origin x="-199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432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handoutMaster" Target="handoutMasters/handoutMaster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slide" Target="slides/slide124.xml"/><Relationship Id="rId13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A0995D-1A2F-4B5E-904B-3920BEF7FBBE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cs-CZ"/>
        </a:p>
      </dgm:t>
    </dgm:pt>
    <dgm:pt modelId="{456A5868-97C3-4810-82FF-3676AAB29F04}">
      <dgm:prSet phldrT="[Text]" custT="1"/>
      <dgm:spPr/>
      <dgm:t>
        <a:bodyPr/>
        <a:lstStyle/>
        <a:p>
          <a:r>
            <a:rPr lang="cs-CZ" sz="2400" dirty="0" smtClean="0">
              <a:solidFill>
                <a:srgbClr val="002060"/>
              </a:solidFill>
            </a:rPr>
            <a:t>Věc zvláštní hodnoty</a:t>
          </a:r>
          <a:endParaRPr lang="cs-CZ" sz="2400" dirty="0">
            <a:solidFill>
              <a:srgbClr val="002060"/>
            </a:solidFill>
          </a:endParaRPr>
        </a:p>
      </dgm:t>
    </dgm:pt>
    <dgm:pt modelId="{0AAADDF4-4671-457F-84D7-B5FE83BBC058}" type="parTrans" cxnId="{5FDB62FC-EA26-4C86-90F8-FC843C848EF5}">
      <dgm:prSet/>
      <dgm:spPr/>
      <dgm:t>
        <a:bodyPr/>
        <a:lstStyle/>
        <a:p>
          <a:endParaRPr lang="cs-CZ"/>
        </a:p>
      </dgm:t>
    </dgm:pt>
    <dgm:pt modelId="{C4BB6249-0D99-4828-B7A9-2EB0C7ADFDB6}" type="sibTrans" cxnId="{5FDB62FC-EA26-4C86-90F8-FC843C848EF5}">
      <dgm:prSet/>
      <dgm:spPr/>
      <dgm:t>
        <a:bodyPr/>
        <a:lstStyle/>
        <a:p>
          <a:endParaRPr lang="cs-CZ"/>
        </a:p>
      </dgm:t>
    </dgm:pt>
    <dgm:pt modelId="{F931AE23-EEF2-413F-A89D-05ED958275BF}">
      <dgm:prSet phldrT="[Text]" custT="1"/>
      <dgm:spPr/>
      <dgm:t>
        <a:bodyPr/>
        <a:lstStyle/>
        <a:p>
          <a:r>
            <a:rPr lang="cs-CZ" sz="2400" dirty="0" smtClean="0">
              <a:solidFill>
                <a:srgbClr val="002060"/>
              </a:solidFill>
            </a:rPr>
            <a:t>Osoba blízká</a:t>
          </a:r>
          <a:endParaRPr lang="cs-CZ" sz="2400" dirty="0">
            <a:solidFill>
              <a:srgbClr val="002060"/>
            </a:solidFill>
          </a:endParaRPr>
        </a:p>
      </dgm:t>
    </dgm:pt>
    <dgm:pt modelId="{9A5C2C5F-11F1-4038-8773-B88D35229AEC}" type="parTrans" cxnId="{3867E698-0798-4020-B598-04FCD8C9D208}">
      <dgm:prSet/>
      <dgm:spPr/>
      <dgm:t>
        <a:bodyPr/>
        <a:lstStyle/>
        <a:p>
          <a:endParaRPr lang="cs-CZ"/>
        </a:p>
      </dgm:t>
    </dgm:pt>
    <dgm:pt modelId="{FB3E793C-1B64-4587-B589-14A135AA6B95}" type="sibTrans" cxnId="{3867E698-0798-4020-B598-04FCD8C9D208}">
      <dgm:prSet/>
      <dgm:spPr/>
      <dgm:t>
        <a:bodyPr/>
        <a:lstStyle/>
        <a:p>
          <a:endParaRPr lang="cs-CZ"/>
        </a:p>
      </dgm:t>
    </dgm:pt>
    <dgm:pt modelId="{36E47C00-C294-4706-8C74-37FA9F50CFBE}">
      <dgm:prSet phldrT="[Text]" custT="1"/>
      <dgm:spPr/>
      <dgm:t>
        <a:bodyPr/>
        <a:lstStyle/>
        <a:p>
          <a:r>
            <a:rPr lang="cs-CZ" sz="2400" dirty="0" smtClean="0">
              <a:solidFill>
                <a:srgbClr val="002060"/>
              </a:solidFill>
            </a:rPr>
            <a:t>Cennost</a:t>
          </a:r>
          <a:endParaRPr lang="cs-CZ" sz="2400" dirty="0">
            <a:solidFill>
              <a:srgbClr val="002060"/>
            </a:solidFill>
          </a:endParaRPr>
        </a:p>
      </dgm:t>
    </dgm:pt>
    <dgm:pt modelId="{957CE18B-6E64-473D-A65D-C1A814398A8B}" type="parTrans" cxnId="{84B7D0A6-DD66-4734-A56C-8C5C88378C23}">
      <dgm:prSet/>
      <dgm:spPr/>
      <dgm:t>
        <a:bodyPr/>
        <a:lstStyle/>
        <a:p>
          <a:endParaRPr lang="cs-CZ"/>
        </a:p>
      </dgm:t>
    </dgm:pt>
    <dgm:pt modelId="{B65BA5F4-CA5A-4540-8E01-14F94A0238AC}" type="sibTrans" cxnId="{84B7D0A6-DD66-4734-A56C-8C5C88378C23}">
      <dgm:prSet/>
      <dgm:spPr/>
      <dgm:t>
        <a:bodyPr/>
        <a:lstStyle/>
        <a:p>
          <a:endParaRPr lang="cs-CZ"/>
        </a:p>
      </dgm:t>
    </dgm:pt>
    <dgm:pt modelId="{41A50889-1EBA-480A-9B92-FFB18F01C800}">
      <dgm:prSet phldrT="[Text]" custT="1"/>
      <dgm:spPr/>
      <dgm:t>
        <a:bodyPr/>
        <a:lstStyle/>
        <a:p>
          <a:r>
            <a:rPr lang="cs-CZ" sz="2400" dirty="0" smtClean="0">
              <a:solidFill>
                <a:srgbClr val="002060"/>
              </a:solidFill>
            </a:rPr>
            <a:t>Vodovodní škoda</a:t>
          </a:r>
          <a:endParaRPr lang="cs-CZ" sz="2400" dirty="0">
            <a:solidFill>
              <a:srgbClr val="002060"/>
            </a:solidFill>
          </a:endParaRPr>
        </a:p>
      </dgm:t>
    </dgm:pt>
    <dgm:pt modelId="{6DF75091-0567-4AE8-B768-3DB35009ED59}" type="parTrans" cxnId="{7708D8F8-D6BD-4379-A791-E807A00C6F38}">
      <dgm:prSet/>
      <dgm:spPr/>
      <dgm:t>
        <a:bodyPr/>
        <a:lstStyle/>
        <a:p>
          <a:endParaRPr lang="cs-CZ"/>
        </a:p>
      </dgm:t>
    </dgm:pt>
    <dgm:pt modelId="{F442E937-63A6-48FB-92BE-80DF896A36BD}" type="sibTrans" cxnId="{7708D8F8-D6BD-4379-A791-E807A00C6F38}">
      <dgm:prSet/>
      <dgm:spPr/>
      <dgm:t>
        <a:bodyPr/>
        <a:lstStyle/>
        <a:p>
          <a:endParaRPr lang="cs-CZ"/>
        </a:p>
      </dgm:t>
    </dgm:pt>
    <dgm:pt modelId="{26397CE7-8A3F-4A0D-B612-5946AD8AF8F8}">
      <dgm:prSet phldrT="[Text]" custT="1"/>
      <dgm:spPr/>
      <dgm:t>
        <a:bodyPr/>
        <a:lstStyle/>
        <a:p>
          <a:r>
            <a:rPr lang="cs-CZ" sz="2400" dirty="0" smtClean="0">
              <a:solidFill>
                <a:srgbClr val="002060"/>
              </a:solidFill>
            </a:rPr>
            <a:t>Technická porucha</a:t>
          </a:r>
          <a:endParaRPr lang="cs-CZ" sz="2400" dirty="0">
            <a:solidFill>
              <a:srgbClr val="002060"/>
            </a:solidFill>
          </a:endParaRPr>
        </a:p>
      </dgm:t>
    </dgm:pt>
    <dgm:pt modelId="{EB2DCB7D-9879-4401-BA57-C5CFCED1A8AF}" type="parTrans" cxnId="{F251D7CC-A6E7-4D80-B1FB-B5D1BCF1D222}">
      <dgm:prSet/>
      <dgm:spPr/>
      <dgm:t>
        <a:bodyPr/>
        <a:lstStyle/>
        <a:p>
          <a:endParaRPr lang="cs-CZ"/>
        </a:p>
      </dgm:t>
    </dgm:pt>
    <dgm:pt modelId="{11EB4B61-0434-4490-97EE-70BAB2AB91BE}" type="sibTrans" cxnId="{F251D7CC-A6E7-4D80-B1FB-B5D1BCF1D222}">
      <dgm:prSet/>
      <dgm:spPr/>
      <dgm:t>
        <a:bodyPr/>
        <a:lstStyle/>
        <a:p>
          <a:endParaRPr lang="cs-CZ"/>
        </a:p>
      </dgm:t>
    </dgm:pt>
    <dgm:pt modelId="{24C6189E-EBC0-4EC7-B745-E453F395798D}" type="pres">
      <dgm:prSet presAssocID="{6CA0995D-1A2F-4B5E-904B-3920BEF7FBB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C0E05CA-B159-41DE-8E3A-B5D7CC102B8A}" type="pres">
      <dgm:prSet presAssocID="{6CA0995D-1A2F-4B5E-904B-3920BEF7FBBE}" presName="cycle" presStyleCnt="0"/>
      <dgm:spPr/>
    </dgm:pt>
    <dgm:pt modelId="{020316A1-EF27-4B0F-BC93-5D40DD354BA5}" type="pres">
      <dgm:prSet presAssocID="{456A5868-97C3-4810-82FF-3676AAB29F04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AA09274-4B48-460F-8435-6B8518FCF3F9}" type="pres">
      <dgm:prSet presAssocID="{C4BB6249-0D99-4828-B7A9-2EB0C7ADFDB6}" presName="sibTransFirstNode" presStyleLbl="bgShp" presStyleIdx="0" presStyleCnt="1"/>
      <dgm:spPr/>
      <dgm:t>
        <a:bodyPr/>
        <a:lstStyle/>
        <a:p>
          <a:endParaRPr lang="cs-CZ"/>
        </a:p>
      </dgm:t>
    </dgm:pt>
    <dgm:pt modelId="{9A51D3CD-551B-44B9-99AF-725E5D022F1F}" type="pres">
      <dgm:prSet presAssocID="{F931AE23-EEF2-413F-A89D-05ED958275BF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07BCCCE-E12E-4724-8FD0-E64D04FAA0AB}" type="pres">
      <dgm:prSet presAssocID="{36E47C00-C294-4706-8C74-37FA9F50CFBE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3769747-6FDD-4A65-A5C5-A73C696E746F}" type="pres">
      <dgm:prSet presAssocID="{41A50889-1EBA-480A-9B92-FFB18F01C800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427DE39-9573-4F7B-B1BF-FE15FBC3FB82}" type="pres">
      <dgm:prSet presAssocID="{26397CE7-8A3F-4A0D-B612-5946AD8AF8F8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867E698-0798-4020-B598-04FCD8C9D208}" srcId="{6CA0995D-1A2F-4B5E-904B-3920BEF7FBBE}" destId="{F931AE23-EEF2-413F-A89D-05ED958275BF}" srcOrd="1" destOrd="0" parTransId="{9A5C2C5F-11F1-4038-8773-B88D35229AEC}" sibTransId="{FB3E793C-1B64-4587-B589-14A135AA6B95}"/>
    <dgm:cxn modelId="{5FDB62FC-EA26-4C86-90F8-FC843C848EF5}" srcId="{6CA0995D-1A2F-4B5E-904B-3920BEF7FBBE}" destId="{456A5868-97C3-4810-82FF-3676AAB29F04}" srcOrd="0" destOrd="0" parTransId="{0AAADDF4-4671-457F-84D7-B5FE83BBC058}" sibTransId="{C4BB6249-0D99-4828-B7A9-2EB0C7ADFDB6}"/>
    <dgm:cxn modelId="{89C9C6AF-F41E-4E7B-B27D-55EF6FA5A28F}" type="presOf" srcId="{36E47C00-C294-4706-8C74-37FA9F50CFBE}" destId="{E07BCCCE-E12E-4724-8FD0-E64D04FAA0AB}" srcOrd="0" destOrd="0" presId="urn:microsoft.com/office/officeart/2005/8/layout/cycle3"/>
    <dgm:cxn modelId="{B7E0FD88-F345-4672-A62F-D5502E03742B}" type="presOf" srcId="{41A50889-1EBA-480A-9B92-FFB18F01C800}" destId="{53769747-6FDD-4A65-A5C5-A73C696E746F}" srcOrd="0" destOrd="0" presId="urn:microsoft.com/office/officeart/2005/8/layout/cycle3"/>
    <dgm:cxn modelId="{588A68F1-56E9-4468-8727-FA2A614585BD}" type="presOf" srcId="{F931AE23-EEF2-413F-A89D-05ED958275BF}" destId="{9A51D3CD-551B-44B9-99AF-725E5D022F1F}" srcOrd="0" destOrd="0" presId="urn:microsoft.com/office/officeart/2005/8/layout/cycle3"/>
    <dgm:cxn modelId="{F251D7CC-A6E7-4D80-B1FB-B5D1BCF1D222}" srcId="{6CA0995D-1A2F-4B5E-904B-3920BEF7FBBE}" destId="{26397CE7-8A3F-4A0D-B612-5946AD8AF8F8}" srcOrd="4" destOrd="0" parTransId="{EB2DCB7D-9879-4401-BA57-C5CFCED1A8AF}" sibTransId="{11EB4B61-0434-4490-97EE-70BAB2AB91BE}"/>
    <dgm:cxn modelId="{7708D8F8-D6BD-4379-A791-E807A00C6F38}" srcId="{6CA0995D-1A2F-4B5E-904B-3920BEF7FBBE}" destId="{41A50889-1EBA-480A-9B92-FFB18F01C800}" srcOrd="3" destOrd="0" parTransId="{6DF75091-0567-4AE8-B768-3DB35009ED59}" sibTransId="{F442E937-63A6-48FB-92BE-80DF896A36BD}"/>
    <dgm:cxn modelId="{918F4CEE-EACD-4FD2-A3CD-BEA49488B147}" type="presOf" srcId="{456A5868-97C3-4810-82FF-3676AAB29F04}" destId="{020316A1-EF27-4B0F-BC93-5D40DD354BA5}" srcOrd="0" destOrd="0" presId="urn:microsoft.com/office/officeart/2005/8/layout/cycle3"/>
    <dgm:cxn modelId="{3CF536B8-EE80-47DF-834C-0BCB0F32F2B1}" type="presOf" srcId="{6CA0995D-1A2F-4B5E-904B-3920BEF7FBBE}" destId="{24C6189E-EBC0-4EC7-B745-E453F395798D}" srcOrd="0" destOrd="0" presId="urn:microsoft.com/office/officeart/2005/8/layout/cycle3"/>
    <dgm:cxn modelId="{8BC229B8-A473-4686-AEDA-F4F08363C2EC}" type="presOf" srcId="{C4BB6249-0D99-4828-B7A9-2EB0C7ADFDB6}" destId="{4AA09274-4B48-460F-8435-6B8518FCF3F9}" srcOrd="0" destOrd="0" presId="urn:microsoft.com/office/officeart/2005/8/layout/cycle3"/>
    <dgm:cxn modelId="{84B7D0A6-DD66-4734-A56C-8C5C88378C23}" srcId="{6CA0995D-1A2F-4B5E-904B-3920BEF7FBBE}" destId="{36E47C00-C294-4706-8C74-37FA9F50CFBE}" srcOrd="2" destOrd="0" parTransId="{957CE18B-6E64-473D-A65D-C1A814398A8B}" sibTransId="{B65BA5F4-CA5A-4540-8E01-14F94A0238AC}"/>
    <dgm:cxn modelId="{8B8049DE-0C3B-4FA7-9CDA-ED7DF1B9210C}" type="presOf" srcId="{26397CE7-8A3F-4A0D-B612-5946AD8AF8F8}" destId="{1427DE39-9573-4F7B-B1BF-FE15FBC3FB82}" srcOrd="0" destOrd="0" presId="urn:microsoft.com/office/officeart/2005/8/layout/cycle3"/>
    <dgm:cxn modelId="{25976D1E-8229-4C7C-8AC1-7FB8E2D4C6C6}" type="presParOf" srcId="{24C6189E-EBC0-4EC7-B745-E453F395798D}" destId="{1C0E05CA-B159-41DE-8E3A-B5D7CC102B8A}" srcOrd="0" destOrd="0" presId="urn:microsoft.com/office/officeart/2005/8/layout/cycle3"/>
    <dgm:cxn modelId="{AA5483F9-3EFA-4719-9550-08FA4422B020}" type="presParOf" srcId="{1C0E05CA-B159-41DE-8E3A-B5D7CC102B8A}" destId="{020316A1-EF27-4B0F-BC93-5D40DD354BA5}" srcOrd="0" destOrd="0" presId="urn:microsoft.com/office/officeart/2005/8/layout/cycle3"/>
    <dgm:cxn modelId="{EEB6A339-E427-4D51-80E0-56A9DFEDD6DF}" type="presParOf" srcId="{1C0E05CA-B159-41DE-8E3A-B5D7CC102B8A}" destId="{4AA09274-4B48-460F-8435-6B8518FCF3F9}" srcOrd="1" destOrd="0" presId="urn:microsoft.com/office/officeart/2005/8/layout/cycle3"/>
    <dgm:cxn modelId="{A8AE6153-7394-4401-B5C7-CF30244912D4}" type="presParOf" srcId="{1C0E05CA-B159-41DE-8E3A-B5D7CC102B8A}" destId="{9A51D3CD-551B-44B9-99AF-725E5D022F1F}" srcOrd="2" destOrd="0" presId="urn:microsoft.com/office/officeart/2005/8/layout/cycle3"/>
    <dgm:cxn modelId="{91F93693-AA9B-4095-A1FE-6DCF0E3A96A0}" type="presParOf" srcId="{1C0E05CA-B159-41DE-8E3A-B5D7CC102B8A}" destId="{E07BCCCE-E12E-4724-8FD0-E64D04FAA0AB}" srcOrd="3" destOrd="0" presId="urn:microsoft.com/office/officeart/2005/8/layout/cycle3"/>
    <dgm:cxn modelId="{B638F931-953C-4434-8DE0-306600C8F3B7}" type="presParOf" srcId="{1C0E05CA-B159-41DE-8E3A-B5D7CC102B8A}" destId="{53769747-6FDD-4A65-A5C5-A73C696E746F}" srcOrd="4" destOrd="0" presId="urn:microsoft.com/office/officeart/2005/8/layout/cycle3"/>
    <dgm:cxn modelId="{B4CEA13D-8FEC-471C-A0EC-E8E1CBF08E1A}" type="presParOf" srcId="{1C0E05CA-B159-41DE-8E3A-B5D7CC102B8A}" destId="{1427DE39-9573-4F7B-B1BF-FE15FBC3FB82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EBB1774-D3C9-42C6-A1A8-B2AE384A550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94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0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F548CA9-974C-4D71-AB83-3F546D649C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284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548CA9-974C-4D71-AB83-3F546D649C37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0251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548CA9-974C-4D71-AB83-3F546D649C37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806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BA4628-2A89-462E-9787-A2AE93D8893C}" type="slidenum">
              <a:rPr lang="cs-CZ" smtClean="0"/>
              <a:pPr>
                <a:defRPr/>
              </a:pPr>
              <a:t>95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678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BA4628-2A89-462E-9787-A2AE93D8893C}" type="slidenum">
              <a:rPr lang="cs-CZ" smtClean="0"/>
              <a:pPr>
                <a:defRPr/>
              </a:pPr>
              <a:t>96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678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cs-CZ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3C357B-4573-4E59-B178-56DB6C68C0A4}" type="slidenum">
              <a:rPr lang="cs-CZ" altLang="cs-CZ" smtClean="0">
                <a:ea typeface="ＭＳ Ｐゴシック"/>
                <a:cs typeface="ＭＳ Ｐゴシック"/>
              </a:rPr>
              <a:pPr eaLnBrk="1" hangingPunct="1">
                <a:spcBef>
                  <a:spcPct val="0"/>
                </a:spcBef>
              </a:pPr>
              <a:t>112</a:t>
            </a:fld>
            <a:endParaRPr lang="cs-CZ" altLang="cs-CZ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BA4628-2A89-462E-9787-A2AE93D8893C}" type="slidenum">
              <a:rPr lang="cs-CZ" smtClean="0"/>
              <a:pPr>
                <a:defRPr/>
              </a:pPr>
              <a:t>118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133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 bwMode="gray">
      <p:bgPr>
        <a:blipFill dpi="0" rotWithShape="0">
          <a:blip r:embed="rId2"/>
          <a:srcRect/>
          <a:stretch>
            <a:fillRect r="-11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5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481013" y="481013"/>
            <a:ext cx="5530850" cy="396875"/>
          </a:xfrm>
        </p:spPr>
        <p:txBody>
          <a:bodyPr tIns="45720" bIns="45720"/>
          <a:lstStyle>
            <a:lvl1pPr>
              <a:defRPr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10256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79838" y="5373688"/>
            <a:ext cx="4608512" cy="431800"/>
          </a:xfrm>
        </p:spPr>
        <p:txBody>
          <a:bodyPr tIns="45720" bIns="45720"/>
          <a:lstStyle>
            <a:lvl1pPr marL="0" indent="0">
              <a:buFont typeface="Wingdings" pitchFamily="2" charset="2"/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2484295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7702E-1693-4577-9C8A-D7586DC6E8E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13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483350" y="481013"/>
            <a:ext cx="2003425" cy="51800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68313" y="481013"/>
            <a:ext cx="5862637" cy="51800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8C107-920B-43B4-A349-9306225400B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7385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1942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630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686450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07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549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8755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226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674216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4C9D7-5281-4A22-BD28-48943E4758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2774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293241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5974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4232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1AB8D-ED5A-48CA-849C-BA9F7F3B8E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5682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8313" y="1125538"/>
            <a:ext cx="3932237" cy="4535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52950" y="1125538"/>
            <a:ext cx="3933825" cy="4535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BDACB-21BA-484F-8AD8-7570CBF9AB3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755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6191D-D5AE-4A07-9542-7372CF7BFE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294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7078A-927C-41B5-9EDF-2C5BA2A7AFF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5415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04149-EA6D-412A-9D47-C99F379D2A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993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5B5A7-9BD2-4CE1-A0C2-1FBD18479E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4259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D2EF5-9A4D-4EA7-A0F0-639323F888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997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/>
          <a:srcRect/>
          <a:stretch>
            <a:fillRect r="-11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1013" y="481013"/>
            <a:ext cx="4019550" cy="3968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000" tIns="45620" rIns="72000" bIns="456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cs-CZ" altLang="cs-CZ" smtClean="0"/>
              <a:t>Klepněte sem pro vložení titulu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018462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620" rIns="0" bIns="456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 Čtvrtá úroveň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4250" y="6534150"/>
            <a:ext cx="4095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620" rIns="0" bIns="456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9721EE13-ADC6-4863-903A-2B1ADBAC4B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5876925"/>
            <a:ext cx="49672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00" tIns="45720" rIns="5400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0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defRPr sz="1300">
          <a:solidFill>
            <a:schemeClr val="tx1"/>
          </a:solidFill>
          <a:latin typeface="Verdana" pitchFamily="34" charset="0"/>
        </a:defRPr>
      </a:lvl5pPr>
      <a:lvl6pPr marL="2511425" indent="-227013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defRPr sz="1300">
          <a:solidFill>
            <a:schemeClr val="tx1"/>
          </a:solidFill>
          <a:latin typeface="Verdana" pitchFamily="34" charset="0"/>
        </a:defRPr>
      </a:lvl6pPr>
      <a:lvl7pPr marL="2968625" indent="-227013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defRPr sz="1300">
          <a:solidFill>
            <a:schemeClr val="tx1"/>
          </a:solidFill>
          <a:latin typeface="Verdana" pitchFamily="34" charset="0"/>
        </a:defRPr>
      </a:lvl7pPr>
      <a:lvl8pPr marL="3425825" indent="-227013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defRPr sz="1300">
          <a:solidFill>
            <a:schemeClr val="tx1"/>
          </a:solidFill>
          <a:latin typeface="Verdana" pitchFamily="34" charset="0"/>
        </a:defRPr>
      </a:lvl8pPr>
      <a:lvl9pPr marL="3883025" indent="-227013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defRPr sz="1300">
          <a:solidFill>
            <a:schemeClr val="tx1"/>
          </a:solidFill>
          <a:latin typeface="Verdana" pitchFamily="34" charset="0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/>
          <a:srcRect/>
          <a:stretch>
            <a:fillRect r="-11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0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defRPr sz="1300">
          <a:solidFill>
            <a:schemeClr val="tx1"/>
          </a:solidFill>
          <a:latin typeface="+mn-lt"/>
        </a:defRPr>
      </a:lvl5pPr>
      <a:lvl6pPr marL="2511425" indent="-227013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defRPr sz="1300">
          <a:solidFill>
            <a:schemeClr val="tx1"/>
          </a:solidFill>
          <a:latin typeface="+mn-lt"/>
        </a:defRPr>
      </a:lvl6pPr>
      <a:lvl7pPr marL="2968625" indent="-227013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defRPr sz="1300">
          <a:solidFill>
            <a:schemeClr val="tx1"/>
          </a:solidFill>
          <a:latin typeface="+mn-lt"/>
        </a:defRPr>
      </a:lvl7pPr>
      <a:lvl8pPr marL="3425825" indent="-227013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defRPr sz="1300">
          <a:solidFill>
            <a:schemeClr val="tx1"/>
          </a:solidFill>
          <a:latin typeface="+mn-lt"/>
        </a:defRPr>
      </a:lvl8pPr>
      <a:lvl9pPr marL="3883025" indent="-227013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defRPr sz="13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g"/><Relationship Id="rId4" Type="http://schemas.openxmlformats.org/officeDocument/2006/relationships/image" Target="../media/image82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://cenadomacnosti.sousedradi.cz/#!/intro" TargetMode="Externa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6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3700773"/>
            <a:ext cx="5688632" cy="1096379"/>
          </a:xfrm>
        </p:spPr>
        <p:txBody>
          <a:bodyPr/>
          <a:lstStyle/>
          <a:p>
            <a:pPr eaLnBrk="1" hangingPunct="1"/>
            <a:r>
              <a:rPr lang="cs-CZ" altLang="cs-CZ" sz="3200" dirty="0" smtClean="0"/>
              <a:t/>
            </a:r>
            <a:br>
              <a:rPr lang="cs-CZ" altLang="cs-CZ" sz="3200" dirty="0" smtClean="0"/>
            </a:br>
            <a:r>
              <a:rPr lang="cs-CZ" altLang="cs-CZ" sz="4000" dirty="0" smtClean="0"/>
              <a:t>Náš domov</a:t>
            </a:r>
            <a:br>
              <a:rPr lang="cs-CZ" altLang="cs-CZ" sz="4000" dirty="0" smtClean="0"/>
            </a:br>
            <a:endParaRPr lang="cs-CZ" altLang="cs-CZ" sz="40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9838" y="5373687"/>
            <a:ext cx="4608512" cy="611981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Pojištění majetku a odpovědnosti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770313" y="5805488"/>
            <a:ext cx="461803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defRPr sz="13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3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3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3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3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200" b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Struktura produktu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4C9D7-5281-4A22-BD28-48943E47589E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  <p:sp>
        <p:nvSpPr>
          <p:cNvPr id="18" name="Zaoblený obdélník 17"/>
          <p:cNvSpPr/>
          <p:nvPr/>
        </p:nvSpPr>
        <p:spPr>
          <a:xfrm>
            <a:off x="673526" y="1692140"/>
            <a:ext cx="2880320" cy="792088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Domácnost</a:t>
            </a:r>
            <a:endParaRPr lang="cs-CZ" sz="2400" b="1" dirty="0"/>
          </a:p>
        </p:txBody>
      </p:sp>
      <p:sp>
        <p:nvSpPr>
          <p:cNvPr id="26" name="Zaoblený obdélník 25"/>
          <p:cNvSpPr/>
          <p:nvPr/>
        </p:nvSpPr>
        <p:spPr>
          <a:xfrm>
            <a:off x="4024611" y="1692140"/>
            <a:ext cx="2880320" cy="792088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Stavba</a:t>
            </a:r>
            <a:endParaRPr lang="cs-CZ" sz="2400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708144" y="2512352"/>
            <a:ext cx="1722249" cy="3600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Standard</a:t>
            </a:r>
            <a:endParaRPr lang="cs-CZ" dirty="0"/>
          </a:p>
        </p:txBody>
      </p:sp>
      <p:sp>
        <p:nvSpPr>
          <p:cNvPr id="27" name="Zaoblený obdélník 26"/>
          <p:cNvSpPr/>
          <p:nvPr/>
        </p:nvSpPr>
        <p:spPr>
          <a:xfrm>
            <a:off x="702201" y="2872392"/>
            <a:ext cx="1722249" cy="360040"/>
          </a:xfrm>
          <a:prstGeom prst="roundRect">
            <a:avLst/>
          </a:prstGeom>
          <a:solidFill>
            <a:srgbClr val="66FF66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Dominant</a:t>
            </a:r>
            <a:endParaRPr lang="cs-CZ" dirty="0"/>
          </a:p>
        </p:txBody>
      </p:sp>
      <p:sp>
        <p:nvSpPr>
          <p:cNvPr id="28" name="Zaoblený obdélník 27"/>
          <p:cNvSpPr/>
          <p:nvPr/>
        </p:nvSpPr>
        <p:spPr>
          <a:xfrm>
            <a:off x="702201" y="3232432"/>
            <a:ext cx="1722249" cy="360040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Premiant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9" name="Zaoblený obdélník 28"/>
          <p:cNvSpPr/>
          <p:nvPr/>
        </p:nvSpPr>
        <p:spPr>
          <a:xfrm>
            <a:off x="5181138" y="2512352"/>
            <a:ext cx="1722249" cy="3600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Standard</a:t>
            </a:r>
            <a:endParaRPr lang="cs-CZ" dirty="0"/>
          </a:p>
        </p:txBody>
      </p:sp>
      <p:sp>
        <p:nvSpPr>
          <p:cNvPr id="30" name="Zaoblený obdélník 29"/>
          <p:cNvSpPr/>
          <p:nvPr/>
        </p:nvSpPr>
        <p:spPr>
          <a:xfrm>
            <a:off x="5181137" y="2872392"/>
            <a:ext cx="1722249" cy="360040"/>
          </a:xfrm>
          <a:prstGeom prst="roundRect">
            <a:avLst/>
          </a:prstGeom>
          <a:solidFill>
            <a:srgbClr val="66FF66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Dominant</a:t>
            </a:r>
            <a:endParaRPr lang="cs-CZ" dirty="0"/>
          </a:p>
        </p:txBody>
      </p:sp>
      <p:sp>
        <p:nvSpPr>
          <p:cNvPr id="31" name="Zaoblený obdélník 30"/>
          <p:cNvSpPr/>
          <p:nvPr/>
        </p:nvSpPr>
        <p:spPr>
          <a:xfrm>
            <a:off x="5181137" y="3232432"/>
            <a:ext cx="1722249" cy="360040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Premiant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4023068" y="3827677"/>
            <a:ext cx="2874378" cy="4320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Povodeň a záplava</a:t>
            </a:r>
            <a:endParaRPr lang="cs-CZ" dirty="0"/>
          </a:p>
        </p:txBody>
      </p:sp>
      <p:sp>
        <p:nvSpPr>
          <p:cNvPr id="33" name="Zaoblený obdélník 32"/>
          <p:cNvSpPr/>
          <p:nvPr/>
        </p:nvSpPr>
        <p:spPr>
          <a:xfrm>
            <a:off x="4024610" y="4730930"/>
            <a:ext cx="2874378" cy="4320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Nadstandardní asistence</a:t>
            </a:r>
            <a:endParaRPr lang="cs-CZ" dirty="0"/>
          </a:p>
        </p:txBody>
      </p:sp>
      <p:sp>
        <p:nvSpPr>
          <p:cNvPr id="37" name="Zaoblený obdélník 36"/>
          <p:cNvSpPr/>
          <p:nvPr/>
        </p:nvSpPr>
        <p:spPr>
          <a:xfrm>
            <a:off x="702201" y="3827677"/>
            <a:ext cx="2874378" cy="4320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Povodeň a záplava</a:t>
            </a:r>
            <a:endParaRPr lang="cs-CZ" dirty="0"/>
          </a:p>
        </p:txBody>
      </p:sp>
      <p:sp>
        <p:nvSpPr>
          <p:cNvPr id="38" name="Zaoblený obdélník 37"/>
          <p:cNvSpPr/>
          <p:nvPr/>
        </p:nvSpPr>
        <p:spPr>
          <a:xfrm>
            <a:off x="2359485" y="4277913"/>
            <a:ext cx="2874378" cy="4320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Odpovědnost za újmu</a:t>
            </a:r>
            <a:endParaRPr lang="cs-CZ" dirty="0"/>
          </a:p>
        </p:txBody>
      </p:sp>
      <p:sp>
        <p:nvSpPr>
          <p:cNvPr id="39" name="Zaoblený obdélník 38"/>
          <p:cNvSpPr/>
          <p:nvPr/>
        </p:nvSpPr>
        <p:spPr>
          <a:xfrm>
            <a:off x="696258" y="4728844"/>
            <a:ext cx="2874378" cy="4320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Nadstandardní asistence</a:t>
            </a:r>
            <a:endParaRPr lang="cs-CZ" dirty="0"/>
          </a:p>
        </p:txBody>
      </p:sp>
      <p:sp>
        <p:nvSpPr>
          <p:cNvPr id="9" name="Ovál 8"/>
          <p:cNvSpPr/>
          <p:nvPr/>
        </p:nvSpPr>
        <p:spPr>
          <a:xfrm>
            <a:off x="2545734" y="2412220"/>
            <a:ext cx="2376264" cy="1241770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2400000"/>
              </a:camera>
              <a:lightRig rig="threePt" dir="t"/>
            </a:scene3d>
          </a:bodyPr>
          <a:lstStyle/>
          <a:p>
            <a:pPr algn="ctr"/>
            <a:endParaRPr lang="cs-CZ" b="1" dirty="0">
              <a:solidFill>
                <a:srgbClr val="00206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 rot="20744163">
            <a:off x="3046532" y="2595390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Asistenční služby zdarma</a:t>
            </a:r>
            <a:endParaRPr lang="cs-CZ" b="1" dirty="0"/>
          </a:p>
        </p:txBody>
      </p:sp>
      <p:sp>
        <p:nvSpPr>
          <p:cNvPr id="11" name="Čárový popisek 2 10"/>
          <p:cNvSpPr/>
          <p:nvPr/>
        </p:nvSpPr>
        <p:spPr>
          <a:xfrm>
            <a:off x="7596336" y="2042105"/>
            <a:ext cx="1440160" cy="884247"/>
          </a:xfrm>
          <a:prstGeom prst="borderCallout2">
            <a:avLst>
              <a:gd name="adj1" fmla="val 12738"/>
              <a:gd name="adj2" fmla="val 2003"/>
              <a:gd name="adj3" fmla="val 18750"/>
              <a:gd name="adj4" fmla="val -16667"/>
              <a:gd name="adj5" fmla="val 71617"/>
              <a:gd name="adj6" fmla="val -35593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Klient zvolí 1 ze 3 variant</a:t>
            </a:r>
            <a:endParaRPr lang="cs-CZ" dirty="0"/>
          </a:p>
        </p:txBody>
      </p:sp>
      <p:sp>
        <p:nvSpPr>
          <p:cNvPr id="12" name="Čárový popisek 2 11"/>
          <p:cNvSpPr/>
          <p:nvPr/>
        </p:nvSpPr>
        <p:spPr>
          <a:xfrm>
            <a:off x="3265814" y="5445224"/>
            <a:ext cx="4114498" cy="92743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6843"/>
              <a:gd name="adj6" fmla="val 1232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Stejně jako v DE 2014 je možné zvolit připojištění.  Odpovědnost lze zvolit pouze 1x</a:t>
            </a:r>
            <a:endParaRPr lang="cs-CZ" dirty="0"/>
          </a:p>
        </p:txBody>
      </p:sp>
      <p:sp>
        <p:nvSpPr>
          <p:cNvPr id="13" name="Zaoblený obdélník 12"/>
          <p:cNvSpPr/>
          <p:nvPr/>
        </p:nvSpPr>
        <p:spPr>
          <a:xfrm>
            <a:off x="319348" y="2521640"/>
            <a:ext cx="360040" cy="10708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cs-CZ" dirty="0" smtClean="0"/>
              <a:t>Základní</a:t>
            </a:r>
            <a:endParaRPr lang="cs-CZ" dirty="0"/>
          </a:p>
        </p:txBody>
      </p:sp>
      <p:sp>
        <p:nvSpPr>
          <p:cNvPr id="40" name="Zaoblený obdélník 39"/>
          <p:cNvSpPr/>
          <p:nvPr/>
        </p:nvSpPr>
        <p:spPr>
          <a:xfrm>
            <a:off x="307543" y="3852322"/>
            <a:ext cx="360040" cy="130856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cs-CZ" dirty="0" smtClean="0"/>
              <a:t>Volitelné</a:t>
            </a:r>
            <a:endParaRPr lang="cs-CZ" dirty="0"/>
          </a:p>
        </p:txBody>
      </p:sp>
      <p:sp>
        <p:nvSpPr>
          <p:cNvPr id="3" name="Zaoblený obdélník 2"/>
          <p:cNvSpPr/>
          <p:nvPr/>
        </p:nvSpPr>
        <p:spPr>
          <a:xfrm>
            <a:off x="2430393" y="1071448"/>
            <a:ext cx="2880320" cy="79208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Náš domov</a:t>
            </a:r>
            <a:endParaRPr lang="cs-CZ" sz="2400" b="1" dirty="0"/>
          </a:p>
        </p:txBody>
      </p:sp>
      <p:cxnSp>
        <p:nvCxnSpPr>
          <p:cNvPr id="15" name="Pravoúhlá spojnice 14"/>
          <p:cNvCxnSpPr>
            <a:stCxn id="18" idx="1"/>
            <a:endCxn id="13" idx="1"/>
          </p:cNvCxnSpPr>
          <p:nvPr/>
        </p:nvCxnSpPr>
        <p:spPr>
          <a:xfrm rot="10800000" flipV="1">
            <a:off x="319348" y="2088184"/>
            <a:ext cx="354178" cy="968872"/>
          </a:xfrm>
          <a:prstGeom prst="bentConnector3">
            <a:avLst>
              <a:gd name="adj1" fmla="val 164544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Pravoúhlá spojnice 43"/>
          <p:cNvCxnSpPr>
            <a:stCxn id="18" idx="1"/>
            <a:endCxn id="40" idx="1"/>
          </p:cNvCxnSpPr>
          <p:nvPr/>
        </p:nvCxnSpPr>
        <p:spPr>
          <a:xfrm rot="10800000" flipV="1">
            <a:off x="307544" y="2088183"/>
            <a:ext cx="365983" cy="2418423"/>
          </a:xfrm>
          <a:prstGeom prst="bentConnector3">
            <a:avLst>
              <a:gd name="adj1" fmla="val 162462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Zaoblený obdélník 46"/>
          <p:cNvSpPr/>
          <p:nvPr/>
        </p:nvSpPr>
        <p:spPr>
          <a:xfrm>
            <a:off x="6904931" y="2484228"/>
            <a:ext cx="360040" cy="10708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cs-CZ" dirty="0" smtClean="0"/>
              <a:t>Základní</a:t>
            </a:r>
            <a:endParaRPr lang="cs-CZ" dirty="0"/>
          </a:p>
        </p:txBody>
      </p:sp>
      <p:sp>
        <p:nvSpPr>
          <p:cNvPr id="48" name="Zaoblený obdélník 47"/>
          <p:cNvSpPr/>
          <p:nvPr/>
        </p:nvSpPr>
        <p:spPr>
          <a:xfrm>
            <a:off x="6893126" y="3814910"/>
            <a:ext cx="360040" cy="130856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cs-CZ" dirty="0" smtClean="0"/>
              <a:t>Volitelné</a:t>
            </a:r>
            <a:endParaRPr lang="cs-CZ" dirty="0"/>
          </a:p>
        </p:txBody>
      </p:sp>
      <p:cxnSp>
        <p:nvCxnSpPr>
          <p:cNvPr id="50" name="Pravoúhlá spojnice 49"/>
          <p:cNvCxnSpPr>
            <a:stCxn id="26" idx="3"/>
            <a:endCxn id="47" idx="3"/>
          </p:cNvCxnSpPr>
          <p:nvPr/>
        </p:nvCxnSpPr>
        <p:spPr>
          <a:xfrm>
            <a:off x="6904931" y="2088184"/>
            <a:ext cx="360040" cy="931460"/>
          </a:xfrm>
          <a:prstGeom prst="bentConnector3">
            <a:avLst>
              <a:gd name="adj1" fmla="val 163493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Pravoúhlá spojnice 51"/>
          <p:cNvCxnSpPr>
            <a:stCxn id="26" idx="3"/>
            <a:endCxn id="48" idx="3"/>
          </p:cNvCxnSpPr>
          <p:nvPr/>
        </p:nvCxnSpPr>
        <p:spPr>
          <a:xfrm>
            <a:off x="6904931" y="2088184"/>
            <a:ext cx="348235" cy="2381011"/>
          </a:xfrm>
          <a:prstGeom prst="bentConnector3">
            <a:avLst>
              <a:gd name="adj1" fmla="val 165645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82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60743"/>
            <a:ext cx="2592288" cy="291268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5819179" cy="461463"/>
          </a:xfrm>
        </p:spPr>
        <p:txBody>
          <a:bodyPr/>
          <a:lstStyle/>
          <a:p>
            <a:r>
              <a:rPr lang="cs-CZ" sz="2400" dirty="0" smtClean="0"/>
              <a:t>Nadstandardní asistence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100</a:t>
            </a:fld>
            <a:endParaRPr lang="cs-CZ"/>
          </a:p>
        </p:txBody>
      </p:sp>
      <p:sp>
        <p:nvSpPr>
          <p:cNvPr id="5" name="Zaoblený obdélník 4"/>
          <p:cNvSpPr/>
          <p:nvPr/>
        </p:nvSpPr>
        <p:spPr>
          <a:xfrm>
            <a:off x="2303748" y="2348880"/>
            <a:ext cx="4392488" cy="172819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Toto volitelné pojištění zůstává stejné tak, jak jej známe z Domova Expres 2014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510">
            <a:off x="716981" y="1185378"/>
            <a:ext cx="2503645" cy="144231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02" y="4021450"/>
            <a:ext cx="4341598" cy="244214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654">
            <a:off x="4914928" y="1544866"/>
            <a:ext cx="3905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1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/>
          <p:cNvSpPr/>
          <p:nvPr/>
        </p:nvSpPr>
        <p:spPr>
          <a:xfrm>
            <a:off x="0" y="5580330"/>
            <a:ext cx="9144000" cy="9450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87361"/>
            <a:ext cx="4968552" cy="461463"/>
          </a:xfrm>
        </p:spPr>
        <p:txBody>
          <a:bodyPr/>
          <a:lstStyle/>
          <a:p>
            <a:r>
              <a:rPr lang="cs-CZ" sz="2400" dirty="0" smtClean="0"/>
              <a:t>Nadstandardní asistence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4C9D7-5281-4A22-BD28-48943E47589E}" type="slidenum">
              <a:rPr lang="cs-CZ" smtClean="0"/>
              <a:pPr>
                <a:defRPr/>
              </a:pPr>
              <a:t>101</a:t>
            </a:fld>
            <a:endParaRPr lang="cs-CZ"/>
          </a:p>
        </p:txBody>
      </p:sp>
      <p:sp>
        <p:nvSpPr>
          <p:cNvPr id="9" name="Zaoblený obdélník 8"/>
          <p:cNvSpPr/>
          <p:nvPr/>
        </p:nvSpPr>
        <p:spPr>
          <a:xfrm>
            <a:off x="242946" y="3717032"/>
            <a:ext cx="4175284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Chcete vidět, jak hraje Federer</a:t>
            </a:r>
            <a:r>
              <a:rPr lang="cs-CZ" dirty="0"/>
              <a:t>?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4851458" y="3740708"/>
            <a:ext cx="4175284" cy="72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Zajistíme Vám rezervaci na sportovní utkání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 rot="21369432">
            <a:off x="3005889" y="1148898"/>
            <a:ext cx="5031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Co Vám nově můžeme nabídnout?</a:t>
            </a:r>
            <a:endParaRPr lang="cs-CZ" sz="20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242946" y="4605470"/>
            <a:ext cx="4175284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Toužíte po Donutilovi?</a:t>
            </a:r>
            <a:endParaRPr lang="cs-CZ" dirty="0"/>
          </a:p>
        </p:txBody>
      </p:sp>
      <p:sp>
        <p:nvSpPr>
          <p:cNvPr id="18" name="Zaoblený obdélník 17"/>
          <p:cNvSpPr/>
          <p:nvPr/>
        </p:nvSpPr>
        <p:spPr>
          <a:xfrm>
            <a:off x="4851458" y="4629146"/>
            <a:ext cx="4175284" cy="72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Rezervujeme Vám vstupenky do Národního divadla</a:t>
            </a:r>
            <a:endParaRPr lang="cs-CZ" dirty="0"/>
          </a:p>
        </p:txBody>
      </p:sp>
      <p:sp>
        <p:nvSpPr>
          <p:cNvPr id="19" name="Zaoblený obdélník 18"/>
          <p:cNvSpPr/>
          <p:nvPr/>
        </p:nvSpPr>
        <p:spPr>
          <a:xfrm>
            <a:off x="234372" y="5477950"/>
            <a:ext cx="4175284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Rozhodli jste se letět do Mexika?</a:t>
            </a:r>
            <a:endParaRPr lang="cs-CZ" dirty="0"/>
          </a:p>
        </p:txBody>
      </p:sp>
      <p:sp>
        <p:nvSpPr>
          <p:cNvPr id="20" name="Zaoblený obdélník 19"/>
          <p:cNvSpPr/>
          <p:nvPr/>
        </p:nvSpPr>
        <p:spPr>
          <a:xfrm>
            <a:off x="4851458" y="5477950"/>
            <a:ext cx="4175284" cy="72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Zjistíme nejvýhodnější spojení a rezervujeme Vám letenku</a:t>
            </a:r>
            <a:endParaRPr lang="cs-CZ" dirty="0"/>
          </a:p>
        </p:txBody>
      </p:sp>
      <p:sp>
        <p:nvSpPr>
          <p:cNvPr id="21" name="Zaoblený obdélník 20"/>
          <p:cNvSpPr/>
          <p:nvPr/>
        </p:nvSpPr>
        <p:spPr>
          <a:xfrm>
            <a:off x="242946" y="2852936"/>
            <a:ext cx="4175284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Jste hospitalizováni a nemá se Vám kdo postarat o děti, kočku, zahradu?</a:t>
            </a:r>
            <a:endParaRPr lang="cs-CZ" dirty="0"/>
          </a:p>
        </p:txBody>
      </p:sp>
      <p:sp>
        <p:nvSpPr>
          <p:cNvPr id="22" name="Zaoblený obdélník 21"/>
          <p:cNvSpPr/>
          <p:nvPr/>
        </p:nvSpPr>
        <p:spPr>
          <a:xfrm>
            <a:off x="4851458" y="2852936"/>
            <a:ext cx="4175284" cy="72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Zajistíme Vám osobní asistenci, která se o vše postará</a:t>
            </a:r>
            <a:endParaRPr lang="cs-CZ" dirty="0"/>
          </a:p>
        </p:txBody>
      </p:sp>
      <p:sp>
        <p:nvSpPr>
          <p:cNvPr id="23" name="Zaoblený obdélník 22"/>
          <p:cNvSpPr/>
          <p:nvPr/>
        </p:nvSpPr>
        <p:spPr>
          <a:xfrm>
            <a:off x="242946" y="1988840"/>
            <a:ext cx="4175284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Vytopil Vás soused a nechce Vám nic zaplatit?</a:t>
            </a:r>
            <a:endParaRPr lang="cs-CZ" dirty="0"/>
          </a:p>
        </p:txBody>
      </p:sp>
      <p:sp>
        <p:nvSpPr>
          <p:cNvPr id="24" name="Zaoblený obdélník 23"/>
          <p:cNvSpPr/>
          <p:nvPr/>
        </p:nvSpPr>
        <p:spPr>
          <a:xfrm>
            <a:off x="4851458" y="1988840"/>
            <a:ext cx="4175284" cy="72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Náš právník Vám pomůže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934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Nadstandardní asistence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4C9D7-5281-4A22-BD28-48943E47589E}" type="slidenum">
              <a:rPr lang="cs-CZ" smtClean="0"/>
              <a:pPr>
                <a:defRPr/>
              </a:pPr>
              <a:t>102</a:t>
            </a:fld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2047433" y="1991216"/>
            <a:ext cx="4320480" cy="115212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Nabízíme Vám komplexní balíček 3 asistencí</a:t>
            </a:r>
            <a:endParaRPr lang="cs-CZ" sz="2000" b="1" dirty="0"/>
          </a:p>
        </p:txBody>
      </p:sp>
      <p:sp>
        <p:nvSpPr>
          <p:cNvPr id="7" name="Výbuch 1 6"/>
          <p:cNvSpPr/>
          <p:nvPr/>
        </p:nvSpPr>
        <p:spPr>
          <a:xfrm>
            <a:off x="4644008" y="0"/>
            <a:ext cx="4392488" cy="2780928"/>
          </a:xfrm>
          <a:prstGeom prst="irregularSeal1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ýbuch 1 7"/>
          <p:cNvSpPr/>
          <p:nvPr/>
        </p:nvSpPr>
        <p:spPr>
          <a:xfrm>
            <a:off x="179512" y="2601756"/>
            <a:ext cx="4212976" cy="2771459"/>
          </a:xfrm>
          <a:prstGeom prst="irregularSeal1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796136" y="812611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Jedinečná kombinace pojištění majetku a asistenčních služeb na vysoké úrovni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65242" y="3400232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Pojištění nadstandardní asistence ušetří Váš čas, peníze i nervy</a:t>
            </a:r>
            <a:endParaRPr lang="cs-CZ" b="1" dirty="0"/>
          </a:p>
        </p:txBody>
      </p:sp>
      <p:sp>
        <p:nvSpPr>
          <p:cNvPr id="12" name="Zaoblený obdélník 11"/>
          <p:cNvSpPr/>
          <p:nvPr/>
        </p:nvSpPr>
        <p:spPr>
          <a:xfrm>
            <a:off x="5076056" y="3106238"/>
            <a:ext cx="3528392" cy="1511318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Pro </a:t>
            </a:r>
            <a:r>
              <a:rPr lang="cs-CZ" b="1" dirty="0" smtClean="0"/>
              <a:t>pojištěného</a:t>
            </a:r>
          </a:p>
          <a:p>
            <a:pPr algn="ctr"/>
            <a:r>
              <a:rPr lang="cs-CZ" dirty="0" smtClean="0"/>
              <a:t>a </a:t>
            </a:r>
            <a:r>
              <a:rPr lang="cs-CZ" b="1" dirty="0" smtClean="0"/>
              <a:t>osoby, </a:t>
            </a:r>
            <a:r>
              <a:rPr lang="cs-CZ" dirty="0" smtClean="0"/>
              <a:t>žijící s pojištěným ve společné domácnosti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419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Nadstandardní asistence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4C9D7-5281-4A22-BD28-48943E47589E}" type="slidenum">
              <a:rPr lang="cs-CZ" smtClean="0"/>
              <a:pPr>
                <a:defRPr/>
              </a:pPr>
              <a:t>103</a:t>
            </a:fld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1034526" y="1732016"/>
            <a:ext cx="4104456" cy="9361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Asistenční služby</a:t>
            </a:r>
            <a:endParaRPr lang="cs-CZ" sz="2000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1014869" y="3559507"/>
            <a:ext cx="4104456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Nadstandardní asistence</a:t>
            </a:r>
            <a:endParaRPr lang="cs-CZ" sz="2000" b="1" dirty="0"/>
          </a:p>
        </p:txBody>
      </p:sp>
      <p:sp>
        <p:nvSpPr>
          <p:cNvPr id="8" name="Čárový popisek 2 7"/>
          <p:cNvSpPr/>
          <p:nvPr/>
        </p:nvSpPr>
        <p:spPr>
          <a:xfrm>
            <a:off x="5796136" y="476672"/>
            <a:ext cx="2232248" cy="72008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07266"/>
              <a:gd name="adj6" fmla="val -5094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Zdarma ke každé PS</a:t>
            </a:r>
            <a:endParaRPr lang="cs-CZ" dirty="0"/>
          </a:p>
        </p:txBody>
      </p:sp>
      <p:sp>
        <p:nvSpPr>
          <p:cNvPr id="9" name="Čárový popisek 2 8"/>
          <p:cNvSpPr/>
          <p:nvPr/>
        </p:nvSpPr>
        <p:spPr>
          <a:xfrm>
            <a:off x="5770269" y="5207263"/>
            <a:ext cx="2232248" cy="72008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29164"/>
              <a:gd name="adj6" fmla="val -3972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Volitelné doplňkové pojištění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5534094" y="1541751"/>
            <a:ext cx="3430393" cy="4320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Pomoc v případě PU</a:t>
            </a:r>
            <a:endParaRPr lang="cs-CZ" dirty="0"/>
          </a:p>
        </p:txBody>
      </p:sp>
      <p:sp>
        <p:nvSpPr>
          <p:cNvPr id="11" name="Zaoblený obdélník 10"/>
          <p:cNvSpPr/>
          <p:nvPr/>
        </p:nvSpPr>
        <p:spPr>
          <a:xfrm>
            <a:off x="5508104" y="1988840"/>
            <a:ext cx="3456384" cy="4320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Odemčení dveří</a:t>
            </a:r>
            <a:endParaRPr lang="cs-CZ" dirty="0"/>
          </a:p>
        </p:txBody>
      </p:sp>
      <p:sp>
        <p:nvSpPr>
          <p:cNvPr id="12" name="Zaoblený obdélník 11"/>
          <p:cNvSpPr/>
          <p:nvPr/>
        </p:nvSpPr>
        <p:spPr>
          <a:xfrm>
            <a:off x="5508104" y="2416279"/>
            <a:ext cx="3456384" cy="4320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Technické pohotovostní služby</a:t>
            </a:r>
            <a:endParaRPr lang="cs-CZ" dirty="0"/>
          </a:p>
        </p:txBody>
      </p:sp>
      <p:sp>
        <p:nvSpPr>
          <p:cNvPr id="13" name="Zaoblený obdélník 12"/>
          <p:cNvSpPr/>
          <p:nvPr/>
        </p:nvSpPr>
        <p:spPr>
          <a:xfrm>
            <a:off x="5482112" y="4357482"/>
            <a:ext cx="3430393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Rezervační služby</a:t>
            </a:r>
            <a:endParaRPr lang="cs-CZ" b="1" dirty="0"/>
          </a:p>
        </p:txBody>
      </p:sp>
      <p:sp>
        <p:nvSpPr>
          <p:cNvPr id="14" name="Zaoblený obdélník 13"/>
          <p:cNvSpPr/>
          <p:nvPr/>
        </p:nvSpPr>
        <p:spPr>
          <a:xfrm>
            <a:off x="5482112" y="3811535"/>
            <a:ext cx="3456384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Osobní asistence</a:t>
            </a:r>
            <a:endParaRPr lang="cs-CZ" b="1" dirty="0"/>
          </a:p>
        </p:txBody>
      </p:sp>
      <p:sp>
        <p:nvSpPr>
          <p:cNvPr id="15" name="Zaoblený obdélník 14"/>
          <p:cNvSpPr/>
          <p:nvPr/>
        </p:nvSpPr>
        <p:spPr>
          <a:xfrm>
            <a:off x="5482112" y="3256545"/>
            <a:ext cx="3456384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Právní asistence</a:t>
            </a:r>
            <a:endParaRPr lang="cs-CZ" b="1" dirty="0"/>
          </a:p>
        </p:txBody>
      </p:sp>
      <p:cxnSp>
        <p:nvCxnSpPr>
          <p:cNvPr id="17" name="Přímá spojnice se šipkou 16"/>
          <p:cNvCxnSpPr>
            <a:stCxn id="6" idx="3"/>
            <a:endCxn id="10" idx="1"/>
          </p:cNvCxnSpPr>
          <p:nvPr/>
        </p:nvCxnSpPr>
        <p:spPr>
          <a:xfrm flipV="1">
            <a:off x="5138982" y="1757775"/>
            <a:ext cx="395112" cy="442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>
            <a:stCxn id="6" idx="3"/>
            <a:endCxn id="11" idx="1"/>
          </p:cNvCxnSpPr>
          <p:nvPr/>
        </p:nvCxnSpPr>
        <p:spPr>
          <a:xfrm>
            <a:off x="5138982" y="2200068"/>
            <a:ext cx="369122" cy="47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>
            <a:stCxn id="6" idx="3"/>
            <a:endCxn id="12" idx="1"/>
          </p:cNvCxnSpPr>
          <p:nvPr/>
        </p:nvCxnSpPr>
        <p:spPr>
          <a:xfrm>
            <a:off x="5138982" y="2200068"/>
            <a:ext cx="369122" cy="4322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>
            <a:stCxn id="7" idx="3"/>
            <a:endCxn id="15" idx="1"/>
          </p:cNvCxnSpPr>
          <p:nvPr/>
        </p:nvCxnSpPr>
        <p:spPr>
          <a:xfrm flipV="1">
            <a:off x="5119325" y="3472569"/>
            <a:ext cx="362787" cy="5549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>
            <a:stCxn id="7" idx="3"/>
            <a:endCxn id="14" idx="1"/>
          </p:cNvCxnSpPr>
          <p:nvPr/>
        </p:nvCxnSpPr>
        <p:spPr>
          <a:xfrm>
            <a:off x="5119325" y="4027559"/>
            <a:ext cx="36278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>
            <a:stCxn id="7" idx="3"/>
            <a:endCxn id="13" idx="1"/>
          </p:cNvCxnSpPr>
          <p:nvPr/>
        </p:nvCxnSpPr>
        <p:spPr>
          <a:xfrm>
            <a:off x="5119325" y="4027559"/>
            <a:ext cx="362787" cy="5459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Výbuch 1 36"/>
          <p:cNvSpPr/>
          <p:nvPr/>
        </p:nvSpPr>
        <p:spPr>
          <a:xfrm>
            <a:off x="182019" y="2848327"/>
            <a:ext cx="1872208" cy="1117708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TextovéPole 37"/>
          <p:cNvSpPr txBox="1"/>
          <p:nvPr/>
        </p:nvSpPr>
        <p:spPr>
          <a:xfrm>
            <a:off x="506055" y="325654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Novinka</a:t>
            </a:r>
            <a:endParaRPr lang="cs-CZ" b="1" dirty="0"/>
          </a:p>
        </p:txBody>
      </p:sp>
      <p:sp>
        <p:nvSpPr>
          <p:cNvPr id="2" name="Ovál 1"/>
          <p:cNvSpPr/>
          <p:nvPr/>
        </p:nvSpPr>
        <p:spPr>
          <a:xfrm>
            <a:off x="2267744" y="4735400"/>
            <a:ext cx="1944216" cy="94372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NAS</a:t>
            </a:r>
            <a:endParaRPr lang="cs-CZ" sz="2400" b="1" dirty="0"/>
          </a:p>
        </p:txBody>
      </p:sp>
      <p:sp>
        <p:nvSpPr>
          <p:cNvPr id="3" name="Šipka dolů 2"/>
          <p:cNvSpPr/>
          <p:nvPr/>
        </p:nvSpPr>
        <p:spPr>
          <a:xfrm>
            <a:off x="2883444" y="4471588"/>
            <a:ext cx="712815" cy="293919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777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4379019" cy="461463"/>
          </a:xfrm>
        </p:spPr>
        <p:txBody>
          <a:bodyPr/>
          <a:lstStyle/>
          <a:p>
            <a:r>
              <a:rPr lang="cs-CZ" sz="2400" dirty="0" smtClean="0"/>
              <a:t>NAS - Právní asistence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104</a:t>
            </a:fld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 rot="21169395">
            <a:off x="1419763" y="1061304"/>
            <a:ext cx="7174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Na jaké události se vztahuje právní asistence?</a:t>
            </a:r>
            <a:endParaRPr lang="cs-CZ" sz="20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395536" y="1907980"/>
            <a:ext cx="2880320" cy="15930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Občansko-právní spory</a:t>
            </a:r>
            <a:endParaRPr lang="cs-CZ" sz="2000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3275856" y="1907979"/>
            <a:ext cx="5400600" cy="6788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rgbClr val="0070C0"/>
              </a:buClr>
            </a:pPr>
            <a:r>
              <a:rPr lang="cs-CZ" b="1" dirty="0" smtClean="0"/>
              <a:t>Koupě, údržba, oprava </a:t>
            </a:r>
            <a:r>
              <a:rPr lang="cs-CZ" dirty="0" smtClean="0"/>
              <a:t>movité </a:t>
            </a:r>
            <a:r>
              <a:rPr lang="cs-CZ" dirty="0"/>
              <a:t>věci, která je součástí pojištěné domácnosti/ stavby</a:t>
            </a:r>
            <a:endParaRPr lang="en-US" dirty="0"/>
          </a:p>
        </p:txBody>
      </p:sp>
      <p:sp>
        <p:nvSpPr>
          <p:cNvPr id="7" name="Zaoblený obdélník 6"/>
          <p:cNvSpPr/>
          <p:nvPr/>
        </p:nvSpPr>
        <p:spPr>
          <a:xfrm>
            <a:off x="3275856" y="2574720"/>
            <a:ext cx="5400600" cy="9262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Odškodnění majetkové i nemajetkové</a:t>
            </a:r>
            <a:r>
              <a:rPr lang="cs-CZ" dirty="0" smtClean="0"/>
              <a:t> újmy, která vznikla na zdraví pojištěného nebo věci, kterou pojištěný vlastní</a:t>
            </a:r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395536" y="4005064"/>
            <a:ext cx="8280920" cy="72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Praktické informace </a:t>
            </a:r>
            <a:r>
              <a:rPr lang="cs-CZ" dirty="0" smtClean="0"/>
              <a:t>o převodu vlastnictví věcí movitých a nemovitých (byty), </a:t>
            </a:r>
            <a:r>
              <a:rPr lang="cs-CZ" b="1" dirty="0" smtClean="0"/>
              <a:t>příprava a sepis </a:t>
            </a:r>
            <a:r>
              <a:rPr lang="cs-CZ" dirty="0" smtClean="0"/>
              <a:t>kupních a darovacích smluv</a:t>
            </a:r>
            <a:endParaRPr lang="cs-CZ" dirty="0"/>
          </a:p>
        </p:txBody>
      </p:sp>
      <p:sp>
        <p:nvSpPr>
          <p:cNvPr id="10" name="Zahnutá šipka doprava 9"/>
          <p:cNvSpPr/>
          <p:nvPr/>
        </p:nvSpPr>
        <p:spPr>
          <a:xfrm>
            <a:off x="4430744" y="5157192"/>
            <a:ext cx="1152128" cy="115212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724128" y="5414482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A dále  viz následující </a:t>
            </a:r>
            <a:r>
              <a:rPr lang="cs-CZ" sz="2000" b="1" dirty="0" err="1" smtClean="0">
                <a:solidFill>
                  <a:srgbClr val="FF0000"/>
                </a:solidFill>
                <a:latin typeface="Lucida Handwriting" panose="03010101010101010101" pitchFamily="66" charset="0"/>
              </a:rPr>
              <a:t>slide</a:t>
            </a:r>
            <a:endParaRPr lang="cs-CZ" sz="20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03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4379019" cy="461463"/>
          </a:xfrm>
        </p:spPr>
        <p:txBody>
          <a:bodyPr/>
          <a:lstStyle/>
          <a:p>
            <a:r>
              <a:rPr lang="cs-CZ" sz="2400" dirty="0" smtClean="0"/>
              <a:t>NAS - Právní asistence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105</a:t>
            </a:fld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 rot="21169395">
            <a:off x="1462013" y="1061304"/>
            <a:ext cx="7174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Na jaké události se vztahuje právní asistence?</a:t>
            </a:r>
            <a:endParaRPr lang="cs-CZ" sz="20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357021" y="2060848"/>
            <a:ext cx="2880320" cy="35049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Občansko-právní spory týkající se ochrany oprávněných zájmů pojištěného v těchto sporech</a:t>
            </a:r>
            <a:endParaRPr lang="cs-CZ" sz="2000" b="1" dirty="0"/>
          </a:p>
        </p:txBody>
      </p:sp>
      <p:sp>
        <p:nvSpPr>
          <p:cNvPr id="12" name="Zaoblený obdélník 11"/>
          <p:cNvSpPr/>
          <p:nvPr/>
        </p:nvSpPr>
        <p:spPr>
          <a:xfrm>
            <a:off x="3237341" y="2060848"/>
            <a:ext cx="5400600" cy="7965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>
                <a:srgbClr val="0070C0"/>
              </a:buClr>
            </a:pPr>
            <a:r>
              <a:rPr lang="cs-CZ" b="1" dirty="0"/>
              <a:t>Reklamační řízení </a:t>
            </a:r>
            <a:r>
              <a:rPr lang="cs-CZ" dirty="0"/>
              <a:t>dodávky služeb nebo se skrytými vadami koupené a pojištěné domácnosti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3237341" y="2873119"/>
            <a:ext cx="5400600" cy="6278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Exekuce </a:t>
            </a:r>
            <a:endParaRPr lang="cs-CZ" b="1" dirty="0"/>
          </a:p>
        </p:txBody>
      </p:sp>
      <p:sp>
        <p:nvSpPr>
          <p:cNvPr id="14" name="Zaoblený obdélník 13"/>
          <p:cNvSpPr/>
          <p:nvPr/>
        </p:nvSpPr>
        <p:spPr>
          <a:xfrm>
            <a:off x="3237341" y="3505942"/>
            <a:ext cx="5400600" cy="6278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/>
              <a:t>Spotřebitelské vztahy </a:t>
            </a:r>
            <a:r>
              <a:rPr lang="cs-CZ" dirty="0"/>
              <a:t>(vady, dodací podmínky, reklamace, odpovědnost za škodu)</a:t>
            </a:r>
            <a:endParaRPr lang="cs-CZ" b="1" dirty="0"/>
          </a:p>
        </p:txBody>
      </p:sp>
      <p:sp>
        <p:nvSpPr>
          <p:cNvPr id="15" name="Zaoblený obdélník 14"/>
          <p:cNvSpPr/>
          <p:nvPr/>
        </p:nvSpPr>
        <p:spPr>
          <a:xfrm>
            <a:off x="3237341" y="4133832"/>
            <a:ext cx="5400600" cy="6278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 smtClean="0"/>
              <a:t>Jako </a:t>
            </a:r>
            <a:r>
              <a:rPr lang="cs-CZ" dirty="0"/>
              <a:t>nájemce/podnájemce vůči pronajímateli asistované domácnosti</a:t>
            </a:r>
          </a:p>
          <a:p>
            <a:pPr algn="ctr"/>
            <a:endParaRPr lang="cs-CZ" b="1" dirty="0"/>
          </a:p>
        </p:txBody>
      </p:sp>
      <p:sp>
        <p:nvSpPr>
          <p:cNvPr id="16" name="Zaoblený obdélník 15"/>
          <p:cNvSpPr/>
          <p:nvPr/>
        </p:nvSpPr>
        <p:spPr>
          <a:xfrm>
            <a:off x="3237341" y="4761722"/>
            <a:ext cx="5400600" cy="8040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Neoprávněný zásah do vlastnického nebo jiného věcného práva k pojištěným nemovitostem/domácnostem</a:t>
            </a:r>
            <a:endParaRPr lang="en-US" i="1" dirty="0">
              <a:solidFill>
                <a:srgbClr val="FF0000"/>
              </a:solidFill>
            </a:endParaRPr>
          </a:p>
          <a:p>
            <a:pPr algn="ctr"/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53979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5733256"/>
            <a:ext cx="9144000" cy="792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4053"/>
            <a:ext cx="4824536" cy="500651"/>
          </a:xfrm>
        </p:spPr>
        <p:txBody>
          <a:bodyPr/>
          <a:lstStyle/>
          <a:p>
            <a:r>
              <a:rPr lang="cs-CZ" sz="2400" dirty="0" smtClean="0"/>
              <a:t>NAS - Osobní asistence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106</a:t>
            </a:fld>
            <a:endParaRPr lang="cs-CZ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366955"/>
              </p:ext>
            </p:extLst>
          </p:nvPr>
        </p:nvGraphicFramePr>
        <p:xfrm>
          <a:off x="179512" y="1196753"/>
          <a:ext cx="8856984" cy="5174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/>
                <a:gridCol w="4032448"/>
              </a:tblGrid>
              <a:tr h="553227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Co je hrazeno asistenční službou do stanoveného limitu?</a:t>
                      </a:r>
                      <a:endParaRPr lang="cs-CZ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Co je hrazeno pojištěným?</a:t>
                      </a:r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553227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Osobní asistence + doprava poskytovatele</a:t>
                      </a:r>
                      <a:r>
                        <a:rPr lang="cs-CZ" sz="1600" b="1" baseline="0" dirty="0" smtClean="0"/>
                        <a:t> k pojištěnému a od něj</a:t>
                      </a:r>
                      <a:endParaRPr lang="cs-CZ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Specifické náklady + náklady nad limit</a:t>
                      </a:r>
                      <a:endParaRPr lang="cs-CZ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29315"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 smtClean="0">
                          <a:solidFill>
                            <a:srgbClr val="000000"/>
                          </a:solidFill>
                        </a:rPr>
                        <a:t>Ošetřovatelská služba</a:t>
                      </a:r>
                      <a:endParaRPr lang="cs-CZ" sz="16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 smtClean="0"/>
                        <a:t>Náklady na</a:t>
                      </a:r>
                      <a:r>
                        <a:rPr lang="cs-CZ" sz="1600" b="0" baseline="0" dirty="0" smtClean="0"/>
                        <a:t> hygienické prostředky</a:t>
                      </a:r>
                      <a:endParaRPr lang="cs-CZ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88228"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 smtClean="0">
                          <a:solidFill>
                            <a:srgbClr val="000000"/>
                          </a:solidFill>
                        </a:rPr>
                        <a:t>Ošetřování a hlídání dětí/seniorů</a:t>
                      </a:r>
                      <a:endParaRPr lang="cs-CZ" sz="16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/>
                        <a:t>Náklady na</a:t>
                      </a:r>
                      <a:r>
                        <a:rPr lang="cs-CZ" sz="1600" b="0" baseline="0" dirty="0" smtClean="0"/>
                        <a:t> hygienické prostředky</a:t>
                      </a:r>
                      <a:endParaRPr lang="cs-CZ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29315"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 smtClean="0">
                          <a:solidFill>
                            <a:srgbClr val="000000"/>
                          </a:solidFill>
                        </a:rPr>
                        <a:t>Dovoz stravy</a:t>
                      </a:r>
                      <a:endParaRPr lang="cs-CZ" sz="16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 smtClean="0"/>
                        <a:t>Náklady na stravu</a:t>
                      </a:r>
                      <a:endParaRPr lang="cs-CZ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29315"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 smtClean="0">
                          <a:solidFill>
                            <a:srgbClr val="000000"/>
                          </a:solidFill>
                        </a:rPr>
                        <a:t>Dovoz léků</a:t>
                      </a:r>
                      <a:endParaRPr lang="cs-CZ" sz="16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 smtClean="0"/>
                        <a:t>Náklady na léky</a:t>
                      </a:r>
                      <a:endParaRPr lang="cs-CZ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67157"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 smtClean="0">
                          <a:solidFill>
                            <a:srgbClr val="000000"/>
                          </a:solidFill>
                        </a:rPr>
                        <a:t>Doprava do zdravotnického zařízení a zpět</a:t>
                      </a:r>
                      <a:endParaRPr lang="cs-CZ" sz="16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 smtClean="0"/>
                        <a:t>-</a:t>
                      </a:r>
                      <a:endParaRPr lang="cs-CZ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29315"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 smtClean="0">
                          <a:solidFill>
                            <a:srgbClr val="000000"/>
                          </a:solidFill>
                        </a:rPr>
                        <a:t>Doprovod k lékaři a zpět</a:t>
                      </a:r>
                      <a:endParaRPr lang="cs-CZ" sz="16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 smtClean="0"/>
                        <a:t>Náklady na dopravu k lékaři a zpět</a:t>
                      </a:r>
                      <a:endParaRPr lang="cs-CZ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29315"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 smtClean="0">
                          <a:solidFill>
                            <a:srgbClr val="000000"/>
                          </a:solidFill>
                        </a:rPr>
                        <a:t>Dovoz nákupu</a:t>
                      </a:r>
                      <a:endParaRPr lang="cs-CZ" sz="16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 smtClean="0"/>
                        <a:t>Náklady na nákup</a:t>
                      </a:r>
                      <a:endParaRPr lang="cs-CZ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5532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>
                          <a:solidFill>
                            <a:srgbClr val="000000"/>
                          </a:solidFill>
                        </a:rPr>
                        <a:t>Úklid bytu</a:t>
                      </a:r>
                      <a:endParaRPr lang="cs-CZ" sz="16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/>
                        <a:t>Náklady na čistící</a:t>
                      </a:r>
                      <a:r>
                        <a:rPr lang="cs-CZ" sz="1600" b="0" baseline="0" dirty="0" smtClean="0"/>
                        <a:t> prostředky, čistírnu, dopravu oděvů</a:t>
                      </a:r>
                      <a:endParaRPr lang="cs-CZ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20289"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 smtClean="0">
                          <a:solidFill>
                            <a:srgbClr val="000000"/>
                          </a:solidFill>
                        </a:rPr>
                        <a:t>Práce na zahradě</a:t>
                      </a:r>
                      <a:endParaRPr lang="cs-CZ" sz="16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 smtClean="0"/>
                        <a:t>Náklady na pracovní pomůcky</a:t>
                      </a:r>
                      <a:endParaRPr lang="cs-CZ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29315"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 smtClean="0">
                          <a:solidFill>
                            <a:srgbClr val="000000"/>
                          </a:solidFill>
                        </a:rPr>
                        <a:t>Venčení psů a péče o domácí zvířata</a:t>
                      </a:r>
                      <a:endParaRPr lang="cs-CZ" sz="16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 smtClean="0"/>
                        <a:t>Náklady na krmení</a:t>
                      </a:r>
                      <a:endParaRPr lang="cs-CZ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29315"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 smtClean="0">
                          <a:solidFill>
                            <a:srgbClr val="000000"/>
                          </a:solidFill>
                        </a:rPr>
                        <a:t>Ostraha objektů</a:t>
                      </a:r>
                      <a:endParaRPr lang="cs-CZ" sz="16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 smtClean="0"/>
                        <a:t>-</a:t>
                      </a:r>
                      <a:endParaRPr lang="cs-CZ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040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48719"/>
            <a:ext cx="5976663" cy="461463"/>
          </a:xfrm>
        </p:spPr>
        <p:txBody>
          <a:bodyPr/>
          <a:lstStyle/>
          <a:p>
            <a:r>
              <a:rPr lang="cs-CZ" sz="2400" dirty="0" smtClean="0"/>
              <a:t>NAS - Rezervační služby (CONCIERGE)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107</a:t>
            </a:fld>
            <a:endParaRPr lang="cs-CZ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66953"/>
              </p:ext>
            </p:extLst>
          </p:nvPr>
        </p:nvGraphicFramePr>
        <p:xfrm>
          <a:off x="395536" y="1916832"/>
          <a:ext cx="7848873" cy="3614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1848206"/>
                <a:gridCol w="2616291"/>
              </a:tblGrid>
              <a:tr h="526883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Co je hrazeno asistenční službou do stanoveného limitu?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Co hradí pojištěný?</a:t>
                      </a:r>
                      <a:endParaRPr lang="cs-CZ" dirty="0"/>
                    </a:p>
                  </a:txBody>
                  <a:tcPr/>
                </a:tc>
              </a:tr>
              <a:tr h="526883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Rezervace letenek, vlaků,</a:t>
                      </a:r>
                      <a:r>
                        <a:rPr lang="cs-CZ" b="1" baseline="0" dirty="0" smtClean="0"/>
                        <a:t> autobusů</a:t>
                      </a:r>
                      <a:endParaRPr lang="cs-CZ" b="1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Zajištění</a:t>
                      </a:r>
                    </a:p>
                    <a:p>
                      <a:pPr algn="ctr"/>
                      <a:r>
                        <a:rPr lang="cs-CZ" dirty="0" smtClean="0"/>
                        <a:t>Zprostředkování</a:t>
                      </a:r>
                    </a:p>
                    <a:p>
                      <a:pPr algn="ctr"/>
                      <a:r>
                        <a:rPr lang="cs-CZ" dirty="0" smtClean="0"/>
                        <a:t>Vyhledání</a:t>
                      </a:r>
                      <a:endParaRPr lang="cs-CZ" dirty="0"/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Náklady za letenky, jízdenky, náhradní vozidlo, ubytování, vstupenky</a:t>
                      </a:r>
                      <a:endParaRPr lang="cs-CZ" dirty="0"/>
                    </a:p>
                  </a:txBody>
                  <a:tcPr anchor="ctr"/>
                </a:tc>
              </a:tr>
              <a:tr h="526883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Zprostředkování náhradního vozidla</a:t>
                      </a:r>
                      <a:endParaRPr lang="cs-CZ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526883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Vyhledávání spojů</a:t>
                      </a:r>
                      <a:endParaRPr lang="cs-CZ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526883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Rezervace ubytování</a:t>
                      </a:r>
                      <a:endParaRPr lang="cs-CZ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526883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Rezervace, kulturních, sportovních akcí</a:t>
                      </a:r>
                      <a:endParaRPr lang="cs-CZ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510">
            <a:off x="6405613" y="393292"/>
            <a:ext cx="2503645" cy="14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9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48719"/>
            <a:ext cx="5112568" cy="461463"/>
          </a:xfrm>
        </p:spPr>
        <p:txBody>
          <a:bodyPr/>
          <a:lstStyle/>
          <a:p>
            <a:r>
              <a:rPr lang="cs-CZ" sz="2400" dirty="0" smtClean="0"/>
              <a:t>NAS - Limity a roční pojistné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108</a:t>
            </a:fld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5796136" y="332656"/>
            <a:ext cx="2520280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Právní a osobní asistence</a:t>
            </a:r>
            <a:endParaRPr 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192235"/>
              </p:ext>
            </p:extLst>
          </p:nvPr>
        </p:nvGraphicFramePr>
        <p:xfrm>
          <a:off x="107505" y="1916832"/>
          <a:ext cx="7056783" cy="3615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5"/>
                <a:gridCol w="1152128"/>
                <a:gridCol w="1008112"/>
                <a:gridCol w="1008112"/>
                <a:gridCol w="1296144"/>
                <a:gridCol w="1368152"/>
              </a:tblGrid>
              <a:tr h="807942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002060"/>
                          </a:solidFill>
                        </a:rPr>
                        <a:t>Varianta</a:t>
                      </a:r>
                      <a:endParaRPr lang="cs-CZ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002060"/>
                          </a:solidFill>
                        </a:rPr>
                        <a:t>Typ asistence</a:t>
                      </a:r>
                      <a:endParaRPr lang="cs-CZ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002060"/>
                          </a:solidFill>
                        </a:rPr>
                        <a:t>Limit na PU v Kč</a:t>
                      </a:r>
                      <a:endParaRPr lang="cs-CZ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002060"/>
                          </a:solidFill>
                        </a:rPr>
                        <a:t>Počet PU za rok</a:t>
                      </a:r>
                      <a:endParaRPr lang="cs-CZ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002060"/>
                          </a:solidFill>
                        </a:rPr>
                        <a:t>Roční pojistné</a:t>
                      </a:r>
                    </a:p>
                    <a:p>
                      <a:pPr algn="ctr"/>
                      <a:r>
                        <a:rPr lang="cs-CZ" sz="1600" dirty="0" smtClean="0">
                          <a:solidFill>
                            <a:srgbClr val="002060"/>
                          </a:solidFill>
                        </a:rPr>
                        <a:t>v Kč</a:t>
                      </a:r>
                      <a:endParaRPr lang="cs-CZ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>
                          <a:solidFill>
                            <a:srgbClr val="002060"/>
                          </a:solidFill>
                        </a:rPr>
                        <a:t>Maximální limit na rok</a:t>
                      </a:r>
                      <a:endParaRPr lang="cs-CZ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349057"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Základ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právní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10.000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2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492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20.000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9057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osobní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5.000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49057"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2násobek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právní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20.000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4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984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80.000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9057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osobní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10.000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49057"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3násobek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právní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30.000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6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1.476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180.000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9057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osobní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15.000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49057"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4násobek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75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právní 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75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40.000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75000"/>
                        <a:alpha val="51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8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75000"/>
                        <a:alpha val="51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1.968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75000"/>
                        <a:alpha val="51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320.000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75000"/>
                        <a:alpha val="51000"/>
                      </a:schemeClr>
                    </a:solidFill>
                  </a:tcPr>
                </a:tc>
              </a:tr>
              <a:tr h="349057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osobní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75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smtClean="0"/>
                        <a:t>20.000</a:t>
                      </a:r>
                      <a:endParaRPr lang="cs-CZ" sz="1600" b="1" dirty="0"/>
                    </a:p>
                  </a:txBody>
                  <a:tcPr anchor="ctr">
                    <a:solidFill>
                      <a:schemeClr val="accent1">
                        <a:lumMod val="75000"/>
                        <a:alpha val="51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Zaoblený obdélník 6"/>
          <p:cNvSpPr/>
          <p:nvPr/>
        </p:nvSpPr>
        <p:spPr>
          <a:xfrm>
            <a:off x="7380312" y="2420888"/>
            <a:ext cx="1584176" cy="7920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4x pojistné</a:t>
            </a:r>
            <a:endParaRPr lang="cs-CZ" dirty="0"/>
          </a:p>
        </p:txBody>
      </p:sp>
      <p:sp>
        <p:nvSpPr>
          <p:cNvPr id="8" name="Zaoblený obdélník 7"/>
          <p:cNvSpPr/>
          <p:nvPr/>
        </p:nvSpPr>
        <p:spPr>
          <a:xfrm>
            <a:off x="7393214" y="3501008"/>
            <a:ext cx="1584176" cy="792088"/>
          </a:xfrm>
          <a:prstGeom prst="roundRect">
            <a:avLst/>
          </a:prstGeom>
          <a:solidFill>
            <a:srgbClr val="FF0000">
              <a:alpha val="81000"/>
            </a:srgbClr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accent3"/>
                </a:solidFill>
              </a:rPr>
              <a:t>16x</a:t>
            </a:r>
          </a:p>
          <a:p>
            <a:pPr algn="ctr"/>
            <a:r>
              <a:rPr lang="cs-CZ" b="1" dirty="0" smtClean="0">
                <a:solidFill>
                  <a:schemeClr val="accent3"/>
                </a:solidFill>
              </a:rPr>
              <a:t>roční limit</a:t>
            </a:r>
            <a:endParaRPr lang="cs-CZ" b="1" dirty="0">
              <a:solidFill>
                <a:schemeClr val="accent3"/>
              </a:solidFill>
            </a:endParaRPr>
          </a:p>
        </p:txBody>
      </p:sp>
      <p:sp>
        <p:nvSpPr>
          <p:cNvPr id="9" name="Šipka dolů 8"/>
          <p:cNvSpPr/>
          <p:nvPr/>
        </p:nvSpPr>
        <p:spPr>
          <a:xfrm>
            <a:off x="7992380" y="3212976"/>
            <a:ext cx="360040" cy="288032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215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5531147" cy="461463"/>
          </a:xfrm>
        </p:spPr>
        <p:txBody>
          <a:bodyPr/>
          <a:lstStyle/>
          <a:p>
            <a:r>
              <a:rPr lang="cs-CZ" sz="2400" dirty="0" smtClean="0"/>
              <a:t>NAS - Limity a roční pojistné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109</a:t>
            </a:fld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539552" y="2173079"/>
            <a:ext cx="2520280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Rezervační služby Concierge</a:t>
            </a:r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3059832" y="2173079"/>
            <a:ext cx="2520280" cy="10081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Limit na rok a všechny PU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>
          <a:xfrm>
            <a:off x="5580112" y="2173079"/>
            <a:ext cx="2520280" cy="10081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Kč 10.000</a:t>
            </a:r>
            <a:endParaRPr lang="cs-CZ" sz="24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4247">
            <a:off x="3395919" y="4102307"/>
            <a:ext cx="32670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9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/>
          <p:cNvSpPr/>
          <p:nvPr/>
        </p:nvSpPr>
        <p:spPr>
          <a:xfrm>
            <a:off x="0" y="5683922"/>
            <a:ext cx="9144000" cy="7694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Struktura produktu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4C9D7-5281-4A22-BD28-48943E47589E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  <p:sp>
        <p:nvSpPr>
          <p:cNvPr id="20" name="Volný tvar 19"/>
          <p:cNvSpPr/>
          <p:nvPr/>
        </p:nvSpPr>
        <p:spPr>
          <a:xfrm>
            <a:off x="553797" y="2308539"/>
            <a:ext cx="1857374" cy="691200"/>
          </a:xfrm>
          <a:custGeom>
            <a:avLst/>
            <a:gdLst>
              <a:gd name="connsiteX0" fmla="*/ 0 w 1857374"/>
              <a:gd name="connsiteY0" fmla="*/ 0 h 691200"/>
              <a:gd name="connsiteX1" fmla="*/ 1857374 w 1857374"/>
              <a:gd name="connsiteY1" fmla="*/ 0 h 691200"/>
              <a:gd name="connsiteX2" fmla="*/ 1857374 w 1857374"/>
              <a:gd name="connsiteY2" fmla="*/ 691200 h 691200"/>
              <a:gd name="connsiteX3" fmla="*/ 0 w 1857374"/>
              <a:gd name="connsiteY3" fmla="*/ 691200 h 691200"/>
              <a:gd name="connsiteX4" fmla="*/ 0 w 1857374"/>
              <a:gd name="connsiteY4" fmla="*/ 0 h 6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691200">
                <a:moveTo>
                  <a:pt x="0" y="0"/>
                </a:moveTo>
                <a:lnTo>
                  <a:pt x="1857374" y="0"/>
                </a:lnTo>
                <a:lnTo>
                  <a:pt x="1857374" y="691200"/>
                </a:lnTo>
                <a:lnTo>
                  <a:pt x="0" y="691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400" kern="1200" dirty="0" smtClean="0">
                <a:solidFill>
                  <a:srgbClr val="002060"/>
                </a:solidFill>
              </a:rPr>
              <a:t>Standard</a:t>
            </a:r>
            <a:endParaRPr lang="cs-CZ" sz="2400" kern="1200" dirty="0">
              <a:solidFill>
                <a:srgbClr val="002060"/>
              </a:solidFill>
            </a:endParaRPr>
          </a:p>
        </p:txBody>
      </p:sp>
      <p:sp>
        <p:nvSpPr>
          <p:cNvPr id="21" name="Volný tvar 20"/>
          <p:cNvSpPr/>
          <p:nvPr/>
        </p:nvSpPr>
        <p:spPr>
          <a:xfrm>
            <a:off x="553797" y="2999739"/>
            <a:ext cx="1857374" cy="1614060"/>
          </a:xfrm>
          <a:custGeom>
            <a:avLst/>
            <a:gdLst>
              <a:gd name="connsiteX0" fmla="*/ 0 w 1857374"/>
              <a:gd name="connsiteY0" fmla="*/ 0 h 1614060"/>
              <a:gd name="connsiteX1" fmla="*/ 1857374 w 1857374"/>
              <a:gd name="connsiteY1" fmla="*/ 0 h 1614060"/>
              <a:gd name="connsiteX2" fmla="*/ 1857374 w 1857374"/>
              <a:gd name="connsiteY2" fmla="*/ 1614060 h 1614060"/>
              <a:gd name="connsiteX3" fmla="*/ 0 w 1857374"/>
              <a:gd name="connsiteY3" fmla="*/ 1614060 h 1614060"/>
              <a:gd name="connsiteX4" fmla="*/ 0 w 1857374"/>
              <a:gd name="connsiteY4" fmla="*/ 0 h 161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1614060">
                <a:moveTo>
                  <a:pt x="0" y="0"/>
                </a:moveTo>
                <a:lnTo>
                  <a:pt x="1857374" y="0"/>
                </a:lnTo>
                <a:lnTo>
                  <a:pt x="1857374" y="1614060"/>
                </a:lnTo>
                <a:lnTo>
                  <a:pt x="0" y="16140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42240" bIns="160020" numCol="1" spcCol="1270" anchor="t" anchorCtr="0">
            <a:noAutofit/>
          </a:bodyPr>
          <a:lstStyle/>
          <a:p>
            <a:pPr marL="0" lvl="1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cs-CZ" sz="2000" kern="1200" dirty="0" smtClean="0"/>
              <a:t>Stejné jako stávající</a:t>
            </a:r>
          </a:p>
          <a:p>
            <a:pPr marL="0" lvl="1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cs-CZ" sz="2000" kern="1200" dirty="0" smtClean="0"/>
              <a:t>DE 2014    </a:t>
            </a:r>
          </a:p>
          <a:p>
            <a:pPr marL="0" lvl="1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cs-CZ" sz="2000" kern="1200" dirty="0" smtClean="0"/>
              <a:t>+ něco navíc</a:t>
            </a:r>
            <a:endParaRPr lang="cs-CZ" sz="2000" kern="1200" dirty="0"/>
          </a:p>
        </p:txBody>
      </p:sp>
      <p:sp>
        <p:nvSpPr>
          <p:cNvPr id="22" name="Volný tvar 21"/>
          <p:cNvSpPr/>
          <p:nvPr/>
        </p:nvSpPr>
        <p:spPr>
          <a:xfrm>
            <a:off x="2671204" y="2308539"/>
            <a:ext cx="1857374" cy="691200"/>
          </a:xfrm>
          <a:custGeom>
            <a:avLst/>
            <a:gdLst>
              <a:gd name="connsiteX0" fmla="*/ 0 w 1857374"/>
              <a:gd name="connsiteY0" fmla="*/ 0 h 691200"/>
              <a:gd name="connsiteX1" fmla="*/ 1857374 w 1857374"/>
              <a:gd name="connsiteY1" fmla="*/ 0 h 691200"/>
              <a:gd name="connsiteX2" fmla="*/ 1857374 w 1857374"/>
              <a:gd name="connsiteY2" fmla="*/ 691200 h 691200"/>
              <a:gd name="connsiteX3" fmla="*/ 0 w 1857374"/>
              <a:gd name="connsiteY3" fmla="*/ 691200 h 691200"/>
              <a:gd name="connsiteX4" fmla="*/ 0 w 1857374"/>
              <a:gd name="connsiteY4" fmla="*/ 0 h 6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691200">
                <a:moveTo>
                  <a:pt x="0" y="0"/>
                </a:moveTo>
                <a:lnTo>
                  <a:pt x="1857374" y="0"/>
                </a:lnTo>
                <a:lnTo>
                  <a:pt x="1857374" y="691200"/>
                </a:lnTo>
                <a:lnTo>
                  <a:pt x="0" y="691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-5499883"/>
              <a:satOff val="20672"/>
              <a:lumOff val="-17451"/>
              <a:alphaOff val="0"/>
            </a:schemeClr>
          </a:lnRef>
          <a:fillRef idx="1">
            <a:schemeClr val="accent5">
              <a:hueOff val="-5499883"/>
              <a:satOff val="20672"/>
              <a:lumOff val="-17451"/>
              <a:alphaOff val="0"/>
            </a:schemeClr>
          </a:fillRef>
          <a:effectRef idx="0">
            <a:schemeClr val="accent5">
              <a:hueOff val="-5499883"/>
              <a:satOff val="20672"/>
              <a:lumOff val="-1745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400" kern="1200" dirty="0" smtClean="0">
                <a:solidFill>
                  <a:srgbClr val="002060"/>
                </a:solidFill>
              </a:rPr>
              <a:t>Dominant</a:t>
            </a:r>
            <a:endParaRPr lang="cs-CZ" sz="2400" kern="1200" dirty="0">
              <a:solidFill>
                <a:srgbClr val="002060"/>
              </a:solidFill>
            </a:endParaRPr>
          </a:p>
        </p:txBody>
      </p:sp>
      <p:sp>
        <p:nvSpPr>
          <p:cNvPr id="23" name="Volný tvar 22"/>
          <p:cNvSpPr/>
          <p:nvPr/>
        </p:nvSpPr>
        <p:spPr>
          <a:xfrm>
            <a:off x="2671204" y="2999739"/>
            <a:ext cx="1857374" cy="1614060"/>
          </a:xfrm>
          <a:custGeom>
            <a:avLst/>
            <a:gdLst>
              <a:gd name="connsiteX0" fmla="*/ 0 w 1857374"/>
              <a:gd name="connsiteY0" fmla="*/ 0 h 1614060"/>
              <a:gd name="connsiteX1" fmla="*/ 1857374 w 1857374"/>
              <a:gd name="connsiteY1" fmla="*/ 0 h 1614060"/>
              <a:gd name="connsiteX2" fmla="*/ 1857374 w 1857374"/>
              <a:gd name="connsiteY2" fmla="*/ 1614060 h 1614060"/>
              <a:gd name="connsiteX3" fmla="*/ 0 w 1857374"/>
              <a:gd name="connsiteY3" fmla="*/ 1614060 h 1614060"/>
              <a:gd name="connsiteX4" fmla="*/ 0 w 1857374"/>
              <a:gd name="connsiteY4" fmla="*/ 0 h 161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1614060">
                <a:moveTo>
                  <a:pt x="0" y="0"/>
                </a:moveTo>
                <a:lnTo>
                  <a:pt x="1857374" y="0"/>
                </a:lnTo>
                <a:lnTo>
                  <a:pt x="1857374" y="1614060"/>
                </a:lnTo>
                <a:lnTo>
                  <a:pt x="0" y="16140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-5972165"/>
              <a:satOff val="2490"/>
              <a:lumOff val="-2786"/>
              <a:alphaOff val="0"/>
            </a:schemeClr>
          </a:lnRef>
          <a:fillRef idx="1">
            <a:schemeClr val="accent5">
              <a:tint val="40000"/>
              <a:alpha val="90000"/>
              <a:hueOff val="-5972165"/>
              <a:satOff val="2490"/>
              <a:lumOff val="-2786"/>
              <a:alphaOff val="0"/>
            </a:schemeClr>
          </a:fillRef>
          <a:effectRef idx="0">
            <a:schemeClr val="accent5">
              <a:tint val="40000"/>
              <a:alpha val="90000"/>
              <a:hueOff val="-5972165"/>
              <a:satOff val="2490"/>
              <a:lumOff val="-2786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cs-CZ" sz="2000" kern="1200" dirty="0" smtClean="0"/>
              <a:t>Stejné jako Standard</a:t>
            </a:r>
          </a:p>
          <a:p>
            <a:pPr marL="0" lvl="1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cs-CZ" sz="2000" kern="1200" dirty="0" smtClean="0"/>
              <a:t> + něco navíc</a:t>
            </a:r>
            <a:endParaRPr lang="cs-CZ" sz="2000" kern="1200" dirty="0"/>
          </a:p>
        </p:txBody>
      </p:sp>
      <p:sp>
        <p:nvSpPr>
          <p:cNvPr id="24" name="Volný tvar 23"/>
          <p:cNvSpPr/>
          <p:nvPr/>
        </p:nvSpPr>
        <p:spPr>
          <a:xfrm>
            <a:off x="4788611" y="2308539"/>
            <a:ext cx="1857374" cy="691200"/>
          </a:xfrm>
          <a:custGeom>
            <a:avLst/>
            <a:gdLst>
              <a:gd name="connsiteX0" fmla="*/ 0 w 1857374"/>
              <a:gd name="connsiteY0" fmla="*/ 0 h 691200"/>
              <a:gd name="connsiteX1" fmla="*/ 1857374 w 1857374"/>
              <a:gd name="connsiteY1" fmla="*/ 0 h 691200"/>
              <a:gd name="connsiteX2" fmla="*/ 1857374 w 1857374"/>
              <a:gd name="connsiteY2" fmla="*/ 691200 h 691200"/>
              <a:gd name="connsiteX3" fmla="*/ 0 w 1857374"/>
              <a:gd name="connsiteY3" fmla="*/ 691200 h 691200"/>
              <a:gd name="connsiteX4" fmla="*/ 0 w 1857374"/>
              <a:gd name="connsiteY4" fmla="*/ 0 h 6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691200">
                <a:moveTo>
                  <a:pt x="0" y="0"/>
                </a:moveTo>
                <a:lnTo>
                  <a:pt x="1857374" y="0"/>
                </a:lnTo>
                <a:lnTo>
                  <a:pt x="1857374" y="691200"/>
                </a:lnTo>
                <a:lnTo>
                  <a:pt x="0" y="6912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5">
              <a:hueOff val="-10999766"/>
              <a:satOff val="41344"/>
              <a:lumOff val="-34903"/>
              <a:alphaOff val="0"/>
            </a:schemeClr>
          </a:lnRef>
          <a:fillRef idx="1">
            <a:schemeClr val="accent5">
              <a:hueOff val="-10999766"/>
              <a:satOff val="41344"/>
              <a:lumOff val="-34903"/>
              <a:alphaOff val="0"/>
            </a:schemeClr>
          </a:fillRef>
          <a:effectRef idx="0">
            <a:schemeClr val="accent5">
              <a:hueOff val="-10999766"/>
              <a:satOff val="41344"/>
              <a:lumOff val="-349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400" kern="1200" dirty="0" smtClean="0"/>
              <a:t>Premiant</a:t>
            </a:r>
            <a:endParaRPr lang="cs-CZ" sz="2400" kern="1200" dirty="0"/>
          </a:p>
        </p:txBody>
      </p:sp>
      <p:sp>
        <p:nvSpPr>
          <p:cNvPr id="25" name="Volný tvar 24"/>
          <p:cNvSpPr/>
          <p:nvPr/>
        </p:nvSpPr>
        <p:spPr>
          <a:xfrm>
            <a:off x="4788611" y="2999739"/>
            <a:ext cx="1857374" cy="1614060"/>
          </a:xfrm>
          <a:custGeom>
            <a:avLst/>
            <a:gdLst>
              <a:gd name="connsiteX0" fmla="*/ 0 w 1857374"/>
              <a:gd name="connsiteY0" fmla="*/ 0 h 1614060"/>
              <a:gd name="connsiteX1" fmla="*/ 1857374 w 1857374"/>
              <a:gd name="connsiteY1" fmla="*/ 0 h 1614060"/>
              <a:gd name="connsiteX2" fmla="*/ 1857374 w 1857374"/>
              <a:gd name="connsiteY2" fmla="*/ 1614060 h 1614060"/>
              <a:gd name="connsiteX3" fmla="*/ 0 w 1857374"/>
              <a:gd name="connsiteY3" fmla="*/ 1614060 h 1614060"/>
              <a:gd name="connsiteX4" fmla="*/ 0 w 1857374"/>
              <a:gd name="connsiteY4" fmla="*/ 0 h 161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1614060">
                <a:moveTo>
                  <a:pt x="0" y="0"/>
                </a:moveTo>
                <a:lnTo>
                  <a:pt x="1857374" y="0"/>
                </a:lnTo>
                <a:lnTo>
                  <a:pt x="1857374" y="1614060"/>
                </a:lnTo>
                <a:lnTo>
                  <a:pt x="0" y="161406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5">
              <a:tint val="40000"/>
              <a:alpha val="90000"/>
              <a:hueOff val="-11944330"/>
              <a:satOff val="4979"/>
              <a:lumOff val="-5571"/>
              <a:alphaOff val="0"/>
            </a:schemeClr>
          </a:lnRef>
          <a:fillRef idx="1">
            <a:schemeClr val="accent5">
              <a:tint val="40000"/>
              <a:alpha val="90000"/>
              <a:hueOff val="-11944330"/>
              <a:satOff val="4979"/>
              <a:lumOff val="-5571"/>
              <a:alphaOff val="0"/>
            </a:schemeClr>
          </a:fillRef>
          <a:effectRef idx="0">
            <a:schemeClr val="accent5">
              <a:tint val="40000"/>
              <a:alpha val="90000"/>
              <a:hueOff val="-11944330"/>
              <a:satOff val="4979"/>
              <a:lumOff val="-5571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cs-CZ" sz="2000" kern="1200" dirty="0" smtClean="0"/>
              <a:t>Stejné jako Dominant </a:t>
            </a:r>
          </a:p>
          <a:p>
            <a:pPr marL="0" lvl="1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cs-CZ" sz="2000" kern="1200" dirty="0" smtClean="0"/>
              <a:t>+ něco navíc</a:t>
            </a:r>
            <a:endParaRPr lang="cs-CZ" sz="2000" kern="1200" dirty="0"/>
          </a:p>
        </p:txBody>
      </p:sp>
      <p:sp>
        <p:nvSpPr>
          <p:cNvPr id="16" name="Šipka doprava 15"/>
          <p:cNvSpPr/>
          <p:nvPr/>
        </p:nvSpPr>
        <p:spPr>
          <a:xfrm rot="2216416">
            <a:off x="2260383" y="2992017"/>
            <a:ext cx="720080" cy="21602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 doprava 16"/>
          <p:cNvSpPr/>
          <p:nvPr/>
        </p:nvSpPr>
        <p:spPr>
          <a:xfrm rot="2216416">
            <a:off x="4420623" y="2992016"/>
            <a:ext cx="720080" cy="216024"/>
          </a:xfrm>
          <a:prstGeom prst="rightArrow">
            <a:avLst/>
          </a:prstGeom>
          <a:solidFill>
            <a:srgbClr val="66FF66"/>
          </a:solidFill>
          <a:ln>
            <a:solidFill>
              <a:srgbClr val="00B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aoblený obdélník 14"/>
          <p:cNvSpPr/>
          <p:nvPr/>
        </p:nvSpPr>
        <p:spPr>
          <a:xfrm>
            <a:off x="1115616" y="1260501"/>
            <a:ext cx="4968552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Klient si vybere jeden z balíčků</a:t>
            </a:r>
            <a:endParaRPr lang="cs-CZ" dirty="0"/>
          </a:p>
        </p:txBody>
      </p:sp>
      <p:sp>
        <p:nvSpPr>
          <p:cNvPr id="18" name="Výbuch 1 17"/>
          <p:cNvSpPr/>
          <p:nvPr/>
        </p:nvSpPr>
        <p:spPr>
          <a:xfrm>
            <a:off x="251520" y="1044477"/>
            <a:ext cx="1584176" cy="648072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  <p:sp>
        <p:nvSpPr>
          <p:cNvPr id="26" name="Čárový popisek 2 25"/>
          <p:cNvSpPr/>
          <p:nvPr/>
        </p:nvSpPr>
        <p:spPr>
          <a:xfrm>
            <a:off x="7236295" y="1979617"/>
            <a:ext cx="1656185" cy="209745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139"/>
              <a:gd name="adj6" fmla="val -68846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Pro snazší zapamatování jsme ponechali stejné názvy jako u OPV</a:t>
            </a:r>
            <a:endParaRPr lang="cs-CZ" dirty="0"/>
          </a:p>
        </p:txBody>
      </p:sp>
      <p:sp>
        <p:nvSpPr>
          <p:cNvPr id="3" name="Zaoblený obdélník 2"/>
          <p:cNvSpPr/>
          <p:nvPr/>
        </p:nvSpPr>
        <p:spPr>
          <a:xfrm>
            <a:off x="2875514" y="4941167"/>
            <a:ext cx="3770471" cy="1512167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2060"/>
                </a:solidFill>
              </a:rPr>
              <a:t>Skladba rizik, resp. předmětů pojištění pro Domácnost a Stavbu se odlišují, projdeme si podmínky postupně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 flipH="1" flipV="1">
            <a:off x="3923928" y="4509121"/>
            <a:ext cx="418411" cy="4320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>
            <a:stCxn id="3" idx="0"/>
          </p:cNvCxnSpPr>
          <p:nvPr/>
        </p:nvCxnSpPr>
        <p:spPr>
          <a:xfrm flipV="1">
            <a:off x="4760750" y="4509121"/>
            <a:ext cx="372593" cy="4320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Zaoblený obdélník 26"/>
          <p:cNvSpPr/>
          <p:nvPr/>
        </p:nvSpPr>
        <p:spPr>
          <a:xfrm>
            <a:off x="395537" y="4914510"/>
            <a:ext cx="2015634" cy="153882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002060"/>
                </a:solidFill>
              </a:rPr>
              <a:t>Stejné podmínky pro Stavbu i Domácnost</a:t>
            </a:r>
            <a:endParaRPr lang="cs-CZ" dirty="0">
              <a:solidFill>
                <a:srgbClr val="002060"/>
              </a:solidFill>
            </a:endParaRPr>
          </a:p>
        </p:txBody>
      </p:sp>
      <p:cxnSp>
        <p:nvCxnSpPr>
          <p:cNvPr id="29" name="Přímá spojnice se šipkou 28"/>
          <p:cNvCxnSpPr>
            <a:stCxn id="27" idx="0"/>
          </p:cNvCxnSpPr>
          <p:nvPr/>
        </p:nvCxnSpPr>
        <p:spPr>
          <a:xfrm flipV="1">
            <a:off x="1403354" y="4509121"/>
            <a:ext cx="0" cy="4053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63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NAS - Podmínky plnění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110</a:t>
            </a:fld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2053025" y="1641136"/>
            <a:ext cx="2913350" cy="74266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Vznik definované pojistné události</a:t>
            </a:r>
            <a:endParaRPr lang="cs-CZ" dirty="0"/>
          </a:p>
        </p:txBody>
      </p:sp>
      <p:sp>
        <p:nvSpPr>
          <p:cNvPr id="5" name="Zaoblený obdélník 4"/>
          <p:cNvSpPr/>
          <p:nvPr/>
        </p:nvSpPr>
        <p:spPr>
          <a:xfrm>
            <a:off x="5796136" y="1628618"/>
            <a:ext cx="2736304" cy="1800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Kontaktujete asistenční službu</a:t>
            </a:r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/>
              <a:t> tel. 222 803 442</a:t>
            </a:r>
            <a:endParaRPr lang="cs-CZ" b="1" dirty="0"/>
          </a:p>
        </p:txBody>
      </p:sp>
      <p:sp>
        <p:nvSpPr>
          <p:cNvPr id="8" name="Zaoblený obdélník 7"/>
          <p:cNvSpPr/>
          <p:nvPr/>
        </p:nvSpPr>
        <p:spPr>
          <a:xfrm>
            <a:off x="5796136" y="3861048"/>
            <a:ext cx="2736304" cy="1800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Sdělíte své údaje operátorovi, operátor domluví další postup</a:t>
            </a:r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321794" y="2383803"/>
            <a:ext cx="1731231" cy="11542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Právní asistence 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321794" y="3538091"/>
            <a:ext cx="1731231" cy="12219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Osobní asistence</a:t>
            </a:r>
            <a:endParaRPr lang="cs-CZ" dirty="0"/>
          </a:p>
        </p:txBody>
      </p:sp>
      <p:sp>
        <p:nvSpPr>
          <p:cNvPr id="11" name="Zaoblený obdélník 10"/>
          <p:cNvSpPr/>
          <p:nvPr/>
        </p:nvSpPr>
        <p:spPr>
          <a:xfrm>
            <a:off x="323528" y="4760061"/>
            <a:ext cx="1731231" cy="6480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Rezervační služby</a:t>
            </a:r>
            <a:endParaRPr lang="cs-CZ" dirty="0"/>
          </a:p>
        </p:txBody>
      </p:sp>
      <p:sp>
        <p:nvSpPr>
          <p:cNvPr id="12" name="Zaoblený obdélník 11"/>
          <p:cNvSpPr/>
          <p:nvPr/>
        </p:nvSpPr>
        <p:spPr>
          <a:xfrm>
            <a:off x="2054758" y="2383803"/>
            <a:ext cx="2911617" cy="11542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Potřeba uplatnění nároku vůči 3. osobě v souvislosti s pojištěnou stavbou či domácností</a:t>
            </a:r>
            <a:endParaRPr lang="cs-CZ" dirty="0"/>
          </a:p>
        </p:txBody>
      </p:sp>
      <p:sp>
        <p:nvSpPr>
          <p:cNvPr id="13" name="Zaoblený obdélník 12"/>
          <p:cNvSpPr/>
          <p:nvPr/>
        </p:nvSpPr>
        <p:spPr>
          <a:xfrm>
            <a:off x="2068237" y="3538092"/>
            <a:ext cx="2911617" cy="6109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Neplánovaná hospitalizace </a:t>
            </a:r>
            <a:r>
              <a:rPr lang="en-US" dirty="0" smtClean="0"/>
              <a:t>&gt;</a:t>
            </a:r>
            <a:r>
              <a:rPr lang="cs-CZ" dirty="0" smtClean="0"/>
              <a:t> 48 hodin</a:t>
            </a:r>
            <a:endParaRPr lang="cs-CZ" dirty="0"/>
          </a:p>
        </p:txBody>
      </p:sp>
      <p:sp>
        <p:nvSpPr>
          <p:cNvPr id="14" name="Zaoblený obdélník 13"/>
          <p:cNvSpPr/>
          <p:nvPr/>
        </p:nvSpPr>
        <p:spPr>
          <a:xfrm>
            <a:off x="2054759" y="4760061"/>
            <a:ext cx="2913444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Možno použít kdykoli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359" y="476672"/>
            <a:ext cx="2167081" cy="1367970"/>
          </a:xfrm>
          <a:prstGeom prst="rect">
            <a:avLst/>
          </a:prstGeom>
        </p:spPr>
      </p:pic>
      <p:sp>
        <p:nvSpPr>
          <p:cNvPr id="15" name="Výbuch 1 14"/>
          <p:cNvSpPr/>
          <p:nvPr/>
        </p:nvSpPr>
        <p:spPr>
          <a:xfrm>
            <a:off x="5254407" y="1052736"/>
            <a:ext cx="2016224" cy="791906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5614447" y="126876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Non stop</a:t>
            </a:r>
            <a:endParaRPr lang="cs-CZ" dirty="0"/>
          </a:p>
        </p:txBody>
      </p:sp>
      <p:sp>
        <p:nvSpPr>
          <p:cNvPr id="17" name="Zaoblený obdélník 16"/>
          <p:cNvSpPr/>
          <p:nvPr/>
        </p:nvSpPr>
        <p:spPr>
          <a:xfrm>
            <a:off x="2068238" y="4149079"/>
            <a:ext cx="2911617" cy="6109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Pracovní neschopnost </a:t>
            </a:r>
          </a:p>
          <a:p>
            <a:pPr algn="ctr"/>
            <a:r>
              <a:rPr lang="en-US" dirty="0" smtClean="0"/>
              <a:t>&gt; </a:t>
            </a:r>
            <a:r>
              <a:rPr lang="cs-CZ" dirty="0" smtClean="0"/>
              <a:t>5 dní</a:t>
            </a:r>
            <a:endParaRPr lang="cs-CZ" dirty="0"/>
          </a:p>
        </p:txBody>
      </p:sp>
      <p:sp>
        <p:nvSpPr>
          <p:cNvPr id="18" name="Šipka doprava 17"/>
          <p:cNvSpPr/>
          <p:nvPr/>
        </p:nvSpPr>
        <p:spPr>
          <a:xfrm>
            <a:off x="4966375" y="1844642"/>
            <a:ext cx="973777" cy="43223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lů 18"/>
          <p:cNvSpPr/>
          <p:nvPr/>
        </p:nvSpPr>
        <p:spPr>
          <a:xfrm>
            <a:off x="7020272" y="3428818"/>
            <a:ext cx="504056" cy="50423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535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76672"/>
            <a:ext cx="3181350" cy="143827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NAS - Slevy </a:t>
            </a:r>
            <a:r>
              <a:rPr lang="en-US" sz="2400" dirty="0" smtClean="0"/>
              <a:t>&amp;</a:t>
            </a:r>
            <a:r>
              <a:rPr lang="cs-CZ" sz="2400" dirty="0" smtClean="0"/>
              <a:t> bonusy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111</a:t>
            </a:fld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899592" y="2301803"/>
            <a:ext cx="3456384" cy="11521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veškeré </a:t>
            </a:r>
            <a:r>
              <a:rPr lang="cs-CZ" b="1" dirty="0" smtClean="0">
                <a:solidFill>
                  <a:srgbClr val="00B0F0"/>
                </a:solidFill>
              </a:rPr>
              <a:t>slevy</a:t>
            </a:r>
            <a:r>
              <a:rPr lang="cs-CZ" dirty="0" smtClean="0"/>
              <a:t>, které lze na produkt uplatnit</a:t>
            </a:r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4427984" y="2314711"/>
            <a:ext cx="3469382" cy="11521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rgbClr val="00B0F0"/>
                </a:solidFill>
              </a:rPr>
              <a:t>bonus</a:t>
            </a:r>
            <a:r>
              <a:rPr lang="cs-CZ" dirty="0" smtClean="0"/>
              <a:t> za bezeškodní průběh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>
          <a:xfrm>
            <a:off x="1852421" y="4799050"/>
            <a:ext cx="5328592" cy="10062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výplata PU, tj. v případě čerpání služby </a:t>
            </a:r>
            <a:r>
              <a:rPr lang="cs-CZ" dirty="0" smtClean="0">
                <a:solidFill>
                  <a:srgbClr val="00B0F0"/>
                </a:solidFill>
              </a:rPr>
              <a:t>nepřijdete o bonus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3455876" y="1661992"/>
            <a:ext cx="1944216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Na pojistné se vztahuje</a:t>
            </a:r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3383868" y="4120424"/>
            <a:ext cx="1944216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mtClean="0"/>
              <a:t>Na pojistné </a:t>
            </a:r>
            <a:r>
              <a:rPr lang="cs-CZ" dirty="0" smtClean="0"/>
              <a:t>nemá vliv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52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>
              <a:ea typeface="ＭＳ Ｐゴシック"/>
              <a:cs typeface="ＭＳ Ｐゴシック"/>
            </a:endParaRPr>
          </a:p>
        </p:txBody>
      </p:sp>
      <p:pic>
        <p:nvPicPr>
          <p:cNvPr id="2" name="Zástupný symbol pro obrázek 1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5124" name="Zástupný symbol pro text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altLang="cs-CZ" smtClean="0">
              <a:ea typeface="ＭＳ Ｐゴシック"/>
              <a:cs typeface="ＭＳ Ｐゴシック"/>
            </a:endParaRPr>
          </a:p>
        </p:txBody>
      </p:sp>
      <p:sp>
        <p:nvSpPr>
          <p:cNvPr id="5125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defRPr sz="13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3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3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3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3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A9A2B76D-437C-432C-BE86-5382EA5DBCFB}" type="slidenum">
              <a:rPr lang="cs-CZ" altLang="cs-CZ" sz="1000" b="0" smtClean="0">
                <a:solidFill>
                  <a:schemeClr val="bg1"/>
                </a:solidFill>
                <a:ea typeface="ＭＳ Ｐゴシック"/>
                <a:cs typeface="ＭＳ Ｐゴシック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112</a:t>
            </a:fld>
            <a:endParaRPr lang="cs-CZ" altLang="cs-CZ" sz="1000" b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-8179" y="10016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5129" name="Picture 17" descr="csob_stic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724516"/>
            <a:ext cx="4038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 Box 18"/>
          <p:cNvSpPr txBox="1">
            <a:spLocks noChangeArrowheads="1"/>
          </p:cNvSpPr>
          <p:nvPr/>
        </p:nvSpPr>
        <p:spPr bwMode="auto">
          <a:xfrm rot="-300000">
            <a:off x="2001838" y="2271713"/>
            <a:ext cx="3170237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defRPr sz="13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3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3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3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3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3600" dirty="0" smtClean="0"/>
              <a:t>Obecné informace</a:t>
            </a:r>
            <a:endParaRPr lang="cs-CZ" altLang="cs-CZ" sz="3600" b="0" dirty="0"/>
          </a:p>
        </p:txBody>
      </p:sp>
    </p:spTree>
    <p:extLst>
      <p:ext uri="{BB962C8B-B14F-4D97-AF65-F5344CB8AC3E}">
        <p14:creationId xmlns:p14="http://schemas.microsoft.com/office/powerpoint/2010/main" val="122485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Pojistník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113</a:t>
            </a:fld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1612993" y="1288611"/>
            <a:ext cx="5662819" cy="112474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Kdo může být pojistníkem?</a:t>
            </a:r>
            <a:endParaRPr lang="cs-CZ" sz="2400" b="1" dirty="0"/>
          </a:p>
        </p:txBody>
      </p:sp>
      <p:sp>
        <p:nvSpPr>
          <p:cNvPr id="5" name="Zaoblený obdélník 4"/>
          <p:cNvSpPr/>
          <p:nvPr/>
        </p:nvSpPr>
        <p:spPr>
          <a:xfrm>
            <a:off x="1610135" y="2732504"/>
            <a:ext cx="5688632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Fyzická osoba - RČ</a:t>
            </a:r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1610135" y="3821008"/>
            <a:ext cx="5688632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Výjimečně právnická osoba či podnikatel, se souhlasem manažera produktu</a:t>
            </a:r>
            <a:endParaRPr lang="cs-CZ" dirty="0"/>
          </a:p>
        </p:txBody>
      </p:sp>
      <p:cxnSp>
        <p:nvCxnSpPr>
          <p:cNvPr id="8" name="Přímá spojnice se šipkou 7"/>
          <p:cNvCxnSpPr>
            <a:stCxn id="4" idx="2"/>
            <a:endCxn id="5" idx="0"/>
          </p:cNvCxnSpPr>
          <p:nvPr/>
        </p:nvCxnSpPr>
        <p:spPr>
          <a:xfrm>
            <a:off x="4444403" y="2413355"/>
            <a:ext cx="10048" cy="3191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aoblený obdélník 8"/>
          <p:cNvSpPr/>
          <p:nvPr/>
        </p:nvSpPr>
        <p:spPr>
          <a:xfrm>
            <a:off x="1600086" y="4909512"/>
            <a:ext cx="5688632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Pozor! Zákaz samokontraktace - poradce nesmí smlouvu sepsat sám </a:t>
            </a:r>
            <a:r>
              <a:rPr lang="cs-CZ" dirty="0" smtClean="0"/>
              <a:t>sobě (být v roli pojistníka či pojištěného)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913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Slevy</a:t>
            </a:r>
            <a:endParaRPr 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D2EF5-9A4D-4EA7-A0F0-639323F888AD}" type="slidenum">
              <a:rPr lang="cs-CZ" smtClean="0"/>
              <a:pPr>
                <a:defRPr/>
              </a:pPr>
              <a:t>114</a:t>
            </a:fld>
            <a:endParaRPr lang="cs-CZ"/>
          </a:p>
        </p:txBody>
      </p:sp>
      <p:sp>
        <p:nvSpPr>
          <p:cNvPr id="7" name="Zaoblený obdélník 6"/>
          <p:cNvSpPr/>
          <p:nvPr/>
        </p:nvSpPr>
        <p:spPr>
          <a:xfrm>
            <a:off x="3140224" y="1304764"/>
            <a:ext cx="3384376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Bonus za bezeškodní průběh</a:t>
            </a:r>
            <a:endParaRPr lang="cs-CZ" sz="2000" b="1" dirty="0"/>
          </a:p>
        </p:txBody>
      </p:sp>
      <p:sp>
        <p:nvSpPr>
          <p:cNvPr id="8" name="Zaoblený obdélník 7"/>
          <p:cNvSpPr/>
          <p:nvPr/>
        </p:nvSpPr>
        <p:spPr>
          <a:xfrm>
            <a:off x="1185453" y="3068960"/>
            <a:ext cx="172819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2. rok</a:t>
            </a:r>
            <a:endParaRPr lang="cs-CZ" sz="2800" b="1" dirty="0"/>
          </a:p>
        </p:txBody>
      </p:sp>
      <p:sp>
        <p:nvSpPr>
          <p:cNvPr id="9" name="Zaoblený obdélník 8"/>
          <p:cNvSpPr/>
          <p:nvPr/>
        </p:nvSpPr>
        <p:spPr>
          <a:xfrm>
            <a:off x="1185453" y="3717032"/>
            <a:ext cx="172819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3. rok</a:t>
            </a:r>
            <a:endParaRPr lang="cs-CZ" sz="2800" b="1" dirty="0"/>
          </a:p>
        </p:txBody>
      </p:sp>
      <p:sp>
        <p:nvSpPr>
          <p:cNvPr id="10" name="Zaoblený obdélník 9"/>
          <p:cNvSpPr/>
          <p:nvPr/>
        </p:nvSpPr>
        <p:spPr>
          <a:xfrm>
            <a:off x="1172074" y="4365104"/>
            <a:ext cx="172819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4. rok</a:t>
            </a:r>
            <a:endParaRPr lang="cs-CZ" sz="2800" b="1" dirty="0"/>
          </a:p>
        </p:txBody>
      </p:sp>
      <p:sp>
        <p:nvSpPr>
          <p:cNvPr id="11" name="Zaoblený obdélník 10"/>
          <p:cNvSpPr/>
          <p:nvPr/>
        </p:nvSpPr>
        <p:spPr>
          <a:xfrm>
            <a:off x="1179849" y="2420888"/>
            <a:ext cx="172819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1. rok</a:t>
            </a:r>
            <a:endParaRPr lang="cs-CZ" sz="2800" b="1" dirty="0"/>
          </a:p>
        </p:txBody>
      </p:sp>
      <p:sp>
        <p:nvSpPr>
          <p:cNvPr id="12" name="Zaoblený obdélník 11"/>
          <p:cNvSpPr/>
          <p:nvPr/>
        </p:nvSpPr>
        <p:spPr>
          <a:xfrm>
            <a:off x="2921420" y="3068960"/>
            <a:ext cx="172819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10 %</a:t>
            </a:r>
            <a:endParaRPr lang="cs-CZ" sz="2800" b="1" dirty="0"/>
          </a:p>
        </p:txBody>
      </p:sp>
      <p:sp>
        <p:nvSpPr>
          <p:cNvPr id="13" name="Zaoblený obdélník 12"/>
          <p:cNvSpPr/>
          <p:nvPr/>
        </p:nvSpPr>
        <p:spPr>
          <a:xfrm>
            <a:off x="2921420" y="3717032"/>
            <a:ext cx="172819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15 %</a:t>
            </a:r>
            <a:endParaRPr lang="cs-CZ" sz="2800" b="1" dirty="0"/>
          </a:p>
        </p:txBody>
      </p:sp>
      <p:sp>
        <p:nvSpPr>
          <p:cNvPr id="14" name="Zaoblený obdélník 13"/>
          <p:cNvSpPr/>
          <p:nvPr/>
        </p:nvSpPr>
        <p:spPr>
          <a:xfrm>
            <a:off x="2908041" y="4365104"/>
            <a:ext cx="172819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20 %</a:t>
            </a:r>
            <a:endParaRPr lang="cs-CZ" sz="2800" b="1" dirty="0"/>
          </a:p>
        </p:txBody>
      </p:sp>
      <p:sp>
        <p:nvSpPr>
          <p:cNvPr id="15" name="Zaoblený obdélník 14"/>
          <p:cNvSpPr/>
          <p:nvPr/>
        </p:nvSpPr>
        <p:spPr>
          <a:xfrm>
            <a:off x="2915816" y="2420888"/>
            <a:ext cx="172819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5 %</a:t>
            </a:r>
            <a:endParaRPr lang="cs-CZ" sz="2800" b="1" dirty="0"/>
          </a:p>
        </p:txBody>
      </p:sp>
      <p:sp>
        <p:nvSpPr>
          <p:cNvPr id="17" name="Ovál 16"/>
          <p:cNvSpPr/>
          <p:nvPr/>
        </p:nvSpPr>
        <p:spPr>
          <a:xfrm>
            <a:off x="2692017" y="4063844"/>
            <a:ext cx="1944216" cy="1620180"/>
          </a:xfrm>
          <a:prstGeom prst="ellipse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3600" b="1" dirty="0"/>
          </a:p>
        </p:txBody>
      </p:sp>
      <p:sp>
        <p:nvSpPr>
          <p:cNvPr id="18" name="Čárový popisek 2 17"/>
          <p:cNvSpPr/>
          <p:nvPr/>
        </p:nvSpPr>
        <p:spPr>
          <a:xfrm>
            <a:off x="5896410" y="5301208"/>
            <a:ext cx="1800200" cy="792088"/>
          </a:xfrm>
          <a:prstGeom prst="borderCallout2">
            <a:avLst>
              <a:gd name="adj1" fmla="val 18750"/>
              <a:gd name="adj2" fmla="val -8333"/>
              <a:gd name="adj3" fmla="val -27771"/>
              <a:gd name="adj4" fmla="val -18183"/>
              <a:gd name="adj5" fmla="val -11557"/>
              <a:gd name="adj6" fmla="val -8533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Maximální výše bonusu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202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Slevy</a:t>
            </a:r>
            <a:endParaRPr 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D2EF5-9A4D-4EA7-A0F0-639323F888AD}" type="slidenum">
              <a:rPr lang="cs-CZ" smtClean="0"/>
              <a:pPr>
                <a:defRPr/>
              </a:pPr>
              <a:t>115</a:t>
            </a:fld>
            <a:endParaRPr lang="cs-CZ"/>
          </a:p>
        </p:txBody>
      </p:sp>
      <p:sp>
        <p:nvSpPr>
          <p:cNvPr id="7" name="Zaoblený obdélník 6"/>
          <p:cNvSpPr/>
          <p:nvPr/>
        </p:nvSpPr>
        <p:spPr>
          <a:xfrm>
            <a:off x="3140224" y="1304764"/>
            <a:ext cx="3384376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SLEVY</a:t>
            </a:r>
            <a:endParaRPr lang="cs-CZ" sz="2000" b="1" dirty="0"/>
          </a:p>
        </p:txBody>
      </p:sp>
      <p:sp>
        <p:nvSpPr>
          <p:cNvPr id="8" name="Zaoblený obdélník 7"/>
          <p:cNvSpPr/>
          <p:nvPr/>
        </p:nvSpPr>
        <p:spPr>
          <a:xfrm>
            <a:off x="1179849" y="3717032"/>
            <a:ext cx="172819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0 - 5 %</a:t>
            </a:r>
            <a:endParaRPr lang="cs-CZ" sz="2800" b="1" dirty="0"/>
          </a:p>
        </p:txBody>
      </p:sp>
      <p:sp>
        <p:nvSpPr>
          <p:cNvPr id="9" name="Zaoblený obdélník 8"/>
          <p:cNvSpPr/>
          <p:nvPr/>
        </p:nvSpPr>
        <p:spPr>
          <a:xfrm>
            <a:off x="1179849" y="4365104"/>
            <a:ext cx="172819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30 %</a:t>
            </a:r>
            <a:endParaRPr lang="cs-CZ" sz="2800" b="1" dirty="0"/>
          </a:p>
        </p:txBody>
      </p:sp>
      <p:sp>
        <p:nvSpPr>
          <p:cNvPr id="11" name="Zaoblený obdélník 10"/>
          <p:cNvSpPr/>
          <p:nvPr/>
        </p:nvSpPr>
        <p:spPr>
          <a:xfrm>
            <a:off x="1179849" y="2420888"/>
            <a:ext cx="172819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3 %</a:t>
            </a:r>
            <a:endParaRPr lang="cs-CZ" sz="2800" b="1" dirty="0"/>
          </a:p>
        </p:txBody>
      </p:sp>
      <p:sp>
        <p:nvSpPr>
          <p:cNvPr id="12" name="Zaoblený obdélník 11"/>
          <p:cNvSpPr/>
          <p:nvPr/>
        </p:nvSpPr>
        <p:spPr>
          <a:xfrm>
            <a:off x="2915816" y="3717032"/>
            <a:ext cx="4746924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Obchodní sleva*</a:t>
            </a:r>
            <a:endParaRPr lang="cs-CZ" sz="2800" dirty="0"/>
          </a:p>
        </p:txBody>
      </p:sp>
      <p:sp>
        <p:nvSpPr>
          <p:cNvPr id="13" name="Zaoblený obdélník 12"/>
          <p:cNvSpPr/>
          <p:nvPr/>
        </p:nvSpPr>
        <p:spPr>
          <a:xfrm>
            <a:off x="2915816" y="4365104"/>
            <a:ext cx="4746924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Rozestavěna nemovitost</a:t>
            </a:r>
            <a:endParaRPr lang="cs-CZ" sz="2800" dirty="0"/>
          </a:p>
        </p:txBody>
      </p:sp>
      <p:sp>
        <p:nvSpPr>
          <p:cNvPr id="15" name="Zaoblený obdélník 14"/>
          <p:cNvSpPr/>
          <p:nvPr/>
        </p:nvSpPr>
        <p:spPr>
          <a:xfrm>
            <a:off x="2915816" y="2420888"/>
            <a:ext cx="4752528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Roční četnost</a:t>
            </a:r>
            <a:endParaRPr lang="cs-CZ" sz="2800" dirty="0"/>
          </a:p>
        </p:txBody>
      </p:sp>
      <p:sp>
        <p:nvSpPr>
          <p:cNvPr id="14" name="Zaoblený obdélník 13"/>
          <p:cNvSpPr/>
          <p:nvPr/>
        </p:nvSpPr>
        <p:spPr>
          <a:xfrm>
            <a:off x="1181391" y="3068960"/>
            <a:ext cx="172819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5 %</a:t>
            </a:r>
            <a:endParaRPr lang="cs-CZ" sz="2800" b="1" dirty="0"/>
          </a:p>
        </p:txBody>
      </p:sp>
      <p:sp>
        <p:nvSpPr>
          <p:cNvPr id="16" name="Zaoblený obdélník 15"/>
          <p:cNvSpPr/>
          <p:nvPr/>
        </p:nvSpPr>
        <p:spPr>
          <a:xfrm>
            <a:off x="2917358" y="3068960"/>
            <a:ext cx="4752528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Souběh pojištění</a:t>
            </a:r>
            <a:endParaRPr lang="cs-CZ" sz="2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2699792" y="5445224"/>
            <a:ext cx="4962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* I nadále bude možné ve výjimečných případech požádat o slevu 10 % regionálního ředitele nebo 15 % manažera produktu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06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Slevy</a:t>
            </a:r>
            <a:endParaRPr 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D2EF5-9A4D-4EA7-A0F0-639323F888AD}" type="slidenum">
              <a:rPr lang="cs-CZ" smtClean="0"/>
              <a:pPr>
                <a:defRPr/>
              </a:pPr>
              <a:t>116</a:t>
            </a:fld>
            <a:endParaRPr lang="cs-CZ"/>
          </a:p>
        </p:txBody>
      </p:sp>
      <p:sp>
        <p:nvSpPr>
          <p:cNvPr id="7" name="Zaoblený obdélník 6"/>
          <p:cNvSpPr/>
          <p:nvPr/>
        </p:nvSpPr>
        <p:spPr>
          <a:xfrm>
            <a:off x="4549444" y="980728"/>
            <a:ext cx="3384376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Sleva za rozestavěnou nemovitost</a:t>
            </a:r>
            <a:endParaRPr lang="cs-CZ" sz="2000" b="1" dirty="0"/>
          </a:p>
        </p:txBody>
      </p:sp>
      <p:sp>
        <p:nvSpPr>
          <p:cNvPr id="8" name="Zaoblený obdélník 7"/>
          <p:cNvSpPr/>
          <p:nvPr/>
        </p:nvSpPr>
        <p:spPr>
          <a:xfrm>
            <a:off x="1185453" y="2673599"/>
            <a:ext cx="172819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2. rok</a:t>
            </a:r>
            <a:endParaRPr lang="cs-CZ" sz="2800" b="1" dirty="0"/>
          </a:p>
        </p:txBody>
      </p:sp>
      <p:sp>
        <p:nvSpPr>
          <p:cNvPr id="9" name="Zaoblený obdélník 8"/>
          <p:cNvSpPr/>
          <p:nvPr/>
        </p:nvSpPr>
        <p:spPr>
          <a:xfrm>
            <a:off x="1185453" y="3321671"/>
            <a:ext cx="172819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3. rok</a:t>
            </a:r>
            <a:endParaRPr lang="cs-CZ" sz="2800" b="1" dirty="0"/>
          </a:p>
        </p:txBody>
      </p:sp>
      <p:sp>
        <p:nvSpPr>
          <p:cNvPr id="10" name="Zaoblený obdélník 9"/>
          <p:cNvSpPr/>
          <p:nvPr/>
        </p:nvSpPr>
        <p:spPr>
          <a:xfrm>
            <a:off x="1172074" y="3969743"/>
            <a:ext cx="172819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4. rok</a:t>
            </a:r>
            <a:endParaRPr lang="cs-CZ" sz="2800" b="1" dirty="0"/>
          </a:p>
        </p:txBody>
      </p:sp>
      <p:sp>
        <p:nvSpPr>
          <p:cNvPr id="11" name="Zaoblený obdélník 10"/>
          <p:cNvSpPr/>
          <p:nvPr/>
        </p:nvSpPr>
        <p:spPr>
          <a:xfrm>
            <a:off x="1179849" y="2025527"/>
            <a:ext cx="172819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1. rok</a:t>
            </a:r>
            <a:endParaRPr lang="cs-CZ" sz="2800" b="1" dirty="0"/>
          </a:p>
        </p:txBody>
      </p:sp>
      <p:sp>
        <p:nvSpPr>
          <p:cNvPr id="12" name="Zaoblený obdélník 11"/>
          <p:cNvSpPr/>
          <p:nvPr/>
        </p:nvSpPr>
        <p:spPr>
          <a:xfrm>
            <a:off x="2921420" y="2673599"/>
            <a:ext cx="172819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25 %</a:t>
            </a:r>
            <a:endParaRPr lang="cs-CZ" sz="2800" b="1" dirty="0"/>
          </a:p>
        </p:txBody>
      </p:sp>
      <p:sp>
        <p:nvSpPr>
          <p:cNvPr id="13" name="Zaoblený obdélník 12"/>
          <p:cNvSpPr/>
          <p:nvPr/>
        </p:nvSpPr>
        <p:spPr>
          <a:xfrm>
            <a:off x="2921420" y="3321671"/>
            <a:ext cx="172819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20 %</a:t>
            </a:r>
            <a:endParaRPr lang="cs-CZ" sz="2800" b="1" dirty="0"/>
          </a:p>
        </p:txBody>
      </p:sp>
      <p:sp>
        <p:nvSpPr>
          <p:cNvPr id="14" name="Zaoblený obdélník 13"/>
          <p:cNvSpPr/>
          <p:nvPr/>
        </p:nvSpPr>
        <p:spPr>
          <a:xfrm>
            <a:off x="2908041" y="3969743"/>
            <a:ext cx="172819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15 %</a:t>
            </a:r>
            <a:endParaRPr lang="cs-CZ" sz="2800" b="1" dirty="0"/>
          </a:p>
        </p:txBody>
      </p:sp>
      <p:sp>
        <p:nvSpPr>
          <p:cNvPr id="15" name="Zaoblený obdélník 14"/>
          <p:cNvSpPr/>
          <p:nvPr/>
        </p:nvSpPr>
        <p:spPr>
          <a:xfrm>
            <a:off x="2915816" y="2025527"/>
            <a:ext cx="172819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30 %</a:t>
            </a:r>
            <a:endParaRPr lang="cs-CZ" sz="2800" b="1" dirty="0"/>
          </a:p>
        </p:txBody>
      </p:sp>
      <p:sp>
        <p:nvSpPr>
          <p:cNvPr id="16" name="Šipka doprava 15"/>
          <p:cNvSpPr/>
          <p:nvPr/>
        </p:nvSpPr>
        <p:spPr>
          <a:xfrm>
            <a:off x="4925019" y="2349563"/>
            <a:ext cx="288032" cy="183620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5989604" y="2420888"/>
            <a:ext cx="1944216" cy="16201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600" b="1" dirty="0" smtClean="0"/>
              <a:t>10 %</a:t>
            </a:r>
            <a:endParaRPr lang="cs-CZ" sz="3600" b="1" dirty="0"/>
          </a:p>
        </p:txBody>
      </p:sp>
      <p:sp>
        <p:nvSpPr>
          <p:cNvPr id="18" name="Čárový popisek 2 17"/>
          <p:cNvSpPr/>
          <p:nvPr/>
        </p:nvSpPr>
        <p:spPr>
          <a:xfrm>
            <a:off x="5508104" y="4481042"/>
            <a:ext cx="3255858" cy="118020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4091"/>
              <a:gd name="adj6" fmla="val 19436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Sleva zůstane do konce trvání PS bez ohledu na datum kolaudace. Kolaudaci nemusí klient dokládat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802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3658940" cy="461463"/>
          </a:xfrm>
        </p:spPr>
        <p:txBody>
          <a:bodyPr/>
          <a:lstStyle/>
          <a:p>
            <a:r>
              <a:rPr lang="cs-CZ" sz="2400" dirty="0" smtClean="0"/>
              <a:t>Spoluúčast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117</a:t>
            </a:fld>
            <a:endParaRPr lang="cs-CZ"/>
          </a:p>
        </p:txBody>
      </p:sp>
      <p:sp>
        <p:nvSpPr>
          <p:cNvPr id="5" name="Zaoblený obdélník 4"/>
          <p:cNvSpPr/>
          <p:nvPr/>
        </p:nvSpPr>
        <p:spPr>
          <a:xfrm>
            <a:off x="4073548" y="1340768"/>
            <a:ext cx="4824536" cy="10081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Pojistitel zaplatí skutečnou výši škody, maximálně do sjednaného limitu, po odečtení spoluúčasti</a:t>
            </a:r>
            <a:endParaRPr lang="cs-CZ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5153668" y="3573016"/>
            <a:ext cx="2952328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500,-</a:t>
            </a:r>
            <a:endParaRPr lang="cs-CZ" sz="2800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5153668" y="4221088"/>
            <a:ext cx="2952328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1.000,-</a:t>
            </a:r>
            <a:endParaRPr lang="cs-CZ" sz="2800" b="1" dirty="0"/>
          </a:p>
        </p:txBody>
      </p:sp>
      <p:sp>
        <p:nvSpPr>
          <p:cNvPr id="8" name="Zaoblený obdélník 7"/>
          <p:cNvSpPr/>
          <p:nvPr/>
        </p:nvSpPr>
        <p:spPr>
          <a:xfrm>
            <a:off x="5140289" y="4869160"/>
            <a:ext cx="2952328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5.000,-</a:t>
            </a:r>
            <a:endParaRPr lang="cs-CZ" sz="2800" b="1" dirty="0"/>
          </a:p>
        </p:txBody>
      </p:sp>
      <p:sp>
        <p:nvSpPr>
          <p:cNvPr id="9" name="Zaoblený obdélník 8"/>
          <p:cNvSpPr/>
          <p:nvPr/>
        </p:nvSpPr>
        <p:spPr>
          <a:xfrm>
            <a:off x="5148064" y="2924944"/>
            <a:ext cx="2952328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Volitelná spoluúčast</a:t>
            </a:r>
            <a:endParaRPr lang="cs-CZ" b="1" dirty="0"/>
          </a:p>
        </p:txBody>
      </p:sp>
      <p:sp>
        <p:nvSpPr>
          <p:cNvPr id="10" name="Čárový popisek 2 9"/>
          <p:cNvSpPr/>
          <p:nvPr/>
        </p:nvSpPr>
        <p:spPr>
          <a:xfrm>
            <a:off x="1763688" y="4216211"/>
            <a:ext cx="2808312" cy="1152128"/>
          </a:xfrm>
          <a:prstGeom prst="borderCallout2">
            <a:avLst>
              <a:gd name="adj1" fmla="val -4513"/>
              <a:gd name="adj2" fmla="val 27034"/>
              <a:gd name="adj3" fmla="val -22302"/>
              <a:gd name="adj4" fmla="val 84944"/>
              <a:gd name="adj5" fmla="val -73949"/>
              <a:gd name="adj6" fmla="val 122716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Čím vyšší spoluúčast, tím nižší pojistné</a:t>
            </a:r>
            <a:endParaRPr lang="cs-CZ" dirty="0"/>
          </a:p>
        </p:txBody>
      </p:sp>
      <p:sp>
        <p:nvSpPr>
          <p:cNvPr id="11" name="Zaoblený obdélník 10"/>
          <p:cNvSpPr/>
          <p:nvPr/>
        </p:nvSpPr>
        <p:spPr>
          <a:xfrm>
            <a:off x="5140289" y="5517232"/>
            <a:ext cx="2952328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10.000,-</a:t>
            </a:r>
            <a:endParaRPr lang="cs-CZ" sz="2800" b="1" dirty="0"/>
          </a:p>
        </p:txBody>
      </p:sp>
      <p:sp>
        <p:nvSpPr>
          <p:cNvPr id="12" name="Zaoblený obdélník 11"/>
          <p:cNvSpPr/>
          <p:nvPr/>
        </p:nvSpPr>
        <p:spPr>
          <a:xfrm>
            <a:off x="639749" y="2060848"/>
            <a:ext cx="3666804" cy="15121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Vztahuje se i na doplňková pojištění, </a:t>
            </a:r>
            <a:r>
              <a:rPr lang="cs-CZ" b="1" dirty="0" smtClean="0">
                <a:solidFill>
                  <a:srgbClr val="FF0000"/>
                </a:solidFill>
              </a:rPr>
              <a:t>vyjma pojištění odpovědnosti za újmu a nadstandardní asistence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5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Placení pojistného</a:t>
            </a:r>
            <a:endParaRPr 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3E0B9B-C4A9-4905-8D79-CD607B3FC4B0}" type="slidenum">
              <a:rPr lang="cs-CZ" smtClean="0"/>
              <a:pPr>
                <a:defRPr/>
              </a:pPr>
              <a:t>118</a:t>
            </a:fld>
            <a:endParaRPr lang="cs-CZ"/>
          </a:p>
        </p:txBody>
      </p:sp>
      <p:sp>
        <p:nvSpPr>
          <p:cNvPr id="7" name="Zaoblený obdélník 6"/>
          <p:cNvSpPr/>
          <p:nvPr/>
        </p:nvSpPr>
        <p:spPr>
          <a:xfrm>
            <a:off x="683568" y="1484784"/>
            <a:ext cx="2592288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Číslo účtu</a:t>
            </a:r>
            <a:endParaRPr lang="cs-CZ" dirty="0"/>
          </a:p>
        </p:txBody>
      </p:sp>
      <p:sp>
        <p:nvSpPr>
          <p:cNvPr id="8" name="Zaoblený obdélník 7"/>
          <p:cNvSpPr/>
          <p:nvPr/>
        </p:nvSpPr>
        <p:spPr>
          <a:xfrm>
            <a:off x="682147" y="2636912"/>
            <a:ext cx="2592288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Var. symbol</a:t>
            </a:r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3292581" y="1484784"/>
            <a:ext cx="2592288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187078376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3291160" y="2636912"/>
            <a:ext cx="2592288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Číslo smlouvy</a:t>
            </a:r>
            <a:endParaRPr lang="cs-CZ" dirty="0"/>
          </a:p>
        </p:txBody>
      </p:sp>
      <p:sp>
        <p:nvSpPr>
          <p:cNvPr id="11" name="Zaoblený obdélník 10"/>
          <p:cNvSpPr/>
          <p:nvPr/>
        </p:nvSpPr>
        <p:spPr>
          <a:xfrm>
            <a:off x="682147" y="2060848"/>
            <a:ext cx="2592288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Kód banky</a:t>
            </a:r>
            <a:endParaRPr lang="cs-CZ" dirty="0"/>
          </a:p>
        </p:txBody>
      </p:sp>
      <p:sp>
        <p:nvSpPr>
          <p:cNvPr id="12" name="Zaoblený obdélník 11"/>
          <p:cNvSpPr/>
          <p:nvPr/>
        </p:nvSpPr>
        <p:spPr>
          <a:xfrm>
            <a:off x="3291160" y="2060848"/>
            <a:ext cx="2592288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0300</a:t>
            </a:r>
            <a:endParaRPr lang="cs-CZ" dirty="0"/>
          </a:p>
        </p:txBody>
      </p:sp>
      <p:sp>
        <p:nvSpPr>
          <p:cNvPr id="13" name="Zaoblený obdélník 12"/>
          <p:cNvSpPr/>
          <p:nvPr/>
        </p:nvSpPr>
        <p:spPr>
          <a:xfrm>
            <a:off x="682147" y="3573016"/>
            <a:ext cx="7704856" cy="108012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Neobdržíme-li platbu do 30 dnů od doručení upomínky, PS zaniká k datu uplynutí 30 dní po obdržení upomínky, pojistné budeme vymáhat.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225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Vinkulace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119</a:t>
            </a:fld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899592" y="1196752"/>
            <a:ext cx="7128792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Pojistné plnění je možno </a:t>
            </a:r>
            <a:r>
              <a:rPr lang="cs-CZ" b="1" dirty="0" smtClean="0"/>
              <a:t>vinkulovat</a:t>
            </a:r>
            <a:r>
              <a:rPr lang="cs-CZ" dirty="0" smtClean="0"/>
              <a:t> ve prospěch určitého subjektu (např. banky, která poskytla hypotéku)</a:t>
            </a:r>
            <a:endParaRPr lang="cs-CZ" dirty="0"/>
          </a:p>
        </p:txBody>
      </p:sp>
      <p:sp>
        <p:nvSpPr>
          <p:cNvPr id="5" name="Zaoblený obdélník 4"/>
          <p:cNvSpPr/>
          <p:nvPr/>
        </p:nvSpPr>
        <p:spPr>
          <a:xfrm>
            <a:off x="911181" y="2564904"/>
            <a:ext cx="7128792" cy="11521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Vinkulaci lze provést na základě </a:t>
            </a:r>
            <a:r>
              <a:rPr lang="cs-CZ" b="1" dirty="0" smtClean="0">
                <a:solidFill>
                  <a:srgbClr val="002060"/>
                </a:solidFill>
              </a:rPr>
              <a:t>žádosti</a:t>
            </a:r>
            <a:r>
              <a:rPr lang="cs-CZ" b="1" dirty="0" smtClean="0">
                <a:solidFill>
                  <a:srgbClr val="FF0000"/>
                </a:solidFill>
              </a:rPr>
              <a:t> pojistníka </a:t>
            </a:r>
            <a:r>
              <a:rPr lang="cs-CZ" b="1" dirty="0" smtClean="0">
                <a:solidFill>
                  <a:srgbClr val="002060"/>
                </a:solidFill>
              </a:rPr>
              <a:t>se souhlasem </a:t>
            </a:r>
            <a:r>
              <a:rPr lang="cs-CZ" b="1" dirty="0" smtClean="0">
                <a:solidFill>
                  <a:srgbClr val="FF0000"/>
                </a:solidFill>
              </a:rPr>
              <a:t>pojištěného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899592" y="3933056"/>
            <a:ext cx="7128792" cy="11521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Zrušení vinkulace </a:t>
            </a:r>
            <a:r>
              <a:rPr lang="cs-CZ" dirty="0" smtClean="0"/>
              <a:t>je možné pouze </a:t>
            </a:r>
            <a:r>
              <a:rPr lang="cs-CZ" b="1" dirty="0" smtClean="0"/>
              <a:t>se souhlasem subjektu</a:t>
            </a:r>
            <a:r>
              <a:rPr lang="cs-CZ" dirty="0" smtClean="0"/>
              <a:t>, </a:t>
            </a:r>
          </a:p>
          <a:p>
            <a:pPr algn="ctr"/>
            <a:r>
              <a:rPr lang="cs-CZ" dirty="0" smtClean="0"/>
              <a:t>v jehož prospěch bylo pojistné plnění vinkulováno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2699792" y="5301208"/>
            <a:ext cx="2736304" cy="10081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Náležitosti vinkulace naleznete ve směrnici </a:t>
            </a:r>
            <a:endParaRPr lang="cs-CZ" dirty="0"/>
          </a:p>
        </p:txBody>
      </p:sp>
      <p:graphicFrame>
        <p:nvGraphicFramePr>
          <p:cNvPr id="9" name="Objekt 8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025433"/>
              </p:ext>
            </p:extLst>
          </p:nvPr>
        </p:nvGraphicFramePr>
        <p:xfrm>
          <a:off x="5713183" y="5301208"/>
          <a:ext cx="1606065" cy="1355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3" name="Document" showAsIcon="1" r:id="rId3" imgW="914400" imgH="771480" progId="Word.Document.8">
                  <p:embed/>
                </p:oleObj>
              </mc:Choice>
              <mc:Fallback>
                <p:oleObj name="Document" showAsIcon="1" r:id="rId3" imgW="914400" imgH="771480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13183" y="5301208"/>
                        <a:ext cx="1606065" cy="1355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ámeček 9"/>
          <p:cNvSpPr/>
          <p:nvPr/>
        </p:nvSpPr>
        <p:spPr>
          <a:xfrm>
            <a:off x="5652120" y="5193196"/>
            <a:ext cx="1728192" cy="1224136"/>
          </a:xfrm>
          <a:prstGeom prst="fra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53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http://data6.superhry.cz/TSO_40e1f8z/800/014/14371-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8338" y="2378992"/>
            <a:ext cx="2778152" cy="61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5589240"/>
            <a:ext cx="9144000" cy="9361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81013" y="324893"/>
            <a:ext cx="3226891" cy="461463"/>
          </a:xfrm>
        </p:spPr>
        <p:txBody>
          <a:bodyPr/>
          <a:lstStyle/>
          <a:p>
            <a:pPr eaLnBrk="1" hangingPunct="1"/>
            <a:r>
              <a:rPr lang="cs-CZ" altLang="cs-CZ" sz="2400" dirty="0" smtClean="0"/>
              <a:t>Základní rizika</a:t>
            </a:r>
          </a:p>
        </p:txBody>
      </p:sp>
      <p:sp>
        <p:nvSpPr>
          <p:cNvPr id="6153" name="Zástupný symbol pro číslo snímku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»"/>
              <a:defRPr sz="13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»"/>
              <a:defRPr sz="13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»"/>
              <a:defRPr sz="13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»"/>
              <a:defRPr sz="13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»"/>
              <a:defRPr sz="13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0D383FC1-BBF0-4C41-8268-BCE3131C6503}" type="slidenum">
              <a:rPr lang="cs-CZ" altLang="cs-CZ" sz="1000" b="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 sz="1000" b="0" smtClean="0">
              <a:solidFill>
                <a:schemeClr val="bg1"/>
              </a:solidFill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5895375" y="2994940"/>
            <a:ext cx="2790508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zřícení skal nebo zemin</a:t>
            </a:r>
            <a:endParaRPr lang="cs-CZ" b="1" dirty="0"/>
          </a:p>
        </p:txBody>
      </p:sp>
      <p:sp>
        <p:nvSpPr>
          <p:cNvPr id="17" name="Zaoblený obdélník 16"/>
          <p:cNvSpPr/>
          <p:nvPr/>
        </p:nvSpPr>
        <p:spPr>
          <a:xfrm>
            <a:off x="3100797" y="4958855"/>
            <a:ext cx="2786608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vodovodní škoda</a:t>
            </a:r>
            <a:endParaRPr lang="cs-CZ" b="1" dirty="0"/>
          </a:p>
        </p:txBody>
      </p:sp>
      <p:sp>
        <p:nvSpPr>
          <p:cNvPr id="18" name="Zaoblený obdélník 17"/>
          <p:cNvSpPr/>
          <p:nvPr/>
        </p:nvSpPr>
        <p:spPr>
          <a:xfrm>
            <a:off x="3083145" y="4310783"/>
            <a:ext cx="2786608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sesuv půdy nebo lavin</a:t>
            </a:r>
            <a:endParaRPr lang="cs-CZ" b="1" dirty="0"/>
          </a:p>
        </p:txBody>
      </p:sp>
      <p:sp>
        <p:nvSpPr>
          <p:cNvPr id="20" name="Zaoblený obdélník 19"/>
          <p:cNvSpPr/>
          <p:nvPr/>
        </p:nvSpPr>
        <p:spPr>
          <a:xfrm>
            <a:off x="3089465" y="3645024"/>
            <a:ext cx="2786608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tíha sněhu nebo námrazy</a:t>
            </a:r>
            <a:endParaRPr lang="cs-CZ" b="1" dirty="0"/>
          </a:p>
        </p:txBody>
      </p:sp>
      <p:sp>
        <p:nvSpPr>
          <p:cNvPr id="21" name="Zaoblený obdélník 20"/>
          <p:cNvSpPr/>
          <p:nvPr/>
        </p:nvSpPr>
        <p:spPr>
          <a:xfrm>
            <a:off x="3083960" y="3011002"/>
            <a:ext cx="2786608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pád stromů, stožárů</a:t>
            </a:r>
            <a:endParaRPr lang="cs-CZ" b="1" dirty="0"/>
          </a:p>
        </p:txBody>
      </p:sp>
      <p:sp>
        <p:nvSpPr>
          <p:cNvPr id="22" name="Zaoblený obdélník 21"/>
          <p:cNvSpPr/>
          <p:nvPr/>
        </p:nvSpPr>
        <p:spPr>
          <a:xfrm>
            <a:off x="5887405" y="4291084"/>
            <a:ext cx="2786608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náraz vozidla</a:t>
            </a:r>
            <a:endParaRPr lang="cs-CZ" b="1" dirty="0"/>
          </a:p>
        </p:txBody>
      </p:sp>
      <p:sp>
        <p:nvSpPr>
          <p:cNvPr id="23" name="Zaoblený obdélník 22"/>
          <p:cNvSpPr/>
          <p:nvPr/>
        </p:nvSpPr>
        <p:spPr>
          <a:xfrm>
            <a:off x="5922250" y="5590865"/>
            <a:ext cx="2786608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sklo all risk</a:t>
            </a:r>
            <a:endParaRPr lang="cs-CZ" b="1" dirty="0"/>
          </a:p>
        </p:txBody>
      </p:sp>
      <p:sp>
        <p:nvSpPr>
          <p:cNvPr id="24" name="Zaoblený obdélník 23"/>
          <p:cNvSpPr/>
          <p:nvPr/>
        </p:nvSpPr>
        <p:spPr>
          <a:xfrm>
            <a:off x="5918350" y="4942793"/>
            <a:ext cx="2786608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zkrat a přepětí</a:t>
            </a:r>
            <a:endParaRPr lang="cs-CZ" b="1" dirty="0"/>
          </a:p>
        </p:txBody>
      </p:sp>
      <p:sp>
        <p:nvSpPr>
          <p:cNvPr id="25" name="Zaoblený obdélník 24"/>
          <p:cNvSpPr/>
          <p:nvPr/>
        </p:nvSpPr>
        <p:spPr>
          <a:xfrm>
            <a:off x="5900000" y="3643012"/>
            <a:ext cx="2786608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nadzvuková vlna</a:t>
            </a:r>
            <a:endParaRPr lang="cs-CZ" b="1" dirty="0"/>
          </a:p>
        </p:txBody>
      </p:sp>
      <p:sp>
        <p:nvSpPr>
          <p:cNvPr id="26" name="Zaoblený obdélník 25"/>
          <p:cNvSpPr/>
          <p:nvPr/>
        </p:nvSpPr>
        <p:spPr>
          <a:xfrm>
            <a:off x="5918350" y="2346868"/>
            <a:ext cx="2786608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kouř</a:t>
            </a:r>
            <a:endParaRPr lang="cs-CZ" b="1" dirty="0"/>
          </a:p>
        </p:txBody>
      </p:sp>
      <p:sp>
        <p:nvSpPr>
          <p:cNvPr id="27" name="Zaoblený obdélník 26"/>
          <p:cNvSpPr/>
          <p:nvPr/>
        </p:nvSpPr>
        <p:spPr>
          <a:xfrm>
            <a:off x="288338" y="2346868"/>
            <a:ext cx="2786608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požár</a:t>
            </a:r>
            <a:endParaRPr lang="cs-CZ" b="1" dirty="0"/>
          </a:p>
        </p:txBody>
      </p:sp>
      <p:sp>
        <p:nvSpPr>
          <p:cNvPr id="28" name="Zaoblený obdélník 27"/>
          <p:cNvSpPr/>
          <p:nvPr/>
        </p:nvSpPr>
        <p:spPr>
          <a:xfrm>
            <a:off x="284438" y="5587228"/>
            <a:ext cx="2786608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krupobití</a:t>
            </a:r>
            <a:endParaRPr lang="cs-CZ" b="1" dirty="0"/>
          </a:p>
        </p:txBody>
      </p:sp>
      <p:sp>
        <p:nvSpPr>
          <p:cNvPr id="29" name="Zaoblený obdélník 28"/>
          <p:cNvSpPr/>
          <p:nvPr/>
        </p:nvSpPr>
        <p:spPr>
          <a:xfrm>
            <a:off x="288338" y="4939156"/>
            <a:ext cx="2786608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vichřice</a:t>
            </a:r>
            <a:endParaRPr lang="cs-CZ" b="1" dirty="0"/>
          </a:p>
        </p:txBody>
      </p:sp>
      <p:sp>
        <p:nvSpPr>
          <p:cNvPr id="30" name="Zaoblený obdélník 29"/>
          <p:cNvSpPr/>
          <p:nvPr/>
        </p:nvSpPr>
        <p:spPr>
          <a:xfrm>
            <a:off x="284438" y="4291084"/>
            <a:ext cx="2786608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pád letadla</a:t>
            </a:r>
            <a:endParaRPr lang="cs-CZ" b="1" dirty="0"/>
          </a:p>
        </p:txBody>
      </p:sp>
      <p:sp>
        <p:nvSpPr>
          <p:cNvPr id="31" name="Zaoblený obdélník 30"/>
          <p:cNvSpPr/>
          <p:nvPr/>
        </p:nvSpPr>
        <p:spPr>
          <a:xfrm>
            <a:off x="279882" y="3643012"/>
            <a:ext cx="2786608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úder blesku</a:t>
            </a:r>
            <a:endParaRPr lang="cs-CZ" b="1" dirty="0"/>
          </a:p>
        </p:txBody>
      </p:sp>
      <p:sp>
        <p:nvSpPr>
          <p:cNvPr id="32" name="Zaoblený obdélník 31"/>
          <p:cNvSpPr/>
          <p:nvPr/>
        </p:nvSpPr>
        <p:spPr>
          <a:xfrm>
            <a:off x="284438" y="2994940"/>
            <a:ext cx="2786608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výbuch</a:t>
            </a:r>
            <a:endParaRPr lang="cs-CZ" b="1" dirty="0"/>
          </a:p>
        </p:txBody>
      </p:sp>
      <p:sp>
        <p:nvSpPr>
          <p:cNvPr id="33" name="Zaoblený obdélník 32"/>
          <p:cNvSpPr/>
          <p:nvPr/>
        </p:nvSpPr>
        <p:spPr>
          <a:xfrm>
            <a:off x="3106226" y="2362930"/>
            <a:ext cx="2786608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zemětřesení</a:t>
            </a:r>
            <a:endParaRPr lang="cs-CZ" b="1" dirty="0"/>
          </a:p>
        </p:txBody>
      </p:sp>
      <p:cxnSp>
        <p:nvCxnSpPr>
          <p:cNvPr id="6" name="Přímá spojnice 5"/>
          <p:cNvCxnSpPr/>
          <p:nvPr/>
        </p:nvCxnSpPr>
        <p:spPr>
          <a:xfrm flipV="1">
            <a:off x="6059375" y="5016813"/>
            <a:ext cx="2448272" cy="57405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5922250" y="4942793"/>
            <a:ext cx="2585397" cy="64807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Zaoblený obdélník 34"/>
          <p:cNvSpPr/>
          <p:nvPr/>
        </p:nvSpPr>
        <p:spPr>
          <a:xfrm>
            <a:off x="3092341" y="5606927"/>
            <a:ext cx="2786608" cy="63201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mráz</a:t>
            </a:r>
            <a:endParaRPr lang="cs-CZ" b="1" dirty="0"/>
          </a:p>
        </p:txBody>
      </p:sp>
      <p:sp>
        <p:nvSpPr>
          <p:cNvPr id="10" name="Výbuch 1 9"/>
          <p:cNvSpPr/>
          <p:nvPr/>
        </p:nvSpPr>
        <p:spPr>
          <a:xfrm>
            <a:off x="5129138" y="5266829"/>
            <a:ext cx="1584176" cy="648072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  <p:sp>
        <p:nvSpPr>
          <p:cNvPr id="37" name="Volný tvar 36"/>
          <p:cNvSpPr/>
          <p:nvPr/>
        </p:nvSpPr>
        <p:spPr>
          <a:xfrm>
            <a:off x="4211960" y="270102"/>
            <a:ext cx="2636888" cy="691200"/>
          </a:xfrm>
          <a:custGeom>
            <a:avLst/>
            <a:gdLst>
              <a:gd name="connsiteX0" fmla="*/ 0 w 1857374"/>
              <a:gd name="connsiteY0" fmla="*/ 0 h 691200"/>
              <a:gd name="connsiteX1" fmla="*/ 1857374 w 1857374"/>
              <a:gd name="connsiteY1" fmla="*/ 0 h 691200"/>
              <a:gd name="connsiteX2" fmla="*/ 1857374 w 1857374"/>
              <a:gd name="connsiteY2" fmla="*/ 691200 h 691200"/>
              <a:gd name="connsiteX3" fmla="*/ 0 w 1857374"/>
              <a:gd name="connsiteY3" fmla="*/ 691200 h 691200"/>
              <a:gd name="connsiteX4" fmla="*/ 0 w 1857374"/>
              <a:gd name="connsiteY4" fmla="*/ 0 h 6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691200">
                <a:moveTo>
                  <a:pt x="0" y="0"/>
                </a:moveTo>
                <a:lnTo>
                  <a:pt x="1857374" y="0"/>
                </a:lnTo>
                <a:lnTo>
                  <a:pt x="1857374" y="691200"/>
                </a:lnTo>
                <a:lnTo>
                  <a:pt x="0" y="691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400" b="1" kern="1200" dirty="0" smtClean="0">
                <a:solidFill>
                  <a:srgbClr val="002060"/>
                </a:solidFill>
              </a:rPr>
              <a:t>Standard</a:t>
            </a:r>
            <a:endParaRPr lang="cs-CZ" sz="2400" b="1" kern="1200" dirty="0">
              <a:solidFill>
                <a:srgbClr val="002060"/>
              </a:solidFill>
            </a:endParaRPr>
          </a:p>
        </p:txBody>
      </p:sp>
      <p:sp>
        <p:nvSpPr>
          <p:cNvPr id="40" name="Volný tvar 39"/>
          <p:cNvSpPr/>
          <p:nvPr/>
        </p:nvSpPr>
        <p:spPr>
          <a:xfrm>
            <a:off x="4216409" y="961301"/>
            <a:ext cx="2645034" cy="1246627"/>
          </a:xfrm>
          <a:custGeom>
            <a:avLst/>
            <a:gdLst>
              <a:gd name="connsiteX0" fmla="*/ 0 w 1857374"/>
              <a:gd name="connsiteY0" fmla="*/ 0 h 1614060"/>
              <a:gd name="connsiteX1" fmla="*/ 1857374 w 1857374"/>
              <a:gd name="connsiteY1" fmla="*/ 0 h 1614060"/>
              <a:gd name="connsiteX2" fmla="*/ 1857374 w 1857374"/>
              <a:gd name="connsiteY2" fmla="*/ 1614060 h 1614060"/>
              <a:gd name="connsiteX3" fmla="*/ 0 w 1857374"/>
              <a:gd name="connsiteY3" fmla="*/ 1614060 h 1614060"/>
              <a:gd name="connsiteX4" fmla="*/ 0 w 1857374"/>
              <a:gd name="connsiteY4" fmla="*/ 0 h 161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1614060">
                <a:moveTo>
                  <a:pt x="0" y="0"/>
                </a:moveTo>
                <a:lnTo>
                  <a:pt x="1857374" y="0"/>
                </a:lnTo>
                <a:lnTo>
                  <a:pt x="1857374" y="1614060"/>
                </a:lnTo>
                <a:lnTo>
                  <a:pt x="0" y="16140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42240" bIns="160020" numCol="1" spcCol="1270" anchor="t" anchorCtr="0">
            <a:noAutofit/>
          </a:bodyPr>
          <a:lstStyle/>
          <a:p>
            <a:pPr marL="0" lvl="1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cs-CZ" sz="2000" kern="1200" dirty="0" smtClean="0"/>
              <a:t>jako stávající </a:t>
            </a:r>
          </a:p>
          <a:p>
            <a:pPr marL="0" lvl="1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cs-CZ" sz="2000" kern="1200" dirty="0" smtClean="0"/>
              <a:t>Domov Expres 2014    + něco navíc</a:t>
            </a:r>
            <a:endParaRPr lang="cs-CZ" sz="2000" kern="1200" dirty="0"/>
          </a:p>
        </p:txBody>
      </p:sp>
      <p:sp>
        <p:nvSpPr>
          <p:cNvPr id="44" name="Zaoblený obdélník 43"/>
          <p:cNvSpPr/>
          <p:nvPr/>
        </p:nvSpPr>
        <p:spPr>
          <a:xfrm>
            <a:off x="279882" y="1699413"/>
            <a:ext cx="2786608" cy="64807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Základní rizika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566409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aoblený obdélník 10"/>
          <p:cNvSpPr/>
          <p:nvPr/>
        </p:nvSpPr>
        <p:spPr>
          <a:xfrm>
            <a:off x="3059832" y="2636912"/>
            <a:ext cx="3672408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pondělí-pátek</a:t>
            </a:r>
          </a:p>
          <a:p>
            <a:pPr algn="ctr"/>
            <a:r>
              <a:rPr lang="cs-CZ" dirty="0" smtClean="0"/>
              <a:t>7.00 -18.00</a:t>
            </a:r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1971700" y="3486150"/>
            <a:ext cx="3968451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Operátor se Vás vyptá na vše potřebné a sdělí Vám, </a:t>
            </a:r>
          </a:p>
          <a:p>
            <a:pPr algn="ctr"/>
            <a:r>
              <a:rPr lang="cs-CZ" dirty="0" smtClean="0"/>
              <a:t>jaké doklady bude nutné dodat</a:t>
            </a:r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81012" y="448719"/>
            <a:ext cx="7475363" cy="461463"/>
          </a:xfrm>
        </p:spPr>
        <p:txBody>
          <a:bodyPr/>
          <a:lstStyle/>
          <a:p>
            <a:r>
              <a:rPr lang="cs-CZ" sz="2400" dirty="0" smtClean="0"/>
              <a:t>Jak nahlásit pojistnou událost?</a:t>
            </a:r>
            <a:endParaRPr 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3E0B9B-C4A9-4905-8D79-CD607B3FC4B0}" type="slidenum">
              <a:rPr lang="cs-CZ" smtClean="0"/>
              <a:pPr>
                <a:defRPr/>
              </a:pPr>
              <a:t>120</a:t>
            </a:fld>
            <a:endParaRPr lang="cs-CZ"/>
          </a:p>
        </p:txBody>
      </p:sp>
      <p:pic>
        <p:nvPicPr>
          <p:cNvPr id="7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r="12924"/>
          <a:stretch/>
        </p:blipFill>
        <p:spPr bwMode="auto">
          <a:xfrm>
            <a:off x="328612" y="1196752"/>
            <a:ext cx="18192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aoblený obdélník 7"/>
          <p:cNvSpPr/>
          <p:nvPr/>
        </p:nvSpPr>
        <p:spPr>
          <a:xfrm>
            <a:off x="1971700" y="1776537"/>
            <a:ext cx="3968452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Volejte bezplatně </a:t>
            </a:r>
          </a:p>
          <a:p>
            <a:pPr algn="ctr"/>
            <a:r>
              <a:rPr lang="cs-CZ" b="1" dirty="0" smtClean="0"/>
              <a:t>800 100 777</a:t>
            </a:r>
            <a:endParaRPr lang="cs-CZ" b="1" dirty="0"/>
          </a:p>
        </p:txBody>
      </p:sp>
      <p:sp>
        <p:nvSpPr>
          <p:cNvPr id="12" name="Čárový popisek 2 11"/>
          <p:cNvSpPr/>
          <p:nvPr/>
        </p:nvSpPr>
        <p:spPr>
          <a:xfrm>
            <a:off x="6588224" y="1484784"/>
            <a:ext cx="2232248" cy="79208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8450"/>
              <a:gd name="adj6" fmla="val -33866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Řekněte klientům, aby si číslo zadali do mobilu ihned </a:t>
            </a:r>
            <a:endParaRPr lang="cs-CZ" sz="1600" dirty="0"/>
          </a:p>
        </p:txBody>
      </p:sp>
      <p:sp>
        <p:nvSpPr>
          <p:cNvPr id="13" name="Zaoblený obdélník 12"/>
          <p:cNvSpPr/>
          <p:nvPr/>
        </p:nvSpPr>
        <p:spPr>
          <a:xfrm>
            <a:off x="3059832" y="4494262"/>
            <a:ext cx="3672408" cy="15270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Věci ponechte ve stavu poškozeném do příjezdu likvidátora. Pokud potřebujete </a:t>
            </a:r>
          </a:p>
          <a:p>
            <a:pPr algn="ctr"/>
            <a:r>
              <a:rPr lang="cs-CZ" dirty="0" smtClean="0"/>
              <a:t>s věcmi hýbat dříve, </a:t>
            </a:r>
          </a:p>
          <a:p>
            <a:pPr algn="ctr"/>
            <a:r>
              <a:rPr lang="cs-CZ" dirty="0" smtClean="0"/>
              <a:t>vše nafoťte, nafilmujte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143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27090744"/>
              </p:ext>
            </p:extLst>
          </p:nvPr>
        </p:nvGraphicFramePr>
        <p:xfrm>
          <a:off x="755576" y="1124744"/>
          <a:ext cx="734481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Pojistné podmínky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121</a:t>
            </a:fld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 rot="20234015">
            <a:off x="3056838" y="3450933"/>
            <a:ext cx="2520280" cy="8640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Co to je?</a:t>
            </a:r>
            <a:endParaRPr lang="cs-CZ" sz="2400" b="1" dirty="0"/>
          </a:p>
        </p:txBody>
      </p:sp>
      <p:sp>
        <p:nvSpPr>
          <p:cNvPr id="5" name="Čárový popisek 2 4"/>
          <p:cNvSpPr/>
          <p:nvPr/>
        </p:nvSpPr>
        <p:spPr>
          <a:xfrm>
            <a:off x="6156176" y="548680"/>
            <a:ext cx="2664296" cy="86409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77054"/>
              <a:gd name="adj6" fmla="val -4075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Viz VPP PMO 2015, část G – Výklad pojmů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4303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5055238" y="5193196"/>
            <a:ext cx="4067944" cy="12241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aoblený obdélník 8"/>
          <p:cNvSpPr/>
          <p:nvPr/>
        </p:nvSpPr>
        <p:spPr>
          <a:xfrm>
            <a:off x="1331640" y="2060848"/>
            <a:ext cx="6336704" cy="12961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Ukažte klientovi</a:t>
            </a:r>
            <a:r>
              <a:rPr lang="cs-CZ" dirty="0" smtClean="0"/>
              <a:t>, kde v pojistných podmínkách nalezne výluky z pojistného plnění a povinnosti pojištěného</a:t>
            </a:r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497968"/>
            <a:ext cx="5099099" cy="461463"/>
          </a:xfrm>
        </p:spPr>
        <p:txBody>
          <a:bodyPr/>
          <a:lstStyle/>
          <a:p>
            <a:r>
              <a:rPr lang="cs-CZ" sz="2400" dirty="0" smtClean="0"/>
              <a:t>Výluky</a:t>
            </a:r>
            <a:endParaRPr 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3E0B9B-C4A9-4905-8D79-CD607B3FC4B0}" type="slidenum">
              <a:rPr lang="cs-CZ" smtClean="0"/>
              <a:pPr>
                <a:defRPr/>
              </a:pPr>
              <a:t>122</a:t>
            </a:fld>
            <a:endParaRPr lang="cs-CZ"/>
          </a:p>
        </p:txBody>
      </p:sp>
      <p:sp>
        <p:nvSpPr>
          <p:cNvPr id="3" name="Zahnutá šipka doprava 2"/>
          <p:cNvSpPr/>
          <p:nvPr/>
        </p:nvSpPr>
        <p:spPr>
          <a:xfrm>
            <a:off x="2627784" y="3861048"/>
            <a:ext cx="2088232" cy="163992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716016" y="4993141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Na následujívích slidech najdete tipy, na co si dát pozor</a:t>
            </a:r>
            <a:endParaRPr lang="cs-CZ" sz="20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48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élník 6"/>
          <p:cNvSpPr/>
          <p:nvPr/>
        </p:nvSpPr>
        <p:spPr>
          <a:xfrm>
            <a:off x="5148064" y="1628800"/>
            <a:ext cx="3600400" cy="93610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Na co si dát pozor</a:t>
            </a:r>
            <a:endParaRPr lang="cs-CZ" sz="2000" b="1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Výluky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123</a:t>
            </a:fld>
            <a:endParaRPr lang="cs-CZ"/>
          </a:p>
        </p:txBody>
      </p:sp>
      <p:sp>
        <p:nvSpPr>
          <p:cNvPr id="8" name="Zaoblený obdélníkový popisek 7"/>
          <p:cNvSpPr/>
          <p:nvPr/>
        </p:nvSpPr>
        <p:spPr>
          <a:xfrm>
            <a:off x="5148064" y="476672"/>
            <a:ext cx="3600400" cy="1152128"/>
          </a:xfrm>
          <a:prstGeom prst="wedgeRoundRectCallo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200" b="1" dirty="0" smtClean="0">
                <a:solidFill>
                  <a:schemeClr val="bg1"/>
                </a:solidFill>
              </a:rPr>
              <a:t>Náš domov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5" name="Vývojový diagram: více dokumentů 4"/>
          <p:cNvSpPr/>
          <p:nvPr/>
        </p:nvSpPr>
        <p:spPr>
          <a:xfrm>
            <a:off x="539552" y="1412776"/>
            <a:ext cx="3024336" cy="1584176"/>
          </a:xfrm>
          <a:prstGeom prst="flowChartMultidocumen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VPP PMO 2015, část A, článek 6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755576" y="3356992"/>
            <a:ext cx="7416824" cy="169134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Pokud klient uvede vědomě nepravdivé nebo hrubě zkreslené údaje při hlášení PU, neplníme.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6647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élník 6"/>
          <p:cNvSpPr/>
          <p:nvPr/>
        </p:nvSpPr>
        <p:spPr>
          <a:xfrm>
            <a:off x="5148064" y="1628800"/>
            <a:ext cx="3600400" cy="9361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Na co si dát pozor</a:t>
            </a:r>
            <a:endParaRPr lang="cs-CZ" sz="2000" b="1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Výluky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124</a:t>
            </a:fld>
            <a:endParaRPr lang="cs-CZ"/>
          </a:p>
        </p:txBody>
      </p:sp>
      <p:sp>
        <p:nvSpPr>
          <p:cNvPr id="6" name="Zaoblený obdélníkový popisek 5"/>
          <p:cNvSpPr/>
          <p:nvPr/>
        </p:nvSpPr>
        <p:spPr>
          <a:xfrm>
            <a:off x="5148064" y="476672"/>
            <a:ext cx="3600400" cy="1152128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200" b="1" dirty="0" smtClean="0"/>
              <a:t>Pojištění staveb</a:t>
            </a:r>
            <a:endParaRPr lang="cs-CZ" sz="3200" b="1" dirty="0"/>
          </a:p>
        </p:txBody>
      </p:sp>
      <p:sp>
        <p:nvSpPr>
          <p:cNvPr id="8" name="Vývojový diagram: více dokumentů 7"/>
          <p:cNvSpPr/>
          <p:nvPr/>
        </p:nvSpPr>
        <p:spPr>
          <a:xfrm>
            <a:off x="539552" y="1412776"/>
            <a:ext cx="3024336" cy="1584176"/>
          </a:xfrm>
          <a:prstGeom prst="flowChartMultidocumen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VPP PMO 2015, část B, článek 13</a:t>
            </a:r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323528" y="3284984"/>
            <a:ext cx="842493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na okapech vzniklé působením rozpínavosti ledu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3563888" y="2780928"/>
            <a:ext cx="2304256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Nehradíme škody</a:t>
            </a:r>
            <a:endParaRPr lang="cs-CZ" dirty="0"/>
          </a:p>
        </p:txBody>
      </p:sp>
      <p:sp>
        <p:nvSpPr>
          <p:cNvPr id="11" name="Zaoblený obdélník 10"/>
          <p:cNvSpPr/>
          <p:nvPr/>
        </p:nvSpPr>
        <p:spPr>
          <a:xfrm>
            <a:off x="323528" y="4365104"/>
            <a:ext cx="842493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vzniklé pronikáním spodní vody kromě případů vzniklých v souvislosti </a:t>
            </a:r>
          </a:p>
          <a:p>
            <a:pPr algn="ctr"/>
            <a:r>
              <a:rPr lang="cs-CZ" dirty="0" smtClean="0"/>
              <a:t>s pojistným nebezpečím povodeň a záplava</a:t>
            </a:r>
            <a:endParaRPr lang="cs-CZ" dirty="0"/>
          </a:p>
        </p:txBody>
      </p:sp>
      <p:sp>
        <p:nvSpPr>
          <p:cNvPr id="12" name="Zaoblený obdélník 11"/>
          <p:cNvSpPr/>
          <p:nvPr/>
        </p:nvSpPr>
        <p:spPr>
          <a:xfrm>
            <a:off x="299774" y="5445224"/>
            <a:ext cx="842493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na sklenících z rizika sklo </a:t>
            </a:r>
            <a:r>
              <a:rPr lang="cs-CZ" dirty="0" err="1" smtClean="0"/>
              <a:t>all</a:t>
            </a:r>
            <a:r>
              <a:rPr lang="cs-CZ" dirty="0" smtClean="0"/>
              <a:t> risk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981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5157192"/>
            <a:ext cx="9144000" cy="136815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aoblený obdélník 6"/>
          <p:cNvSpPr/>
          <p:nvPr/>
        </p:nvSpPr>
        <p:spPr>
          <a:xfrm>
            <a:off x="5148064" y="1628800"/>
            <a:ext cx="3600400" cy="9361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Na co si dát pozor</a:t>
            </a:r>
            <a:endParaRPr lang="cs-CZ" sz="2000" b="1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Výluky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125</a:t>
            </a:fld>
            <a:endParaRPr lang="cs-CZ"/>
          </a:p>
        </p:txBody>
      </p:sp>
      <p:sp>
        <p:nvSpPr>
          <p:cNvPr id="6" name="Zaoblený obdélníkový popisek 5"/>
          <p:cNvSpPr/>
          <p:nvPr/>
        </p:nvSpPr>
        <p:spPr>
          <a:xfrm>
            <a:off x="5148064" y="476672"/>
            <a:ext cx="3600400" cy="1152128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200" b="1" dirty="0" smtClean="0"/>
              <a:t>Pojištění staveb</a:t>
            </a:r>
            <a:endParaRPr lang="cs-CZ" sz="3200" b="1" dirty="0"/>
          </a:p>
        </p:txBody>
      </p:sp>
      <p:sp>
        <p:nvSpPr>
          <p:cNvPr id="8" name="Vývojový diagram: více dokumentů 7"/>
          <p:cNvSpPr/>
          <p:nvPr/>
        </p:nvSpPr>
        <p:spPr>
          <a:xfrm>
            <a:off x="539552" y="1412776"/>
            <a:ext cx="3024336" cy="1584176"/>
          </a:xfrm>
          <a:prstGeom prst="flowChartMultidocumen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VPP PMO 2015, část B, článek 13</a:t>
            </a:r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323528" y="3140968"/>
            <a:ext cx="842493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Pojištění zkratu a přepětí se vztahuje na spotřebiče mladší 10 let</a:t>
            </a:r>
            <a:endParaRPr lang="cs-CZ" dirty="0"/>
          </a:p>
        </p:txBody>
      </p:sp>
      <p:sp>
        <p:nvSpPr>
          <p:cNvPr id="11" name="Zaoblený obdélník 10"/>
          <p:cNvSpPr/>
          <p:nvPr/>
        </p:nvSpPr>
        <p:spPr>
          <a:xfrm>
            <a:off x="323528" y="4221088"/>
            <a:ext cx="842493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Vodovodní škodou není vystoupání kapaliny z kanalizace či odpadu v důsledku povodně a záplavy (je-li pojištěna povodeň a záplava, škodu hradíme)</a:t>
            </a:r>
            <a:endParaRPr lang="cs-CZ" dirty="0"/>
          </a:p>
        </p:txBody>
      </p:sp>
      <p:sp>
        <p:nvSpPr>
          <p:cNvPr id="12" name="Zaoblený obdélník 11"/>
          <p:cNvSpPr/>
          <p:nvPr/>
        </p:nvSpPr>
        <p:spPr>
          <a:xfrm>
            <a:off x="323528" y="5301208"/>
            <a:ext cx="842493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Pojištění se nevztahuje na škody na pozemcích. Výjimkou je zahrada, pokud je specifikována jako vedlejší stavba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534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5301208"/>
            <a:ext cx="9144000" cy="12241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aoblený obdélník 7"/>
          <p:cNvSpPr/>
          <p:nvPr/>
        </p:nvSpPr>
        <p:spPr>
          <a:xfrm>
            <a:off x="5292080" y="1484784"/>
            <a:ext cx="3600400" cy="936104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Na co si dát pozor</a:t>
            </a:r>
            <a:endParaRPr lang="cs-CZ" sz="2000" b="1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Výluky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126</a:t>
            </a:fld>
            <a:endParaRPr lang="cs-CZ"/>
          </a:p>
        </p:txBody>
      </p:sp>
      <p:sp>
        <p:nvSpPr>
          <p:cNvPr id="7" name="Zaoblený obdélníkový popisek 6"/>
          <p:cNvSpPr/>
          <p:nvPr/>
        </p:nvSpPr>
        <p:spPr>
          <a:xfrm>
            <a:off x="5292080" y="404664"/>
            <a:ext cx="3600400" cy="1080120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200" b="1" dirty="0" smtClean="0"/>
              <a:t>Pojištění domácnosti</a:t>
            </a:r>
            <a:endParaRPr lang="cs-CZ" sz="3200" b="1" dirty="0"/>
          </a:p>
        </p:txBody>
      </p:sp>
      <p:sp>
        <p:nvSpPr>
          <p:cNvPr id="9" name="Vývojový diagram: více dokumentů 8"/>
          <p:cNvSpPr/>
          <p:nvPr/>
        </p:nvSpPr>
        <p:spPr>
          <a:xfrm>
            <a:off x="539552" y="1412776"/>
            <a:ext cx="3024336" cy="1584176"/>
          </a:xfrm>
          <a:prstGeom prst="flowChartMultidocumen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VPP PMO 2015, část C, článek 25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323528" y="3140968"/>
            <a:ext cx="842493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vniknutím atmosférických srážek do pojištěných prostor nedostatečně uzavřenými okny, dveřmi, či jinými zjevnými otvory</a:t>
            </a:r>
            <a:endParaRPr lang="cs-CZ" dirty="0"/>
          </a:p>
        </p:txBody>
      </p:sp>
      <p:sp>
        <p:nvSpPr>
          <p:cNvPr id="11" name="Zaoblený obdélník 10"/>
          <p:cNvSpPr/>
          <p:nvPr/>
        </p:nvSpPr>
        <p:spPr>
          <a:xfrm>
            <a:off x="323528" y="4221088"/>
            <a:ext cx="842493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na včelstvech a věcech sloužících ke včelaření</a:t>
            </a:r>
            <a:endParaRPr lang="cs-CZ" dirty="0"/>
          </a:p>
        </p:txBody>
      </p:sp>
      <p:sp>
        <p:nvSpPr>
          <p:cNvPr id="12" name="Zaoblený obdélník 11"/>
          <p:cNvSpPr/>
          <p:nvPr/>
        </p:nvSpPr>
        <p:spPr>
          <a:xfrm>
            <a:off x="323528" y="5301208"/>
            <a:ext cx="842493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na motorových a nemotorových vozidlech, která podléhají evidenci v registru silničních vozidel</a:t>
            </a:r>
            <a:endParaRPr lang="cs-CZ" dirty="0"/>
          </a:p>
        </p:txBody>
      </p:sp>
      <p:sp>
        <p:nvSpPr>
          <p:cNvPr id="13" name="Zaoblený obdélník 12"/>
          <p:cNvSpPr/>
          <p:nvPr/>
        </p:nvSpPr>
        <p:spPr>
          <a:xfrm>
            <a:off x="3563888" y="2636912"/>
            <a:ext cx="2304256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Nehradíme škody vzniklé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09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5301208"/>
            <a:ext cx="9144000" cy="12241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aoblený obdélník 7"/>
          <p:cNvSpPr/>
          <p:nvPr/>
        </p:nvSpPr>
        <p:spPr>
          <a:xfrm>
            <a:off x="5292080" y="1484784"/>
            <a:ext cx="3600400" cy="936104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Na co si dát pozor</a:t>
            </a:r>
            <a:endParaRPr lang="cs-CZ" sz="2000" b="1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Výluky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127</a:t>
            </a:fld>
            <a:endParaRPr lang="cs-CZ"/>
          </a:p>
        </p:txBody>
      </p:sp>
      <p:sp>
        <p:nvSpPr>
          <p:cNvPr id="7" name="Zaoblený obdélníkový popisek 6"/>
          <p:cNvSpPr/>
          <p:nvPr/>
        </p:nvSpPr>
        <p:spPr>
          <a:xfrm>
            <a:off x="5292080" y="404664"/>
            <a:ext cx="3600400" cy="1080120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200" b="1" dirty="0" smtClean="0"/>
              <a:t>Pojištění domácnosti</a:t>
            </a:r>
            <a:endParaRPr lang="cs-CZ" sz="3200" b="1" dirty="0"/>
          </a:p>
        </p:txBody>
      </p:sp>
      <p:sp>
        <p:nvSpPr>
          <p:cNvPr id="9" name="Vývojový diagram: více dokumentů 8"/>
          <p:cNvSpPr/>
          <p:nvPr/>
        </p:nvSpPr>
        <p:spPr>
          <a:xfrm>
            <a:off x="539552" y="1412776"/>
            <a:ext cx="3024336" cy="1584176"/>
          </a:xfrm>
          <a:prstGeom prst="flowChartMultidocumen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VPP PMO 2015, část C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323528" y="3140968"/>
            <a:ext cx="842493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odcizením či vandalismem, pokud nebylo hlášeno Policii ČR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323528" y="4221088"/>
            <a:ext cx="842493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odcizením kola, pokud nebylo uzamčeno k pevnému objektu </a:t>
            </a:r>
          </a:p>
          <a:p>
            <a:pPr algn="ctr"/>
            <a:r>
              <a:rPr lang="cs-CZ" dirty="0" smtClean="0"/>
              <a:t>(vyjma místa pojištění „byt“)</a:t>
            </a:r>
            <a:endParaRPr lang="cs-CZ" dirty="0"/>
          </a:p>
        </p:txBody>
      </p:sp>
      <p:sp>
        <p:nvSpPr>
          <p:cNvPr id="12" name="Zaoblený obdélník 11"/>
          <p:cNvSpPr/>
          <p:nvPr/>
        </p:nvSpPr>
        <p:spPr>
          <a:xfrm>
            <a:off x="323528" y="5301208"/>
            <a:ext cx="842493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zkratem a přepětím na spotřebičích starších 10 let</a:t>
            </a:r>
            <a:endParaRPr lang="cs-CZ" dirty="0"/>
          </a:p>
        </p:txBody>
      </p:sp>
      <p:sp>
        <p:nvSpPr>
          <p:cNvPr id="13" name="Zaoblený obdélník 12"/>
          <p:cNvSpPr/>
          <p:nvPr/>
        </p:nvSpPr>
        <p:spPr>
          <a:xfrm>
            <a:off x="3563888" y="2636912"/>
            <a:ext cx="2304256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Nehradíme škody vzniklé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546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Náš domov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128</a:t>
            </a:fld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611560" y="1988840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Dobrá rada na závěr: </a:t>
            </a:r>
            <a:endParaRPr lang="cs-CZ" sz="20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0" name="Zaoblený obdélník 9"/>
          <p:cNvSpPr/>
          <p:nvPr/>
        </p:nvSpPr>
        <p:spPr>
          <a:xfrm>
            <a:off x="2195736" y="2564904"/>
            <a:ext cx="5184576" cy="19442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Ať si klient veškerý majetek natočí, nafilmuje</a:t>
            </a:r>
          </a:p>
          <a:p>
            <a:pPr algn="ctr"/>
            <a:r>
              <a:rPr lang="cs-CZ" dirty="0" smtClean="0"/>
              <a:t> a uloží na DVD, které uschová mimo místo pojištění – poslouží jako dobrý důkazní materiál v případě škody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175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129</a:t>
            </a:fld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 rot="20591898">
            <a:off x="1705591" y="2091020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Lucida Handwriting" panose="03010101010101010101" pitchFamily="66" charset="0"/>
              </a:rPr>
              <a:t>Štěstí přeje pojištěným</a:t>
            </a:r>
            <a:endParaRPr lang="cs-CZ" sz="2800" dirty="0">
              <a:latin typeface="Lucida Handwriting" panose="03010101010101010101" pitchFamily="66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898" y="3140968"/>
            <a:ext cx="2212082" cy="273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7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arlion.sk/data/Image/AUTOSERVIS/SK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8" y="-13597"/>
            <a:ext cx="9159766" cy="687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Základní rizika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2150371" y="2138983"/>
            <a:ext cx="5256584" cy="9958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Poškození skla jakýmkoli způsobem, </a:t>
            </a:r>
          </a:p>
          <a:p>
            <a:pPr algn="ctr"/>
            <a:r>
              <a:rPr lang="cs-CZ" dirty="0" smtClean="0"/>
              <a:t>i vlastní vinou</a:t>
            </a:r>
            <a:endParaRPr lang="cs-CZ" dirty="0"/>
          </a:p>
        </p:txBody>
      </p:sp>
      <p:sp>
        <p:nvSpPr>
          <p:cNvPr id="8" name="Zaoblený obdélník 7"/>
          <p:cNvSpPr/>
          <p:nvPr/>
        </p:nvSpPr>
        <p:spPr>
          <a:xfrm>
            <a:off x="2150371" y="3134840"/>
            <a:ext cx="2628292" cy="9958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Stavba</a:t>
            </a:r>
            <a:endParaRPr lang="cs-CZ" b="1" dirty="0"/>
          </a:p>
        </p:txBody>
      </p:sp>
      <p:sp>
        <p:nvSpPr>
          <p:cNvPr id="9" name="Zaoblený obdélník 8"/>
          <p:cNvSpPr/>
          <p:nvPr/>
        </p:nvSpPr>
        <p:spPr>
          <a:xfrm>
            <a:off x="4778663" y="3134839"/>
            <a:ext cx="2628292" cy="9958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Domácnost</a:t>
            </a:r>
            <a:endParaRPr lang="cs-CZ" b="1" dirty="0"/>
          </a:p>
        </p:txBody>
      </p:sp>
      <p:sp>
        <p:nvSpPr>
          <p:cNvPr id="10" name="Čárový popisek 2 9"/>
          <p:cNvSpPr/>
          <p:nvPr/>
        </p:nvSpPr>
        <p:spPr>
          <a:xfrm>
            <a:off x="1331640" y="4653136"/>
            <a:ext cx="2448272" cy="936104"/>
          </a:xfrm>
          <a:prstGeom prst="borderCallout2">
            <a:avLst>
              <a:gd name="adj1" fmla="val -4577"/>
              <a:gd name="adj2" fmla="val 40165"/>
              <a:gd name="adj3" fmla="val -32278"/>
              <a:gd name="adj4" fmla="val 13992"/>
              <a:gd name="adj5" fmla="val -69742"/>
              <a:gd name="adj6" fmla="val 4196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např. děti při hře rozbijí okno</a:t>
            </a:r>
            <a:endParaRPr lang="cs-CZ" dirty="0"/>
          </a:p>
        </p:txBody>
      </p:sp>
      <p:sp>
        <p:nvSpPr>
          <p:cNvPr id="7" name="Čárový popisek 2 6"/>
          <p:cNvSpPr/>
          <p:nvPr/>
        </p:nvSpPr>
        <p:spPr>
          <a:xfrm>
            <a:off x="6372200" y="4653136"/>
            <a:ext cx="2448272" cy="936104"/>
          </a:xfrm>
          <a:prstGeom prst="borderCallout2">
            <a:avLst>
              <a:gd name="adj1" fmla="val -8951"/>
              <a:gd name="adj2" fmla="val 32360"/>
              <a:gd name="adj3" fmla="val -32278"/>
              <a:gd name="adj4" fmla="val 48554"/>
              <a:gd name="adj5" fmla="val -68284"/>
              <a:gd name="adj6" fmla="val 406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např. děti při hře rozbijí výplň dveří nebo </a:t>
            </a:r>
            <a:r>
              <a:rPr lang="cs-CZ" dirty="0" err="1" smtClean="0"/>
              <a:t>akvarium</a:t>
            </a:r>
            <a:endParaRPr lang="cs-CZ" dirty="0"/>
          </a:p>
        </p:txBody>
      </p:sp>
      <p:sp>
        <p:nvSpPr>
          <p:cNvPr id="11" name="Zaoblený obdélník 10"/>
          <p:cNvSpPr/>
          <p:nvPr/>
        </p:nvSpPr>
        <p:spPr>
          <a:xfrm>
            <a:off x="5580112" y="764704"/>
            <a:ext cx="2786608" cy="6480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Sklo </a:t>
            </a:r>
            <a:r>
              <a:rPr lang="cs-CZ" sz="2800" b="1" dirty="0" err="1" smtClean="0"/>
              <a:t>all</a:t>
            </a:r>
            <a:r>
              <a:rPr lang="cs-CZ" sz="2800" b="1" dirty="0" smtClean="0"/>
              <a:t> risk</a:t>
            </a:r>
            <a:endParaRPr lang="cs-CZ" sz="2800" b="1" dirty="0"/>
          </a:p>
        </p:txBody>
      </p:sp>
      <p:sp>
        <p:nvSpPr>
          <p:cNvPr id="12" name="Zaoblený obdélník 11"/>
          <p:cNvSpPr/>
          <p:nvPr/>
        </p:nvSpPr>
        <p:spPr>
          <a:xfrm rot="19792880">
            <a:off x="3739009" y="5109386"/>
            <a:ext cx="2697826" cy="468259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Limit 20.000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5571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ata6.superhry.cz/TSO_40e1f8z/800/014/14371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62"/>
            <a:ext cx="9144000" cy="646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Základní rizika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5580112" y="764704"/>
            <a:ext cx="2786608" cy="6480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Požár</a:t>
            </a:r>
            <a:endParaRPr lang="cs-CZ" sz="2800" b="1" dirty="0"/>
          </a:p>
        </p:txBody>
      </p:sp>
      <p:sp>
        <p:nvSpPr>
          <p:cNvPr id="5" name="Zaoblený obdélník 4"/>
          <p:cNvSpPr/>
          <p:nvPr/>
        </p:nvSpPr>
        <p:spPr>
          <a:xfrm>
            <a:off x="2807804" y="1880592"/>
            <a:ext cx="3528392" cy="10406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Hradíme škody způsobené</a:t>
            </a:r>
            <a:endParaRPr lang="cs-CZ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647181" y="3254736"/>
            <a:ext cx="2520280" cy="90272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ohněm</a:t>
            </a:r>
            <a:endParaRPr lang="cs-CZ" dirty="0"/>
          </a:p>
        </p:txBody>
      </p:sp>
      <p:sp>
        <p:nvSpPr>
          <p:cNvPr id="8" name="Zaoblený obdélník 7"/>
          <p:cNvSpPr/>
          <p:nvPr/>
        </p:nvSpPr>
        <p:spPr>
          <a:xfrm>
            <a:off x="3383868" y="3254736"/>
            <a:ext cx="2520280" cy="90272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hasební látkou</a:t>
            </a:r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6228184" y="3254736"/>
            <a:ext cx="2520280" cy="90272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zplodinami</a:t>
            </a:r>
            <a:endParaRPr lang="cs-CZ" dirty="0"/>
          </a:p>
        </p:txBody>
      </p:sp>
      <p:cxnSp>
        <p:nvCxnSpPr>
          <p:cNvPr id="10" name="Pravoúhlá spojnice 9"/>
          <p:cNvCxnSpPr>
            <a:stCxn id="5" idx="1"/>
            <a:endCxn id="7" idx="0"/>
          </p:cNvCxnSpPr>
          <p:nvPr/>
        </p:nvCxnSpPr>
        <p:spPr>
          <a:xfrm rot="10800000" flipV="1">
            <a:off x="1907322" y="2400902"/>
            <a:ext cx="900483" cy="853834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Pravoúhlá spojnice 11"/>
          <p:cNvCxnSpPr>
            <a:stCxn id="5" idx="3"/>
            <a:endCxn id="9" idx="0"/>
          </p:cNvCxnSpPr>
          <p:nvPr/>
        </p:nvCxnSpPr>
        <p:spPr>
          <a:xfrm>
            <a:off x="6336196" y="2400902"/>
            <a:ext cx="1152128" cy="853834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>
            <a:stCxn id="5" idx="2"/>
          </p:cNvCxnSpPr>
          <p:nvPr/>
        </p:nvCxnSpPr>
        <p:spPr>
          <a:xfrm>
            <a:off x="4572000" y="2921212"/>
            <a:ext cx="0" cy="33352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Zaoblený obdélník 12"/>
          <p:cNvSpPr/>
          <p:nvPr/>
        </p:nvSpPr>
        <p:spPr>
          <a:xfrm rot="19792880">
            <a:off x="340501" y="1931495"/>
            <a:ext cx="2243814" cy="468259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Limit – PČ 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23876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fotografovani.cz/old-idif/fotografovani/images4/foto_ilustracni_nekolik_tipu_pro_foceni_zime_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23" y="0"/>
            <a:ext cx="9176923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Základní rizika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5268678" y="620688"/>
            <a:ext cx="3384376" cy="10801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Tíha sněhu nebo námrazy</a:t>
            </a:r>
            <a:endParaRPr lang="cs-CZ" sz="2400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2778139" y="2400902"/>
            <a:ext cx="3528392" cy="10406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Hradíme škody způsobené</a:t>
            </a:r>
            <a:endParaRPr lang="cs-CZ" b="1" dirty="0"/>
          </a:p>
        </p:txBody>
      </p:sp>
      <p:sp>
        <p:nvSpPr>
          <p:cNvPr id="4" name="Zaoblený obdélník 3"/>
          <p:cNvSpPr/>
          <p:nvPr/>
        </p:nvSpPr>
        <p:spPr>
          <a:xfrm>
            <a:off x="0" y="3717032"/>
            <a:ext cx="4248472" cy="12241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nadměrnou hmotností sněhu či námrazy na střešní krytině či konstrukci budovy</a:t>
            </a:r>
            <a:endParaRPr lang="cs-CZ" dirty="0"/>
          </a:p>
        </p:txBody>
      </p:sp>
      <p:sp>
        <p:nvSpPr>
          <p:cNvPr id="16" name="Zaoblený obdélník 15"/>
          <p:cNvSpPr/>
          <p:nvPr/>
        </p:nvSpPr>
        <p:spPr>
          <a:xfrm>
            <a:off x="4796408" y="3717032"/>
            <a:ext cx="4248472" cy="12241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prosakováním vody z tajícího sněhu či námrazy  </a:t>
            </a:r>
            <a:r>
              <a:rPr lang="cs-CZ" dirty="0" smtClean="0">
                <a:solidFill>
                  <a:srgbClr val="FF0000"/>
                </a:solidFill>
              </a:rPr>
              <a:t>pokud došlo současně k poškození střešní krytiny či konstrukce budovy</a:t>
            </a:r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17" name="Pravoúhlá spojnice 16"/>
          <p:cNvCxnSpPr>
            <a:stCxn id="7" idx="1"/>
          </p:cNvCxnSpPr>
          <p:nvPr/>
        </p:nvCxnSpPr>
        <p:spPr>
          <a:xfrm rot="10800000" flipV="1">
            <a:off x="2124237" y="2921212"/>
            <a:ext cx="653903" cy="795820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Pravoúhlá spojnice 19"/>
          <p:cNvCxnSpPr>
            <a:stCxn id="7" idx="3"/>
          </p:cNvCxnSpPr>
          <p:nvPr/>
        </p:nvCxnSpPr>
        <p:spPr>
          <a:xfrm>
            <a:off x="6306531" y="2921212"/>
            <a:ext cx="654335" cy="795820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Zaoblený obdélník 10"/>
          <p:cNvSpPr/>
          <p:nvPr/>
        </p:nvSpPr>
        <p:spPr>
          <a:xfrm rot="19792880">
            <a:off x="433557" y="1948694"/>
            <a:ext cx="2243814" cy="468259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Limit – PČ 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99559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sironewsblog.files.wordpress.com/2013/06/water_cover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r="1025"/>
          <a:stretch/>
        </p:blipFill>
        <p:spPr bwMode="auto">
          <a:xfrm>
            <a:off x="0" y="177420"/>
            <a:ext cx="9144000" cy="627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Základní rizika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  <p:sp>
        <p:nvSpPr>
          <p:cNvPr id="5" name="Zaoblený obdélník 4"/>
          <p:cNvSpPr/>
          <p:nvPr/>
        </p:nvSpPr>
        <p:spPr>
          <a:xfrm>
            <a:off x="5508104" y="836712"/>
            <a:ext cx="2786608" cy="64807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Vodovodní škoda</a:t>
            </a:r>
            <a:endParaRPr lang="cs-CZ" sz="2400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611560" y="3390927"/>
            <a:ext cx="3528392" cy="104062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nečekaným a náhlým únikem vody, páry nebo kapaliny</a:t>
            </a:r>
            <a:endParaRPr lang="cs-CZ" b="1" dirty="0"/>
          </a:p>
        </p:txBody>
      </p:sp>
      <p:sp>
        <p:nvSpPr>
          <p:cNvPr id="8" name="Zaoblený obdélník 7"/>
          <p:cNvSpPr/>
          <p:nvPr/>
        </p:nvSpPr>
        <p:spPr>
          <a:xfrm>
            <a:off x="107504" y="5291773"/>
            <a:ext cx="2987949" cy="90272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Hradíme škody způsobené vodou na podlaze, nábytku</a:t>
            </a:r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2771800" y="4581128"/>
            <a:ext cx="2520280" cy="90272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Vyteče pračka / praskne hadička od WC</a:t>
            </a:r>
            <a:endParaRPr lang="cs-CZ" dirty="0"/>
          </a:p>
        </p:txBody>
      </p:sp>
      <p:sp>
        <p:nvSpPr>
          <p:cNvPr id="14" name="Zaoblený obdélník 13"/>
          <p:cNvSpPr/>
          <p:nvPr/>
        </p:nvSpPr>
        <p:spPr>
          <a:xfrm>
            <a:off x="3095453" y="1703184"/>
            <a:ext cx="3528392" cy="10406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Hradíme škody způsobené</a:t>
            </a:r>
            <a:endParaRPr lang="cs-CZ" b="1" dirty="0"/>
          </a:p>
        </p:txBody>
      </p:sp>
      <p:sp>
        <p:nvSpPr>
          <p:cNvPr id="17" name="Zaoblený obdélník 16"/>
          <p:cNvSpPr/>
          <p:nvPr/>
        </p:nvSpPr>
        <p:spPr>
          <a:xfrm>
            <a:off x="5990506" y="3723581"/>
            <a:ext cx="2987949" cy="90272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Hradíme vybourání zdiva, zazdění, obklady, výměnu potrubí </a:t>
            </a:r>
            <a:endParaRPr lang="cs-CZ" dirty="0"/>
          </a:p>
        </p:txBody>
      </p:sp>
      <p:cxnSp>
        <p:nvCxnSpPr>
          <p:cNvPr id="18" name="Pravoúhlá spojnice 17"/>
          <p:cNvCxnSpPr>
            <a:stCxn id="14" idx="1"/>
          </p:cNvCxnSpPr>
          <p:nvPr/>
        </p:nvCxnSpPr>
        <p:spPr>
          <a:xfrm rot="10800000" flipV="1">
            <a:off x="2550331" y="2223493"/>
            <a:ext cx="545123" cy="1167433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Pravoúhlá spojnice 20"/>
          <p:cNvCxnSpPr>
            <a:stCxn id="14" idx="3"/>
          </p:cNvCxnSpPr>
          <p:nvPr/>
        </p:nvCxnSpPr>
        <p:spPr>
          <a:xfrm>
            <a:off x="6623845" y="2223494"/>
            <a:ext cx="860635" cy="1500087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Pravoúhlá spojnice 27"/>
          <p:cNvCxnSpPr>
            <a:stCxn id="6" idx="2"/>
            <a:endCxn id="9" idx="1"/>
          </p:cNvCxnSpPr>
          <p:nvPr/>
        </p:nvCxnSpPr>
        <p:spPr>
          <a:xfrm rot="16200000" flipH="1">
            <a:off x="2273306" y="4533997"/>
            <a:ext cx="600945" cy="396044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Pravoúhlá spojnice 9"/>
          <p:cNvCxnSpPr>
            <a:stCxn id="9" idx="2"/>
            <a:endCxn id="8" idx="3"/>
          </p:cNvCxnSpPr>
          <p:nvPr/>
        </p:nvCxnSpPr>
        <p:spPr>
          <a:xfrm rot="5400000">
            <a:off x="3434057" y="5145253"/>
            <a:ext cx="259281" cy="936487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Zaoblený obdélník 18"/>
          <p:cNvSpPr/>
          <p:nvPr/>
        </p:nvSpPr>
        <p:spPr>
          <a:xfrm rot="19792880">
            <a:off x="6934172" y="4870670"/>
            <a:ext cx="2243814" cy="468259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Limit 5.000</a:t>
            </a:r>
            <a:endParaRPr lang="cs-CZ" sz="2400" b="1" dirty="0"/>
          </a:p>
        </p:txBody>
      </p:sp>
      <p:sp>
        <p:nvSpPr>
          <p:cNvPr id="20" name="Zaoblený obdélník 19"/>
          <p:cNvSpPr/>
          <p:nvPr/>
        </p:nvSpPr>
        <p:spPr>
          <a:xfrm rot="19792880">
            <a:off x="340502" y="2723968"/>
            <a:ext cx="2243814" cy="468259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Limit – PČ 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10995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" t="5727" r="2765" b="2523"/>
          <a:stretch/>
        </p:blipFill>
        <p:spPr>
          <a:xfrm>
            <a:off x="0" y="0"/>
            <a:ext cx="9208007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Základní rizika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  <p:sp>
        <p:nvSpPr>
          <p:cNvPr id="5" name="Zaoblený obdélník 4"/>
          <p:cNvSpPr/>
          <p:nvPr/>
        </p:nvSpPr>
        <p:spPr>
          <a:xfrm>
            <a:off x="5508104" y="836712"/>
            <a:ext cx="2786608" cy="64807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Mráz</a:t>
            </a:r>
            <a:endParaRPr lang="cs-CZ" sz="2400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71118" y="3670128"/>
            <a:ext cx="3636786" cy="2135136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mrazem či přetlakem na vodovodních a kanalizačních potrubích, topných, klimatizačních, solárních nebo hasicích systémech včetně zařízení na ně připojených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3095453" y="1703184"/>
            <a:ext cx="3528392" cy="10406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Hradíme škody způsobené</a:t>
            </a:r>
            <a:endParaRPr lang="cs-CZ" b="1" dirty="0"/>
          </a:p>
        </p:txBody>
      </p:sp>
      <p:cxnSp>
        <p:nvCxnSpPr>
          <p:cNvPr id="18" name="Pravoúhlá spojnice 17"/>
          <p:cNvCxnSpPr>
            <a:stCxn id="14" idx="1"/>
          </p:cNvCxnSpPr>
          <p:nvPr/>
        </p:nvCxnSpPr>
        <p:spPr>
          <a:xfrm rot="10800000" flipV="1">
            <a:off x="2550331" y="2223494"/>
            <a:ext cx="545123" cy="1446634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Zaoblený obdélník 19"/>
          <p:cNvSpPr/>
          <p:nvPr/>
        </p:nvSpPr>
        <p:spPr>
          <a:xfrm rot="19792880">
            <a:off x="137724" y="3024250"/>
            <a:ext cx="2243814" cy="468259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Limit – PČ </a:t>
            </a:r>
            <a:endParaRPr lang="cs-CZ" sz="2400" b="1" dirty="0"/>
          </a:p>
        </p:txBody>
      </p:sp>
      <p:sp>
        <p:nvSpPr>
          <p:cNvPr id="24" name="Zaoblený obdélník 23"/>
          <p:cNvSpPr/>
          <p:nvPr/>
        </p:nvSpPr>
        <p:spPr>
          <a:xfrm>
            <a:off x="5990506" y="3723581"/>
            <a:ext cx="2987949" cy="90272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Hradíme vybourání zdiva, zazdění, obklady, výměnu potrubí </a:t>
            </a:r>
            <a:endParaRPr lang="cs-CZ" dirty="0"/>
          </a:p>
        </p:txBody>
      </p:sp>
      <p:cxnSp>
        <p:nvCxnSpPr>
          <p:cNvPr id="16" name="Pravoúhlá spojnice 15"/>
          <p:cNvCxnSpPr>
            <a:stCxn id="14" idx="3"/>
          </p:cNvCxnSpPr>
          <p:nvPr/>
        </p:nvCxnSpPr>
        <p:spPr>
          <a:xfrm>
            <a:off x="6623845" y="2223494"/>
            <a:ext cx="860635" cy="144663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Zaoblený obdélník 22"/>
          <p:cNvSpPr/>
          <p:nvPr/>
        </p:nvSpPr>
        <p:spPr>
          <a:xfrm rot="19792880">
            <a:off x="6768628" y="5073225"/>
            <a:ext cx="2243814" cy="468259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Limit - PČ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77318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0" y="5445224"/>
            <a:ext cx="9144000" cy="10801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7619380" cy="461463"/>
          </a:xfrm>
        </p:spPr>
        <p:txBody>
          <a:bodyPr/>
          <a:lstStyle/>
          <a:p>
            <a:r>
              <a:rPr lang="cs-CZ" sz="2400" dirty="0" smtClean="0"/>
              <a:t>Zachraňovací náklady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1259632" y="2924944"/>
            <a:ext cx="6593974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Limity pojistného plnění</a:t>
            </a:r>
            <a:endParaRPr lang="cs-CZ" sz="2000" b="1" dirty="0"/>
          </a:p>
        </p:txBody>
      </p:sp>
      <p:sp>
        <p:nvSpPr>
          <p:cNvPr id="5" name="Zaoblený obdélník 4"/>
          <p:cNvSpPr/>
          <p:nvPr/>
        </p:nvSpPr>
        <p:spPr>
          <a:xfrm>
            <a:off x="3340145" y="3943982"/>
            <a:ext cx="4513461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Zachraňovací náklady na záchranu života nebo zdraví osob</a:t>
            </a:r>
            <a:endParaRPr lang="cs-CZ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3340146" y="4969334"/>
            <a:ext cx="4513460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Zachraňovací náklady ostatní</a:t>
            </a:r>
            <a:endParaRPr lang="cs-CZ" b="1" dirty="0"/>
          </a:p>
        </p:txBody>
      </p:sp>
      <p:sp>
        <p:nvSpPr>
          <p:cNvPr id="8" name="Zaoblený obdélník 7"/>
          <p:cNvSpPr/>
          <p:nvPr/>
        </p:nvSpPr>
        <p:spPr>
          <a:xfrm>
            <a:off x="1260298" y="3941719"/>
            <a:ext cx="1764196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30 % </a:t>
            </a:r>
            <a:endParaRPr lang="cs-CZ" sz="2000" b="1" dirty="0"/>
          </a:p>
        </p:txBody>
      </p:sp>
      <p:sp>
        <p:nvSpPr>
          <p:cNvPr id="9" name="Zaoblený obdélník 8"/>
          <p:cNvSpPr/>
          <p:nvPr/>
        </p:nvSpPr>
        <p:spPr>
          <a:xfrm>
            <a:off x="1260298" y="4969334"/>
            <a:ext cx="1764196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Bez limitu</a:t>
            </a:r>
            <a:endParaRPr lang="cs-CZ" sz="2000" b="1" dirty="0"/>
          </a:p>
        </p:txBody>
      </p:sp>
      <p:cxnSp>
        <p:nvCxnSpPr>
          <p:cNvPr id="12" name="Pravoúhlá spojnice 11"/>
          <p:cNvCxnSpPr>
            <a:stCxn id="4" idx="1"/>
            <a:endCxn id="8" idx="1"/>
          </p:cNvCxnSpPr>
          <p:nvPr/>
        </p:nvCxnSpPr>
        <p:spPr>
          <a:xfrm rot="10800000" flipH="1" flipV="1">
            <a:off x="1259632" y="3320987"/>
            <a:ext cx="666" cy="1016775"/>
          </a:xfrm>
          <a:prstGeom prst="bentConnector3">
            <a:avLst>
              <a:gd name="adj1" fmla="val -34324324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ravoúhlá spojnice 13"/>
          <p:cNvCxnSpPr>
            <a:stCxn id="4" idx="1"/>
            <a:endCxn id="9" idx="1"/>
          </p:cNvCxnSpPr>
          <p:nvPr/>
        </p:nvCxnSpPr>
        <p:spPr>
          <a:xfrm rot="10800000" flipH="1" flipV="1">
            <a:off x="1259632" y="3320988"/>
            <a:ext cx="666" cy="2044390"/>
          </a:xfrm>
          <a:prstGeom prst="bentConnector3">
            <a:avLst>
              <a:gd name="adj1" fmla="val -34324324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>
            <a:stCxn id="8" idx="3"/>
            <a:endCxn id="5" idx="1"/>
          </p:cNvCxnSpPr>
          <p:nvPr/>
        </p:nvCxnSpPr>
        <p:spPr>
          <a:xfrm>
            <a:off x="3024494" y="4337763"/>
            <a:ext cx="315651" cy="2263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0" name="Přímá spojnice 19"/>
          <p:cNvCxnSpPr>
            <a:stCxn id="9" idx="3"/>
            <a:endCxn id="6" idx="1"/>
          </p:cNvCxnSpPr>
          <p:nvPr/>
        </p:nvCxnSpPr>
        <p:spPr>
          <a:xfrm>
            <a:off x="3024494" y="5365378"/>
            <a:ext cx="315652" cy="0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7" name="Zaoblený obdélník 26"/>
          <p:cNvSpPr/>
          <p:nvPr/>
        </p:nvSpPr>
        <p:spPr>
          <a:xfrm>
            <a:off x="539552" y="1196752"/>
            <a:ext cx="3024336" cy="1656184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Zachraňovací náklady </a:t>
            </a:r>
            <a:endParaRPr lang="cs-CZ" sz="2400" b="1" dirty="0"/>
          </a:p>
        </p:txBody>
      </p:sp>
      <p:sp>
        <p:nvSpPr>
          <p:cNvPr id="28" name="Zaoblený obdélník 27"/>
          <p:cNvSpPr/>
          <p:nvPr/>
        </p:nvSpPr>
        <p:spPr>
          <a:xfrm>
            <a:off x="3563888" y="1196752"/>
            <a:ext cx="4680520" cy="16561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Účelně vynaložené náklady na odvrácení bezprostředně hrozící pojistné události nebo zmírnění následků nebo odklizení poškozeného pojištěného majetku z důvodů hygienických či ekologických</a:t>
            </a:r>
            <a:endParaRPr lang="cs-CZ" dirty="0"/>
          </a:p>
        </p:txBody>
      </p:sp>
      <p:sp>
        <p:nvSpPr>
          <p:cNvPr id="29" name="Čárový popisek 2 28"/>
          <p:cNvSpPr/>
          <p:nvPr/>
        </p:nvSpPr>
        <p:spPr>
          <a:xfrm>
            <a:off x="5155248" y="5833430"/>
            <a:ext cx="3697484" cy="619906"/>
          </a:xfrm>
          <a:prstGeom prst="borderCallout2">
            <a:avLst>
              <a:gd name="adj1" fmla="val -19398"/>
              <a:gd name="adj2" fmla="val 94624"/>
              <a:gd name="adj3" fmla="val -245744"/>
              <a:gd name="adj4" fmla="val 96416"/>
              <a:gd name="adj5" fmla="val -363081"/>
              <a:gd name="adj6" fmla="val 67734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Vyplacená náhrada se nezapočítává do pojistného plnění</a:t>
            </a:r>
            <a:endParaRPr lang="cs-CZ" dirty="0"/>
          </a:p>
        </p:txBody>
      </p:sp>
      <p:sp>
        <p:nvSpPr>
          <p:cNvPr id="19" name="Čárový popisek 2 18"/>
          <p:cNvSpPr/>
          <p:nvPr/>
        </p:nvSpPr>
        <p:spPr>
          <a:xfrm>
            <a:off x="0" y="5833430"/>
            <a:ext cx="1656185" cy="619906"/>
          </a:xfrm>
          <a:prstGeom prst="borderCallout2">
            <a:avLst>
              <a:gd name="adj1" fmla="val -9225"/>
              <a:gd name="adj2" fmla="val 17369"/>
              <a:gd name="adj3" fmla="val -57546"/>
              <a:gd name="adj4" fmla="val 9035"/>
              <a:gd name="adj5" fmla="val -269528"/>
              <a:gd name="adj6" fmla="val 34913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Viz § 2819 NOZ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91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Asistenční služby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3507998" y="1196752"/>
            <a:ext cx="3121102" cy="828092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Asistenční služby</a:t>
            </a:r>
            <a:endParaRPr lang="cs-CZ" sz="2400" b="1" dirty="0"/>
          </a:p>
        </p:txBody>
      </p:sp>
      <p:sp>
        <p:nvSpPr>
          <p:cNvPr id="9" name="Zaoblený obdélník 8"/>
          <p:cNvSpPr/>
          <p:nvPr/>
        </p:nvSpPr>
        <p:spPr>
          <a:xfrm>
            <a:off x="3425252" y="2472958"/>
            <a:ext cx="2013910" cy="97709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rgbClr val="C00000"/>
                </a:solidFill>
              </a:rPr>
              <a:t>222 803 442</a:t>
            </a:r>
            <a:endParaRPr lang="cs-CZ" sz="2400" b="1" dirty="0">
              <a:solidFill>
                <a:srgbClr val="C00000"/>
              </a:solidFill>
            </a:endParaRPr>
          </a:p>
        </p:txBody>
      </p:sp>
      <p:pic>
        <p:nvPicPr>
          <p:cNvPr id="10" name="Picture 6" descr="http://i.kinja-img.com/gawker-media/image/upload/s--NY_Cc721--/18txnp33pn7dcjp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1" t="2654" r="37696"/>
          <a:stretch/>
        </p:blipFill>
        <p:spPr bwMode="auto">
          <a:xfrm rot="1020118">
            <a:off x="5307779" y="2045622"/>
            <a:ext cx="1030006" cy="214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aoblený obdélník 10"/>
          <p:cNvSpPr/>
          <p:nvPr/>
        </p:nvSpPr>
        <p:spPr>
          <a:xfrm>
            <a:off x="3738322" y="4092425"/>
            <a:ext cx="2556284" cy="900100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24 hodin denně </a:t>
            </a:r>
          </a:p>
          <a:p>
            <a:pPr algn="ctr"/>
            <a:r>
              <a:rPr lang="cs-CZ" sz="2000" b="1" dirty="0" smtClean="0"/>
              <a:t> 7 dní v týdnu</a:t>
            </a:r>
            <a:endParaRPr lang="cs-CZ" sz="2000" b="1" dirty="0"/>
          </a:p>
        </p:txBody>
      </p:sp>
      <p:sp>
        <p:nvSpPr>
          <p:cNvPr id="12" name="Čárový popisek 2 11"/>
          <p:cNvSpPr/>
          <p:nvPr/>
        </p:nvSpPr>
        <p:spPr>
          <a:xfrm>
            <a:off x="665378" y="2168860"/>
            <a:ext cx="2232248" cy="936104"/>
          </a:xfrm>
          <a:prstGeom prst="borderCallout2">
            <a:avLst>
              <a:gd name="adj1" fmla="val 104768"/>
              <a:gd name="adj2" fmla="val 72982"/>
              <a:gd name="adj3" fmla="val 135385"/>
              <a:gd name="adj4" fmla="val 80544"/>
              <a:gd name="adj5" fmla="val 96412"/>
              <a:gd name="adj6" fmla="val 125674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Řekněte klientovi, ať si zadá do mobilu</a:t>
            </a:r>
            <a:endParaRPr lang="cs-CZ" dirty="0"/>
          </a:p>
        </p:txBody>
      </p:sp>
      <p:sp>
        <p:nvSpPr>
          <p:cNvPr id="14" name="Zaoblený obdélník 13"/>
          <p:cNvSpPr/>
          <p:nvPr/>
        </p:nvSpPr>
        <p:spPr>
          <a:xfrm>
            <a:off x="2919137" y="5521878"/>
            <a:ext cx="4194654" cy="729372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Pokud si klient sjedná </a:t>
            </a:r>
          </a:p>
          <a:p>
            <a:pPr algn="ctr"/>
            <a:r>
              <a:rPr lang="cs-CZ" dirty="0" smtClean="0"/>
              <a:t>Domácnost i Stavbu, </a:t>
            </a:r>
            <a:r>
              <a:rPr lang="cs-CZ" dirty="0" smtClean="0">
                <a:solidFill>
                  <a:srgbClr val="FF0000"/>
                </a:solidFill>
              </a:rPr>
              <a:t>limity jsou 2x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4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5589240"/>
            <a:ext cx="9144000" cy="8778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 smtClean="0"/>
              <a:t>Náš domov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4C9D7-5281-4A22-BD28-48943E47589E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  <p:sp>
        <p:nvSpPr>
          <p:cNvPr id="5" name="Zaoblený obdélník 4"/>
          <p:cNvSpPr/>
          <p:nvPr/>
        </p:nvSpPr>
        <p:spPr>
          <a:xfrm>
            <a:off x="1582911" y="1124744"/>
            <a:ext cx="6048672" cy="14401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Pojištění domků a domácností </a:t>
            </a:r>
            <a:r>
              <a:rPr lang="cs-CZ" sz="2800" dirty="0" smtClean="0"/>
              <a:t>mění nejen kabát</a:t>
            </a:r>
            <a:endParaRPr lang="cs-CZ" sz="2800" dirty="0"/>
          </a:p>
        </p:txBody>
      </p:sp>
      <p:sp>
        <p:nvSpPr>
          <p:cNvPr id="8" name="Šipka doprava 7"/>
          <p:cNvSpPr/>
          <p:nvPr/>
        </p:nvSpPr>
        <p:spPr>
          <a:xfrm>
            <a:off x="3635897" y="4121198"/>
            <a:ext cx="1656184" cy="100811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54399"/>
            <a:ext cx="2521793" cy="361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aoblený obdélník 5"/>
          <p:cNvSpPr/>
          <p:nvPr/>
        </p:nvSpPr>
        <p:spPr>
          <a:xfrm rot="20609887">
            <a:off x="2843052" y="1499589"/>
            <a:ext cx="3528392" cy="57606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Od 1.6.2015</a:t>
            </a:r>
            <a:endParaRPr lang="cs-CZ" sz="24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30" y="2899997"/>
            <a:ext cx="2518767" cy="356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63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Asistenční služby</a:t>
            </a:r>
            <a:endParaRPr lang="cs-CZ" sz="2400" dirty="0"/>
          </a:p>
        </p:txBody>
      </p:sp>
      <p:graphicFrame>
        <p:nvGraphicFramePr>
          <p:cNvPr id="55" name="Tabulka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128603"/>
              </p:ext>
            </p:extLst>
          </p:nvPr>
        </p:nvGraphicFramePr>
        <p:xfrm>
          <a:off x="2437319" y="2082539"/>
          <a:ext cx="4737702" cy="323754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74270"/>
                <a:gridCol w="1231716"/>
                <a:gridCol w="1231716"/>
              </a:tblGrid>
              <a:tr h="647509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Asistence</a:t>
                      </a:r>
                      <a:endParaRPr lang="cs-CZ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Limit</a:t>
                      </a:r>
                      <a:r>
                        <a:rPr lang="cs-CZ" sz="1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na     1 PU*</a:t>
                      </a:r>
                      <a:endParaRPr lang="cs-CZ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Limit na rok</a:t>
                      </a:r>
                      <a:endParaRPr lang="cs-CZ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50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Informační</a:t>
                      </a:r>
                      <a:r>
                        <a:rPr lang="cs-CZ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 poradenská služba</a:t>
                      </a:r>
                      <a:endParaRPr lang="cs-CZ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Bez limitu</a:t>
                      </a:r>
                      <a:endParaRPr lang="cs-CZ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Bez limitu</a:t>
                      </a:r>
                      <a:endParaRPr lang="cs-CZ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50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Havarijní</a:t>
                      </a:r>
                      <a:r>
                        <a:rPr lang="cs-CZ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stav</a:t>
                      </a:r>
                      <a:endParaRPr lang="cs-CZ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2.000</a:t>
                      </a:r>
                      <a:endParaRPr lang="cs-CZ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2.000</a:t>
                      </a:r>
                      <a:endParaRPr lang="cs-CZ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50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Odemknutí vchodových dveří</a:t>
                      </a:r>
                      <a:endParaRPr lang="cs-CZ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2.000</a:t>
                      </a:r>
                      <a:endParaRPr lang="cs-CZ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2.000</a:t>
                      </a:r>
                      <a:endParaRPr lang="cs-CZ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50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Servis domácích elektrospotřebičů</a:t>
                      </a:r>
                      <a:endParaRPr lang="cs-CZ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66FF66">
                            <a:tint val="66000"/>
                            <a:satMod val="160000"/>
                          </a:srgbClr>
                        </a:gs>
                        <a:gs pos="50000">
                          <a:srgbClr val="66FF66">
                            <a:tint val="44500"/>
                            <a:satMod val="160000"/>
                          </a:srgbClr>
                        </a:gs>
                        <a:gs pos="100000">
                          <a:srgbClr val="66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4.000</a:t>
                      </a:r>
                      <a:endParaRPr lang="cs-CZ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2x PU*</a:t>
                      </a:r>
                      <a:endParaRPr lang="cs-CZ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6" name="Výbuch 1 55"/>
          <p:cNvSpPr/>
          <p:nvPr/>
        </p:nvSpPr>
        <p:spPr>
          <a:xfrm rot="21271001">
            <a:off x="1117876" y="4690907"/>
            <a:ext cx="1512168" cy="936104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  <p:sp>
        <p:nvSpPr>
          <p:cNvPr id="3" name="Ovál 2"/>
          <p:cNvSpPr/>
          <p:nvPr/>
        </p:nvSpPr>
        <p:spPr>
          <a:xfrm>
            <a:off x="4453846" y="2817941"/>
            <a:ext cx="324036" cy="288032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1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vál 7"/>
          <p:cNvSpPr/>
          <p:nvPr/>
        </p:nvSpPr>
        <p:spPr>
          <a:xfrm>
            <a:off x="4429536" y="3394005"/>
            <a:ext cx="324036" cy="288032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2</a:t>
            </a:r>
            <a:endParaRPr lang="cs-CZ" dirty="0"/>
          </a:p>
        </p:txBody>
      </p:sp>
      <p:sp>
        <p:nvSpPr>
          <p:cNvPr id="9" name="Ovál 8"/>
          <p:cNvSpPr/>
          <p:nvPr/>
        </p:nvSpPr>
        <p:spPr>
          <a:xfrm>
            <a:off x="4417842" y="4042077"/>
            <a:ext cx="324036" cy="288032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3</a:t>
            </a:r>
          </a:p>
        </p:txBody>
      </p:sp>
      <p:sp>
        <p:nvSpPr>
          <p:cNvPr id="10" name="Ovál 9"/>
          <p:cNvSpPr/>
          <p:nvPr/>
        </p:nvSpPr>
        <p:spPr>
          <a:xfrm>
            <a:off x="4417492" y="4692093"/>
            <a:ext cx="324036" cy="288032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4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590576" y="6087171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*PU – pojistná událost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 rot="20890605">
            <a:off x="4180253" y="524184"/>
            <a:ext cx="503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Na co všechno se asistence vztahuje?</a:t>
            </a:r>
            <a:endParaRPr lang="cs-CZ" sz="24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cxnSp>
        <p:nvCxnSpPr>
          <p:cNvPr id="17" name="Přímá spojnice 16"/>
          <p:cNvCxnSpPr/>
          <p:nvPr/>
        </p:nvCxnSpPr>
        <p:spPr>
          <a:xfrm>
            <a:off x="6994732" y="3610029"/>
            <a:ext cx="673612" cy="25202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Zaoblený obdélník 21"/>
          <p:cNvSpPr/>
          <p:nvPr/>
        </p:nvSpPr>
        <p:spPr>
          <a:xfrm>
            <a:off x="7668344" y="3538021"/>
            <a:ext cx="1296144" cy="648072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Limity navýšeny</a:t>
            </a:r>
            <a:endParaRPr lang="cs-CZ" dirty="0"/>
          </a:p>
        </p:txBody>
      </p:sp>
      <p:cxnSp>
        <p:nvCxnSpPr>
          <p:cNvPr id="25" name="Přímá spojnice 24"/>
          <p:cNvCxnSpPr>
            <a:stCxn id="22" idx="1"/>
          </p:cNvCxnSpPr>
          <p:nvPr/>
        </p:nvCxnSpPr>
        <p:spPr>
          <a:xfrm flipH="1">
            <a:off x="7092280" y="3862057"/>
            <a:ext cx="576064" cy="46805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62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Asistenční služby</a:t>
            </a:r>
            <a:endParaRPr lang="cs-CZ" sz="2400" dirty="0"/>
          </a:p>
        </p:txBody>
      </p:sp>
      <p:graphicFrame>
        <p:nvGraphicFramePr>
          <p:cNvPr id="55" name="Tabulka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605834"/>
              </p:ext>
            </p:extLst>
          </p:nvPr>
        </p:nvGraphicFramePr>
        <p:xfrm>
          <a:off x="753411" y="1125870"/>
          <a:ext cx="4737702" cy="129501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74270"/>
                <a:gridCol w="1231716"/>
                <a:gridCol w="1231716"/>
              </a:tblGrid>
              <a:tr h="647509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Asistence</a:t>
                      </a:r>
                      <a:endParaRPr lang="cs-CZ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Limit</a:t>
                      </a:r>
                      <a:r>
                        <a:rPr lang="cs-CZ" sz="1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na     1 PU</a:t>
                      </a:r>
                      <a:endParaRPr lang="cs-CZ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Limit na rok</a:t>
                      </a:r>
                      <a:endParaRPr lang="cs-CZ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50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Informační</a:t>
                      </a:r>
                      <a:r>
                        <a:rPr lang="cs-CZ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 poradenská služba</a:t>
                      </a:r>
                      <a:endParaRPr lang="cs-CZ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Bez limitu</a:t>
                      </a:r>
                      <a:endParaRPr lang="cs-CZ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Bez limitu</a:t>
                      </a:r>
                      <a:endParaRPr lang="cs-CZ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Ovál 2"/>
          <p:cNvSpPr/>
          <p:nvPr/>
        </p:nvSpPr>
        <p:spPr>
          <a:xfrm>
            <a:off x="2769938" y="1861272"/>
            <a:ext cx="324036" cy="288032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1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329736" y="2708920"/>
            <a:ext cx="4880404" cy="1512168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00000"/>
                </a:solidFill>
              </a:rPr>
              <a:t>Představte si situaci</a:t>
            </a:r>
            <a:r>
              <a:rPr lang="cs-CZ" dirty="0" smtClean="0">
                <a:solidFill>
                  <a:srgbClr val="002060"/>
                </a:solidFill>
              </a:rPr>
              <a:t>, kdy přijdete domů, celý byt je pod vodou, je sobota večer…panika…kde teď někoho seženu, jak mám nahlásit pojišťovně škodu…budou na lince o víkendu?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7" name="Šipka doprava 6"/>
          <p:cNvSpPr/>
          <p:nvPr/>
        </p:nvSpPr>
        <p:spPr>
          <a:xfrm>
            <a:off x="5210140" y="3176972"/>
            <a:ext cx="369972" cy="57606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aoblený obdélník 10"/>
          <p:cNvSpPr/>
          <p:nvPr/>
        </p:nvSpPr>
        <p:spPr>
          <a:xfrm>
            <a:off x="5580112" y="2708920"/>
            <a:ext cx="3024336" cy="15121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Náš klient nepanikaří, ale volá </a:t>
            </a:r>
          </a:p>
          <a:p>
            <a:pPr algn="ctr"/>
            <a:r>
              <a:rPr lang="cs-CZ" b="1" dirty="0">
                <a:solidFill>
                  <a:srgbClr val="C00000"/>
                </a:solidFill>
              </a:rPr>
              <a:t>222 803 442</a:t>
            </a:r>
          </a:p>
          <a:p>
            <a:pPr algn="ctr"/>
            <a:endParaRPr lang="cs-CZ" dirty="0"/>
          </a:p>
        </p:txBody>
      </p:sp>
      <p:sp>
        <p:nvSpPr>
          <p:cNvPr id="12" name="Šipka dolů 11"/>
          <p:cNvSpPr/>
          <p:nvPr/>
        </p:nvSpPr>
        <p:spPr>
          <a:xfrm>
            <a:off x="6876256" y="4221088"/>
            <a:ext cx="648072" cy="28803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aoblený obdélník 20"/>
          <p:cNvSpPr/>
          <p:nvPr/>
        </p:nvSpPr>
        <p:spPr>
          <a:xfrm>
            <a:off x="2987824" y="4509120"/>
            <a:ext cx="4568327" cy="165618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Asistenční linka poradí, jak postupovat, jak nahlásit škodnou událost, jaké podklady bude nutné pojišťovně dodat, případně zajistí vyslání opraváře </a:t>
            </a:r>
            <a:endParaRPr lang="cs-CZ" dirty="0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1" y="0"/>
            <a:ext cx="2411760" cy="239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7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ek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83" y="593306"/>
            <a:ext cx="1504950" cy="22479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Asistenční služby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140228"/>
              </p:ext>
            </p:extLst>
          </p:nvPr>
        </p:nvGraphicFramePr>
        <p:xfrm>
          <a:off x="827584" y="1053862"/>
          <a:ext cx="6949074" cy="129501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74270"/>
                <a:gridCol w="1208206"/>
                <a:gridCol w="1003166"/>
                <a:gridCol w="1231716"/>
                <a:gridCol w="1231716"/>
              </a:tblGrid>
              <a:tr h="647509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Asistence</a:t>
                      </a:r>
                      <a:endParaRPr lang="cs-CZ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Domácnost</a:t>
                      </a:r>
                      <a:endParaRPr lang="cs-CZ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Stavba</a:t>
                      </a:r>
                      <a:endParaRPr lang="cs-CZ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Limit</a:t>
                      </a:r>
                      <a:r>
                        <a:rPr lang="cs-CZ" sz="1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na     1 PU*</a:t>
                      </a:r>
                      <a:endParaRPr lang="cs-CZ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Limit na rok</a:t>
                      </a:r>
                      <a:endParaRPr lang="cs-CZ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50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Havarijní</a:t>
                      </a:r>
                      <a:r>
                        <a:rPr lang="cs-CZ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stav</a:t>
                      </a:r>
                      <a:endParaRPr lang="cs-CZ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Ano</a:t>
                      </a:r>
                      <a:endParaRPr lang="cs-CZ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Ano</a:t>
                      </a:r>
                      <a:endParaRPr lang="cs-CZ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2.000</a:t>
                      </a:r>
                      <a:endParaRPr lang="cs-CZ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2.000</a:t>
                      </a:r>
                      <a:endParaRPr lang="cs-CZ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Ovál 9"/>
          <p:cNvSpPr/>
          <p:nvPr/>
        </p:nvSpPr>
        <p:spPr>
          <a:xfrm>
            <a:off x="2819801" y="1717256"/>
            <a:ext cx="324036" cy="288032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2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 rot="20890895">
            <a:off x="4891814" y="25877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  <a:latin typeface="Lucida Calligraphy" panose="03010101010101010101" pitchFamily="66" charset="0"/>
              </a:rPr>
              <a:t>Co je nového?</a:t>
            </a:r>
            <a:endParaRPr lang="cs-CZ" sz="2400" b="1" dirty="0">
              <a:solidFill>
                <a:srgbClr val="C0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5004047" y="3008649"/>
            <a:ext cx="3756413" cy="15841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Do limitu se započítává pouze práce a materiál v místě pojištění</a:t>
            </a:r>
            <a:endParaRPr lang="cs-CZ" dirty="0"/>
          </a:p>
        </p:txBody>
      </p:sp>
      <p:sp>
        <p:nvSpPr>
          <p:cNvPr id="15" name="Zaoblený obdélník 14"/>
          <p:cNvSpPr/>
          <p:nvPr/>
        </p:nvSpPr>
        <p:spPr>
          <a:xfrm rot="20280073">
            <a:off x="5503657" y="4708800"/>
            <a:ext cx="3456384" cy="648072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Organizace a cesta je zdarma</a:t>
            </a:r>
            <a:endParaRPr lang="cs-CZ" dirty="0"/>
          </a:p>
        </p:txBody>
      </p:sp>
      <p:sp>
        <p:nvSpPr>
          <p:cNvPr id="16" name="Zaoblený obdélníkový popisek 15"/>
          <p:cNvSpPr/>
          <p:nvPr/>
        </p:nvSpPr>
        <p:spPr>
          <a:xfrm>
            <a:off x="687722" y="2431034"/>
            <a:ext cx="1656184" cy="577615"/>
          </a:xfrm>
          <a:prstGeom prst="wedgeRoundRectCallout">
            <a:avLst>
              <a:gd name="adj1" fmla="val -30062"/>
              <a:gd name="adj2" fmla="val -874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Instalatér</a:t>
            </a:r>
            <a:endParaRPr lang="cs-CZ" dirty="0"/>
          </a:p>
        </p:txBody>
      </p:sp>
      <p:sp>
        <p:nvSpPr>
          <p:cNvPr id="17" name="Zaoblený obdélníkový popisek 16"/>
          <p:cNvSpPr/>
          <p:nvPr/>
        </p:nvSpPr>
        <p:spPr>
          <a:xfrm>
            <a:off x="687722" y="3175447"/>
            <a:ext cx="1656184" cy="577615"/>
          </a:xfrm>
          <a:prstGeom prst="wedgeRoundRectCallout">
            <a:avLst>
              <a:gd name="adj1" fmla="val -30062"/>
              <a:gd name="adj2" fmla="val -874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topenář</a:t>
            </a:r>
            <a:endParaRPr lang="cs-CZ" dirty="0"/>
          </a:p>
        </p:txBody>
      </p:sp>
      <p:sp>
        <p:nvSpPr>
          <p:cNvPr id="18" name="Zaoblený obdélníkový popisek 17"/>
          <p:cNvSpPr/>
          <p:nvPr/>
        </p:nvSpPr>
        <p:spPr>
          <a:xfrm>
            <a:off x="693707" y="3882891"/>
            <a:ext cx="1656184" cy="577615"/>
          </a:xfrm>
          <a:prstGeom prst="wedgeRoundRectCallout">
            <a:avLst>
              <a:gd name="adj1" fmla="val -30062"/>
              <a:gd name="adj2" fmla="val -874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elektrikář</a:t>
            </a:r>
            <a:endParaRPr lang="cs-CZ" dirty="0"/>
          </a:p>
        </p:txBody>
      </p:sp>
      <p:sp>
        <p:nvSpPr>
          <p:cNvPr id="19" name="Zaoblený obdélníkový popisek 18"/>
          <p:cNvSpPr/>
          <p:nvPr/>
        </p:nvSpPr>
        <p:spPr>
          <a:xfrm>
            <a:off x="709042" y="4578800"/>
            <a:ext cx="1656184" cy="577615"/>
          </a:xfrm>
          <a:prstGeom prst="wedgeRoundRectCallout">
            <a:avLst>
              <a:gd name="adj1" fmla="val -30062"/>
              <a:gd name="adj2" fmla="val -874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kominík</a:t>
            </a:r>
            <a:endParaRPr lang="cs-CZ" dirty="0"/>
          </a:p>
        </p:txBody>
      </p:sp>
      <p:sp>
        <p:nvSpPr>
          <p:cNvPr id="20" name="Zaoblený obdélníkový popisek 19"/>
          <p:cNvSpPr/>
          <p:nvPr/>
        </p:nvSpPr>
        <p:spPr>
          <a:xfrm>
            <a:off x="2336207" y="2452252"/>
            <a:ext cx="1656184" cy="577615"/>
          </a:xfrm>
          <a:prstGeom prst="wedgeRoundRectCallout">
            <a:avLst>
              <a:gd name="adj1" fmla="val -30062"/>
              <a:gd name="adj2" fmla="val -874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čištění kanalizace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764017" y="598063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*PU…pojistná událost</a:t>
            </a:r>
            <a:endParaRPr lang="cs-CZ" dirty="0"/>
          </a:p>
        </p:txBody>
      </p:sp>
      <p:sp>
        <p:nvSpPr>
          <p:cNvPr id="21" name="Zaoblený obdélníkový popisek 20"/>
          <p:cNvSpPr/>
          <p:nvPr/>
        </p:nvSpPr>
        <p:spPr>
          <a:xfrm>
            <a:off x="2336207" y="3175447"/>
            <a:ext cx="1656184" cy="577615"/>
          </a:xfrm>
          <a:prstGeom prst="wedgeRoundRectCallout">
            <a:avLst>
              <a:gd name="adj1" fmla="val -30062"/>
              <a:gd name="adj2" fmla="val -874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deratizace</a:t>
            </a:r>
            <a:endParaRPr lang="cs-CZ" dirty="0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448970"/>
            <a:ext cx="1571780" cy="170800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663389" y="6002743"/>
            <a:ext cx="146416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Zaoblený obdélníkový popisek 21"/>
          <p:cNvSpPr/>
          <p:nvPr/>
        </p:nvSpPr>
        <p:spPr>
          <a:xfrm>
            <a:off x="2351542" y="3871356"/>
            <a:ext cx="1656184" cy="577615"/>
          </a:xfrm>
          <a:prstGeom prst="wedgeRoundRectCallout">
            <a:avLst>
              <a:gd name="adj1" fmla="val -30062"/>
              <a:gd name="adj2" fmla="val -874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desinsekce</a:t>
            </a:r>
            <a:endParaRPr lang="cs-CZ" dirty="0"/>
          </a:p>
        </p:txBody>
      </p:sp>
      <p:sp>
        <p:nvSpPr>
          <p:cNvPr id="25" name="Výbuch 1 24"/>
          <p:cNvSpPr/>
          <p:nvPr/>
        </p:nvSpPr>
        <p:spPr>
          <a:xfrm rot="16200000">
            <a:off x="3483046" y="2827099"/>
            <a:ext cx="1512168" cy="936104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212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624258"/>
            <a:ext cx="2358189" cy="202818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Asistenční služby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 rot="20890895">
            <a:off x="4891814" y="25877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  <a:latin typeface="Lucida Calligraphy" panose="03010101010101010101" pitchFamily="66" charset="0"/>
              </a:rPr>
              <a:t>Co je nového?</a:t>
            </a:r>
            <a:endParaRPr lang="cs-CZ" sz="2400" b="1" dirty="0">
              <a:solidFill>
                <a:srgbClr val="C00000"/>
              </a:solidFill>
              <a:latin typeface="Lucida Calligraphy" panose="03010101010101010101" pitchFamily="66" charset="0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580007"/>
              </p:ext>
            </p:extLst>
          </p:nvPr>
        </p:nvGraphicFramePr>
        <p:xfrm>
          <a:off x="791277" y="1541470"/>
          <a:ext cx="4737702" cy="129501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74270"/>
                <a:gridCol w="1231716"/>
                <a:gridCol w="1231716"/>
              </a:tblGrid>
              <a:tr h="647509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Asistence</a:t>
                      </a:r>
                      <a:endParaRPr lang="cs-CZ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Limit</a:t>
                      </a:r>
                      <a:r>
                        <a:rPr lang="cs-CZ" sz="1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na     1 PU</a:t>
                      </a:r>
                      <a:endParaRPr lang="cs-CZ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Limit na rok</a:t>
                      </a:r>
                      <a:endParaRPr lang="cs-CZ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50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Odemknutí vchodových dveří</a:t>
                      </a:r>
                      <a:endParaRPr lang="cs-CZ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2.000</a:t>
                      </a:r>
                      <a:endParaRPr lang="cs-CZ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2.000</a:t>
                      </a:r>
                      <a:endParaRPr lang="cs-CZ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Ovál 11"/>
          <p:cNvSpPr/>
          <p:nvPr/>
        </p:nvSpPr>
        <p:spPr>
          <a:xfrm>
            <a:off x="2771800" y="2276872"/>
            <a:ext cx="324036" cy="288032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3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1619672" y="3402501"/>
            <a:ext cx="5112568" cy="15841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Do limitu se započítává organizace a úhrada odemknutí vchodových dveří či bytu</a:t>
            </a:r>
            <a:endParaRPr lang="cs-CZ" dirty="0"/>
          </a:p>
        </p:txBody>
      </p:sp>
      <p:sp>
        <p:nvSpPr>
          <p:cNvPr id="16" name="Zaoblený obdélník 15"/>
          <p:cNvSpPr/>
          <p:nvPr/>
        </p:nvSpPr>
        <p:spPr>
          <a:xfrm rot="20280073">
            <a:off x="4178254" y="4818354"/>
            <a:ext cx="3456384" cy="648072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Limit navýšen o 200,-Kč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178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Asistenční služby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527166"/>
              </p:ext>
            </p:extLst>
          </p:nvPr>
        </p:nvGraphicFramePr>
        <p:xfrm>
          <a:off x="633257" y="1269886"/>
          <a:ext cx="4737702" cy="129501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74270"/>
                <a:gridCol w="1231716"/>
                <a:gridCol w="1231716"/>
              </a:tblGrid>
              <a:tr h="647509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Asistence</a:t>
                      </a:r>
                      <a:endParaRPr lang="cs-CZ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Limit</a:t>
                      </a:r>
                      <a:r>
                        <a:rPr lang="cs-CZ" sz="1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na     1 PU</a:t>
                      </a:r>
                      <a:endParaRPr lang="cs-CZ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Limit na rok</a:t>
                      </a:r>
                      <a:endParaRPr lang="cs-CZ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50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Servis domácích elektrospotřebičů</a:t>
                      </a:r>
                      <a:endParaRPr lang="cs-CZ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66FF66">
                            <a:tint val="66000"/>
                            <a:satMod val="160000"/>
                          </a:srgbClr>
                        </a:gs>
                        <a:gs pos="50000">
                          <a:srgbClr val="66FF66">
                            <a:tint val="44500"/>
                            <a:satMod val="160000"/>
                          </a:srgbClr>
                        </a:gs>
                        <a:gs pos="100000">
                          <a:srgbClr val="66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4.000</a:t>
                      </a:r>
                      <a:endParaRPr lang="cs-CZ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2x PU</a:t>
                      </a:r>
                      <a:endParaRPr lang="cs-CZ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Ovál 12"/>
          <p:cNvSpPr/>
          <p:nvPr/>
        </p:nvSpPr>
        <p:spPr>
          <a:xfrm>
            <a:off x="2664982" y="2005288"/>
            <a:ext cx="324036" cy="288032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4</a:t>
            </a:r>
          </a:p>
        </p:txBody>
      </p:sp>
      <p:sp>
        <p:nvSpPr>
          <p:cNvPr id="15" name="Zaoblený obdélníkový popisek 14"/>
          <p:cNvSpPr/>
          <p:nvPr/>
        </p:nvSpPr>
        <p:spPr>
          <a:xfrm>
            <a:off x="683568" y="2719841"/>
            <a:ext cx="1512168" cy="577615"/>
          </a:xfrm>
          <a:prstGeom prst="wedgeRoundRectCallout">
            <a:avLst>
              <a:gd name="adj1" fmla="val -30062"/>
              <a:gd name="adj2" fmla="val -874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chladnička, mraznička</a:t>
            </a:r>
            <a:endParaRPr lang="cs-CZ" dirty="0"/>
          </a:p>
        </p:txBody>
      </p:sp>
      <p:sp>
        <p:nvSpPr>
          <p:cNvPr id="16" name="Zaoblený obdélníkový popisek 15"/>
          <p:cNvSpPr/>
          <p:nvPr/>
        </p:nvSpPr>
        <p:spPr>
          <a:xfrm>
            <a:off x="683568" y="3464254"/>
            <a:ext cx="1512168" cy="577615"/>
          </a:xfrm>
          <a:prstGeom prst="wedgeRoundRectCallout">
            <a:avLst>
              <a:gd name="adj1" fmla="val -30062"/>
              <a:gd name="adj2" fmla="val -874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pračka, sušička</a:t>
            </a:r>
            <a:endParaRPr lang="cs-CZ" dirty="0"/>
          </a:p>
        </p:txBody>
      </p:sp>
      <p:sp>
        <p:nvSpPr>
          <p:cNvPr id="17" name="Zaoblený obdélníkový popisek 16"/>
          <p:cNvSpPr/>
          <p:nvPr/>
        </p:nvSpPr>
        <p:spPr>
          <a:xfrm>
            <a:off x="689553" y="4171698"/>
            <a:ext cx="1512168" cy="577615"/>
          </a:xfrm>
          <a:prstGeom prst="wedgeRoundRectCallout">
            <a:avLst>
              <a:gd name="adj1" fmla="val -30062"/>
              <a:gd name="adj2" fmla="val -874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myčka nádobí</a:t>
            </a:r>
            <a:endParaRPr lang="cs-CZ" dirty="0"/>
          </a:p>
        </p:txBody>
      </p:sp>
      <p:sp>
        <p:nvSpPr>
          <p:cNvPr id="20" name="Zaoblený obdélníkový popisek 19"/>
          <p:cNvSpPr/>
          <p:nvPr/>
        </p:nvSpPr>
        <p:spPr>
          <a:xfrm>
            <a:off x="1522018" y="4879141"/>
            <a:ext cx="1512168" cy="577615"/>
          </a:xfrm>
          <a:prstGeom prst="wedgeRoundRectCallout">
            <a:avLst>
              <a:gd name="adj1" fmla="val -23031"/>
              <a:gd name="adj2" fmla="val 78239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mikrovlnka</a:t>
            </a:r>
            <a:endParaRPr lang="cs-CZ" dirty="0"/>
          </a:p>
        </p:txBody>
      </p:sp>
      <p:sp>
        <p:nvSpPr>
          <p:cNvPr id="26" name="Zaoblený obdélník 25"/>
          <p:cNvSpPr/>
          <p:nvPr/>
        </p:nvSpPr>
        <p:spPr>
          <a:xfrm>
            <a:off x="4716016" y="2636441"/>
            <a:ext cx="4116453" cy="7444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Do limitu se započítává organizace, cesta, práce a materiál</a:t>
            </a:r>
            <a:endParaRPr lang="cs-CZ" dirty="0"/>
          </a:p>
        </p:txBody>
      </p:sp>
      <p:sp>
        <p:nvSpPr>
          <p:cNvPr id="28" name="Zaoblený obdélník 27"/>
          <p:cNvSpPr/>
          <p:nvPr/>
        </p:nvSpPr>
        <p:spPr>
          <a:xfrm>
            <a:off x="3972597" y="3663356"/>
            <a:ext cx="4968552" cy="15942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cs-CZ" dirty="0" smtClean="0"/>
              <a:t>Spotřebič po záruční době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cs-CZ" dirty="0" smtClean="0"/>
              <a:t>Spotřebič byl zakoupen jako nový v ČR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cs-CZ" dirty="0" smtClean="0"/>
              <a:t>Spotřebič byl zakoupen před </a:t>
            </a:r>
            <a:r>
              <a:rPr lang="en-US" dirty="0" smtClean="0"/>
              <a:t>&lt;</a:t>
            </a:r>
            <a:r>
              <a:rPr lang="cs-CZ" dirty="0" smtClean="0"/>
              <a:t> 5 lety</a:t>
            </a:r>
          </a:p>
          <a:p>
            <a:pPr algn="ctr"/>
            <a:endParaRPr lang="cs-CZ" dirty="0"/>
          </a:p>
        </p:txBody>
      </p:sp>
      <p:sp>
        <p:nvSpPr>
          <p:cNvPr id="29" name="Zaoblený obdélník 28"/>
          <p:cNvSpPr/>
          <p:nvPr/>
        </p:nvSpPr>
        <p:spPr>
          <a:xfrm>
            <a:off x="4079054" y="3441307"/>
            <a:ext cx="1440160" cy="36004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Podmínky</a:t>
            </a:r>
            <a:endParaRPr lang="cs-CZ" dirty="0"/>
          </a:p>
        </p:txBody>
      </p:sp>
      <p:sp>
        <p:nvSpPr>
          <p:cNvPr id="30" name="Výbuch 1 29"/>
          <p:cNvSpPr/>
          <p:nvPr/>
        </p:nvSpPr>
        <p:spPr>
          <a:xfrm rot="20559829">
            <a:off x="82718" y="900533"/>
            <a:ext cx="1512168" cy="936104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  <p:sp>
        <p:nvSpPr>
          <p:cNvPr id="19" name="Zaoblený obdélníkový popisek 18"/>
          <p:cNvSpPr/>
          <p:nvPr/>
        </p:nvSpPr>
        <p:spPr>
          <a:xfrm>
            <a:off x="2232934" y="2719841"/>
            <a:ext cx="1512168" cy="577615"/>
          </a:xfrm>
          <a:prstGeom prst="wedgeRoundRectCallout">
            <a:avLst>
              <a:gd name="adj1" fmla="val -30062"/>
              <a:gd name="adj2" fmla="val -874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v</a:t>
            </a:r>
            <a:r>
              <a:rPr lang="cs-CZ" dirty="0" smtClean="0"/>
              <a:t>arná deska</a:t>
            </a:r>
            <a:endParaRPr lang="cs-CZ" dirty="0"/>
          </a:p>
        </p:txBody>
      </p:sp>
      <p:sp>
        <p:nvSpPr>
          <p:cNvPr id="24" name="Zaoblený obdélníkový popisek 23"/>
          <p:cNvSpPr/>
          <p:nvPr/>
        </p:nvSpPr>
        <p:spPr>
          <a:xfrm>
            <a:off x="2232934" y="3464254"/>
            <a:ext cx="1512168" cy="577615"/>
          </a:xfrm>
          <a:prstGeom prst="wedgeRoundRectCallout">
            <a:avLst>
              <a:gd name="adj1" fmla="val -30062"/>
              <a:gd name="adj2" fmla="val -874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televizor</a:t>
            </a:r>
            <a:endParaRPr lang="cs-CZ" dirty="0"/>
          </a:p>
        </p:txBody>
      </p:sp>
      <p:sp>
        <p:nvSpPr>
          <p:cNvPr id="18" name="Zaoblený obdélníkový popisek 17"/>
          <p:cNvSpPr/>
          <p:nvPr/>
        </p:nvSpPr>
        <p:spPr>
          <a:xfrm>
            <a:off x="2232934" y="4173657"/>
            <a:ext cx="1512168" cy="577615"/>
          </a:xfrm>
          <a:prstGeom prst="wedgeRoundRectCallout">
            <a:avLst>
              <a:gd name="adj1" fmla="val -30062"/>
              <a:gd name="adj2" fmla="val -874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s</a:t>
            </a:r>
            <a:r>
              <a:rPr lang="cs-CZ" dirty="0" smtClean="0"/>
              <a:t>porák, trouba</a:t>
            </a:r>
            <a:endParaRPr lang="cs-CZ" dirty="0"/>
          </a:p>
        </p:txBody>
      </p:sp>
      <p:sp>
        <p:nvSpPr>
          <p:cNvPr id="4" name="Násobení 3"/>
          <p:cNvSpPr/>
          <p:nvPr/>
        </p:nvSpPr>
        <p:spPr>
          <a:xfrm>
            <a:off x="1211999" y="4663892"/>
            <a:ext cx="2041870" cy="1008112"/>
          </a:xfrm>
          <a:prstGeom prst="mathMultiply">
            <a:avLst>
              <a:gd name="adj1" fmla="val 453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86" y="4953"/>
            <a:ext cx="3665914" cy="1971447"/>
          </a:xfrm>
          <a:prstGeom prst="rect">
            <a:avLst/>
          </a:prstGeom>
        </p:spPr>
      </p:pic>
      <p:sp>
        <p:nvSpPr>
          <p:cNvPr id="21" name="Čárový popisek 2 20"/>
          <p:cNvSpPr/>
          <p:nvPr/>
        </p:nvSpPr>
        <p:spPr>
          <a:xfrm>
            <a:off x="3635896" y="5459010"/>
            <a:ext cx="3978493" cy="864096"/>
          </a:xfrm>
          <a:prstGeom prst="borderCallout2">
            <a:avLst>
              <a:gd name="adj1" fmla="val 58125"/>
              <a:gd name="adj2" fmla="val -850"/>
              <a:gd name="adj3" fmla="val 19981"/>
              <a:gd name="adj4" fmla="val -9986"/>
              <a:gd name="adj5" fmla="val -41735"/>
              <a:gd name="adj6" fmla="val -75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POZOR!</a:t>
            </a:r>
            <a:endParaRPr lang="cs-CZ" dirty="0">
              <a:solidFill>
                <a:srgbClr val="FF0000"/>
              </a:solidFill>
            </a:endParaRPr>
          </a:p>
          <a:p>
            <a:pPr algn="ctr"/>
            <a:r>
              <a:rPr lang="cs-CZ" dirty="0" smtClean="0">
                <a:solidFill>
                  <a:srgbClr val="002060"/>
                </a:solidFill>
              </a:rPr>
              <a:t>Tuto asistenci lze čerpat pouze v případě, kdy je pojištěna Domácnost</a:t>
            </a:r>
          </a:p>
        </p:txBody>
      </p:sp>
    </p:spTree>
    <p:extLst>
      <p:ext uri="{BB962C8B-B14F-4D97-AF65-F5344CB8AC3E}">
        <p14:creationId xmlns:p14="http://schemas.microsoft.com/office/powerpoint/2010/main" val="304007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C5544B-C3E2-49B5-A052-C047AA091D6A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  <p:sp>
        <p:nvSpPr>
          <p:cNvPr id="6" name="Zaoblený obdélníkový popisek 5"/>
          <p:cNvSpPr/>
          <p:nvPr/>
        </p:nvSpPr>
        <p:spPr>
          <a:xfrm>
            <a:off x="2051720" y="2276872"/>
            <a:ext cx="4680520" cy="1908212"/>
          </a:xfrm>
          <a:prstGeom prst="wedgeRoundRectCallou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200" b="1" dirty="0" smtClean="0"/>
              <a:t>Pojištění staveb</a:t>
            </a:r>
            <a:endParaRPr lang="cs-CZ" sz="3200" b="1" dirty="0"/>
          </a:p>
        </p:txBody>
      </p:sp>
      <p:grpSp>
        <p:nvGrpSpPr>
          <p:cNvPr id="9" name="Skupina 8"/>
          <p:cNvGrpSpPr/>
          <p:nvPr/>
        </p:nvGrpSpPr>
        <p:grpSpPr>
          <a:xfrm>
            <a:off x="6038816" y="1191651"/>
            <a:ext cx="1554894" cy="1580253"/>
            <a:chOff x="1828799" y="50799"/>
            <a:chExt cx="2438400" cy="2438400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Ovál 9"/>
            <p:cNvSpPr/>
            <p:nvPr/>
          </p:nvSpPr>
          <p:spPr>
            <a:xfrm>
              <a:off x="1828799" y="50799"/>
              <a:ext cx="2438400" cy="2438400"/>
            </a:xfrm>
            <a:prstGeom prst="ellipse">
              <a:avLst/>
            </a:prstGeom>
            <a:grpFill/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Ovál 4"/>
            <p:cNvSpPr/>
            <p:nvPr/>
          </p:nvSpPr>
          <p:spPr>
            <a:xfrm>
              <a:off x="2159544" y="654420"/>
              <a:ext cx="1788161" cy="109728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000" b="1" kern="1200" dirty="0" smtClean="0"/>
                <a:t>Stavba</a:t>
              </a:r>
              <a:endParaRPr lang="cs-CZ" sz="20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0249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/>
          <p:cNvSpPr/>
          <p:nvPr/>
        </p:nvSpPr>
        <p:spPr>
          <a:xfrm>
            <a:off x="0" y="5580330"/>
            <a:ext cx="9144000" cy="9450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81013" y="448719"/>
            <a:ext cx="3730947" cy="461463"/>
          </a:xfrm>
        </p:spPr>
        <p:txBody>
          <a:bodyPr/>
          <a:lstStyle/>
          <a:p>
            <a:r>
              <a:rPr lang="cs-CZ" sz="2400" dirty="0" smtClean="0"/>
              <a:t>Stavba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4C9D7-5281-4A22-BD28-48943E47589E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294824" y="1268760"/>
            <a:ext cx="4176464" cy="10801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Zloději „očešou“ měděné okapy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>
          <a:xfrm>
            <a:off x="294824" y="2478042"/>
            <a:ext cx="4175284" cy="73493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Vichřice </a:t>
            </a:r>
            <a:r>
              <a:rPr lang="cs-CZ" dirty="0"/>
              <a:t>Vám odnese střechu</a:t>
            </a:r>
          </a:p>
          <a:p>
            <a:pPr algn="ctr"/>
            <a:endParaRPr lang="cs-CZ" dirty="0"/>
          </a:p>
        </p:txBody>
      </p:sp>
      <p:sp>
        <p:nvSpPr>
          <p:cNvPr id="8" name="Zaoblený obdélník 7"/>
          <p:cNvSpPr/>
          <p:nvPr/>
        </p:nvSpPr>
        <p:spPr>
          <a:xfrm>
            <a:off x="4593390" y="1268760"/>
            <a:ext cx="4175284" cy="10801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Zapomenete vypnout žehličku</a:t>
            </a:r>
            <a:endParaRPr lang="cs-CZ" dirty="0"/>
          </a:p>
          <a:p>
            <a:pPr algn="ctr"/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4593390" y="2478042"/>
            <a:ext cx="4175284" cy="10801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Požár </a:t>
            </a:r>
            <a:r>
              <a:rPr lang="cs-CZ" dirty="0"/>
              <a:t>elektroinstalace se rozšíří na celý dům</a:t>
            </a:r>
          </a:p>
          <a:p>
            <a:pPr algn="ctr"/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296004" y="3329657"/>
            <a:ext cx="4175284" cy="72749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Přívalové deště vytopí Váš dům</a:t>
            </a:r>
            <a:endParaRPr lang="cs-CZ" dirty="0"/>
          </a:p>
        </p:txBody>
      </p:sp>
      <p:sp>
        <p:nvSpPr>
          <p:cNvPr id="11" name="Zaoblený obdélník 10"/>
          <p:cNvSpPr/>
          <p:nvPr/>
        </p:nvSpPr>
        <p:spPr>
          <a:xfrm>
            <a:off x="4593390" y="3709621"/>
            <a:ext cx="4175284" cy="10801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Ve fasádě se Vám uhnízdí strakapoud a nadělá spoustu chodbiček</a:t>
            </a:r>
            <a:endParaRPr lang="cs-CZ" dirty="0"/>
          </a:p>
        </p:txBody>
      </p:sp>
      <p:sp>
        <p:nvSpPr>
          <p:cNvPr id="12" name="Zaoblený obdélník 11"/>
          <p:cNvSpPr/>
          <p:nvPr/>
        </p:nvSpPr>
        <p:spPr>
          <a:xfrm>
            <a:off x="294824" y="4142642"/>
            <a:ext cx="4175284" cy="64709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Kroupy rozbijí střešní okna</a:t>
            </a:r>
            <a:endParaRPr lang="cs-CZ" dirty="0"/>
          </a:p>
        </p:txBody>
      </p:sp>
      <p:sp>
        <p:nvSpPr>
          <p:cNvPr id="13" name="Zaoblený obdélník 12"/>
          <p:cNvSpPr/>
          <p:nvPr/>
        </p:nvSpPr>
        <p:spPr>
          <a:xfrm>
            <a:off x="4593390" y="4942141"/>
            <a:ext cx="4175284" cy="10801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Vyteče Vám pračka a voda zničí plovoucí podlahy, koberce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 rot="21369432">
            <a:off x="4611454" y="200936"/>
            <a:ext cx="5031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Proč je dobré mít pojištěnu stavbu?</a:t>
            </a:r>
            <a:endParaRPr lang="cs-CZ" sz="20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293644" y="4942141"/>
            <a:ext cx="4175284" cy="10801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Vandal Vám pomaluje fasádu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949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Stavba - varianty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273381"/>
              </p:ext>
            </p:extLst>
          </p:nvPr>
        </p:nvGraphicFramePr>
        <p:xfrm>
          <a:off x="251521" y="1124744"/>
          <a:ext cx="5544615" cy="4007255"/>
        </p:xfrm>
        <a:graphic>
          <a:graphicData uri="http://schemas.openxmlformats.org/drawingml/2006/table">
            <a:tbl>
              <a:tblPr/>
              <a:tblGrid>
                <a:gridCol w="2258228"/>
                <a:gridCol w="1044583"/>
                <a:gridCol w="1120902"/>
                <a:gridCol w="1120902"/>
              </a:tblGrid>
              <a:tr h="271299">
                <a:tc>
                  <a:txBody>
                    <a:bodyPr/>
                    <a:lstStyle/>
                    <a:p>
                      <a:pPr algn="ctr" fontAlgn="ctr"/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979" marR="7979" marT="7979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/>
                        </a:rPr>
                        <a:t>Stavba</a:t>
                      </a:r>
                    </a:p>
                  </a:txBody>
                  <a:tcPr marL="7979" marR="7979" marT="797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79279">
                <a:tc>
                  <a:txBody>
                    <a:bodyPr/>
                    <a:lstStyle/>
                    <a:p>
                      <a:pPr algn="ctr" fontAlgn="ctr"/>
                      <a:endParaRPr lang="cs-CZ" sz="10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979" marR="7979" marT="7979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Standard</a:t>
                      </a:r>
                    </a:p>
                  </a:txBody>
                  <a:tcPr marL="7979" marR="7979" marT="797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Dominant</a:t>
                      </a:r>
                    </a:p>
                  </a:txBody>
                  <a:tcPr marL="7979" marR="7979" marT="797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Premiant</a:t>
                      </a:r>
                    </a:p>
                  </a:txBody>
                  <a:tcPr marL="7979" marR="7979" marT="797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53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Základní </a:t>
                      </a:r>
                      <a:r>
                        <a:rPr lang="cs-CZ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pojištění*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753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7979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7979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7979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553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Asistenční služby</a:t>
                      </a:r>
                    </a:p>
                  </a:txBody>
                  <a:tcPr marL="95753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53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Odcizení a vandalismus</a:t>
                      </a:r>
                    </a:p>
                  </a:txBody>
                  <a:tcPr marL="95753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2060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7979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53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Zkrat a přepětí</a:t>
                      </a:r>
                    </a:p>
                  </a:txBody>
                  <a:tcPr marL="95753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2060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7979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53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Atmosférické 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srážky</a:t>
                      </a:r>
                    </a:p>
                  </a:txBody>
                  <a:tcPr marL="95753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979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53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Poškození fasády živočichy</a:t>
                      </a:r>
                    </a:p>
                  </a:txBody>
                  <a:tcPr marL="95753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979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53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Ztráta vody</a:t>
                      </a:r>
                    </a:p>
                  </a:txBody>
                  <a:tcPr marL="95753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979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979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53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Technická porucha</a:t>
                      </a:r>
                    </a:p>
                  </a:txBody>
                  <a:tcPr marL="95753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979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979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5341">
                <a:tc>
                  <a:txBody>
                    <a:bodyPr/>
                    <a:lstStyle/>
                    <a:p>
                      <a:pPr algn="l" fontAlgn="ctr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753" marR="7979" marT="79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808080"/>
                          </a:solidFill>
                          <a:effectLst/>
                          <a:latin typeface="Arial Black"/>
                        </a:rPr>
                        <a:t> </a:t>
                      </a:r>
                    </a:p>
                  </a:txBody>
                  <a:tcPr marL="7979" marR="7979" marT="79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808080"/>
                          </a:solidFill>
                          <a:effectLst/>
                          <a:latin typeface="Arial Black"/>
                        </a:rPr>
                        <a:t> </a:t>
                      </a:r>
                    </a:p>
                  </a:txBody>
                  <a:tcPr marL="7979" marR="7979" marT="79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solidFill>
                            <a:srgbClr val="808080"/>
                          </a:solidFill>
                          <a:effectLst/>
                          <a:latin typeface="Arial Black"/>
                        </a:rPr>
                        <a:t> </a:t>
                      </a:r>
                    </a:p>
                  </a:txBody>
                  <a:tcPr marL="7979" marR="7979" marT="79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736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Povodeň a záplava</a:t>
                      </a:r>
                    </a:p>
                  </a:txBody>
                  <a:tcPr marL="95753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2060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7979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2060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7979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2060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7979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736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Pojištění odpovědnosti za </a:t>
                      </a:r>
                      <a:r>
                        <a:rPr lang="cs-CZ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újmu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753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2060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7979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2060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7979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2060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7979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36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Nadstandardní asistence</a:t>
                      </a:r>
                    </a:p>
                  </a:txBody>
                  <a:tcPr marL="95753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2060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7979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2060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7979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2060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7979" marR="7979" marT="79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18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753" marR="7979" marT="79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808080"/>
                          </a:solidFill>
                          <a:effectLst/>
                          <a:latin typeface="Arial Black"/>
                        </a:rPr>
                        <a:t> </a:t>
                      </a:r>
                    </a:p>
                  </a:txBody>
                  <a:tcPr marL="7979" marR="7979" marT="79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808080"/>
                          </a:solidFill>
                          <a:effectLst/>
                          <a:latin typeface="Arial Black"/>
                        </a:rPr>
                        <a:t> </a:t>
                      </a:r>
                    </a:p>
                  </a:txBody>
                  <a:tcPr marL="7979" marR="7979" marT="79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808080"/>
                          </a:solidFill>
                          <a:effectLst/>
                          <a:latin typeface="Arial Black"/>
                        </a:rPr>
                        <a:t> </a:t>
                      </a:r>
                    </a:p>
                  </a:txBody>
                  <a:tcPr marL="7979" marR="7979" marT="79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53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Úroveň ochrany</a:t>
                      </a:r>
                    </a:p>
                  </a:txBody>
                  <a:tcPr marL="95753" marR="7979" marT="797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1" i="0" u="none" strike="noStrike">
                          <a:solidFill>
                            <a:srgbClr val="E26B0A"/>
                          </a:solidFill>
                          <a:effectLst/>
                          <a:latin typeface="Wingdings 2"/>
                        </a:rPr>
                        <a:t>ě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1" i="0" u="none" strike="noStrike">
                          <a:solidFill>
                            <a:srgbClr val="E26B0A"/>
                          </a:solidFill>
                          <a:effectLst/>
                          <a:latin typeface="Wingdings 2"/>
                        </a:rPr>
                        <a:t>ěěě</a:t>
                      </a: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1" i="0" u="none" strike="noStrike" dirty="0" err="1">
                          <a:solidFill>
                            <a:srgbClr val="E26B0A"/>
                          </a:solidFill>
                          <a:effectLst/>
                          <a:latin typeface="Wingdings 2"/>
                        </a:rPr>
                        <a:t>ěěěěě</a:t>
                      </a:r>
                      <a:endParaRPr lang="cs-CZ" sz="1300" b="1" i="0" u="none" strike="noStrike" dirty="0">
                        <a:solidFill>
                          <a:srgbClr val="E26B0A"/>
                        </a:solidFill>
                        <a:effectLst/>
                        <a:latin typeface="Wingdings 2"/>
                      </a:endParaRPr>
                    </a:p>
                  </a:txBody>
                  <a:tcPr marL="7979" marR="7979" marT="7979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</a:tbl>
          </a:graphicData>
        </a:graphic>
      </p:graphicFrame>
      <p:sp>
        <p:nvSpPr>
          <p:cNvPr id="11" name="Čárový popisek 2 10"/>
          <p:cNvSpPr/>
          <p:nvPr/>
        </p:nvSpPr>
        <p:spPr>
          <a:xfrm>
            <a:off x="6228184" y="1268760"/>
            <a:ext cx="2278076" cy="79208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248"/>
              <a:gd name="adj6" fmla="val -194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Klient si vybere 1 ze tří variant</a:t>
            </a:r>
            <a:endParaRPr lang="cs-CZ" dirty="0"/>
          </a:p>
        </p:txBody>
      </p:sp>
      <p:sp>
        <p:nvSpPr>
          <p:cNvPr id="12" name="Čárový popisek 2 11"/>
          <p:cNvSpPr/>
          <p:nvPr/>
        </p:nvSpPr>
        <p:spPr>
          <a:xfrm>
            <a:off x="6269573" y="4149080"/>
            <a:ext cx="2293185" cy="93610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248"/>
              <a:gd name="adj6" fmla="val -194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dirty="0">
                <a:solidFill>
                  <a:srgbClr val="002060"/>
                </a:solidFill>
                <a:latin typeface="Wingdings"/>
              </a:rPr>
              <a:t>l</a:t>
            </a:r>
          </a:p>
          <a:p>
            <a:pPr algn="ctr"/>
            <a:r>
              <a:rPr lang="cs-CZ" dirty="0" smtClean="0"/>
              <a:t>Klient má možnost si připojistit</a:t>
            </a:r>
            <a:endParaRPr lang="cs-CZ" dirty="0"/>
          </a:p>
        </p:txBody>
      </p:sp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802564"/>
              </p:ext>
            </p:extLst>
          </p:nvPr>
        </p:nvGraphicFramePr>
        <p:xfrm>
          <a:off x="2699792" y="5589240"/>
          <a:ext cx="5112568" cy="73751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032945"/>
                <a:gridCol w="4079623"/>
              </a:tblGrid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 smtClean="0">
                          <a:effectLst/>
                        </a:rPr>
                        <a:t>*Základní </a:t>
                      </a:r>
                      <a:r>
                        <a:rPr lang="cs-CZ" sz="1600" u="none" strike="noStrike" dirty="0">
                          <a:effectLst/>
                        </a:rPr>
                        <a:t>pojištění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1950" marR="5996" marT="5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 dirty="0">
                          <a:effectLst/>
                        </a:rPr>
                        <a:t>Požár, Výbuch, Úder blesku, Pád letadla, Vichřice, Krupobití, Zemětřesení, Pád stromů a stožárů, Tíha sněhu, Vodovodní škoda, Mráz, Kouř, Nadzvuková vlna, Sesuv půdy a lavin,  Náraz vozidla, Sklo </a:t>
                      </a:r>
                      <a:r>
                        <a:rPr lang="cs-CZ" sz="1200" u="none" strike="noStrike" dirty="0" smtClean="0">
                          <a:effectLst/>
                        </a:rPr>
                        <a:t>all risk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1950" marR="5996" marT="5996" marB="0" anchor="ctr"/>
                </a:tc>
              </a:tr>
            </a:tbl>
          </a:graphicData>
        </a:graphic>
      </p:graphicFrame>
      <p:sp>
        <p:nvSpPr>
          <p:cNvPr id="14" name="Čárový popisek 2 13"/>
          <p:cNvSpPr/>
          <p:nvPr/>
        </p:nvSpPr>
        <p:spPr>
          <a:xfrm>
            <a:off x="6269573" y="2708920"/>
            <a:ext cx="2293185" cy="93610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248"/>
              <a:gd name="adj6" fmla="val -194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dirty="0">
                <a:solidFill>
                  <a:srgbClr val="000000"/>
                </a:solidFill>
              </a:rPr>
              <a:t>x</a:t>
            </a:r>
          </a:p>
          <a:p>
            <a:pPr algn="ctr"/>
            <a:r>
              <a:rPr lang="cs-CZ" dirty="0" smtClean="0"/>
              <a:t>Není ve variantě zahrnuto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366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0" y="5531672"/>
            <a:ext cx="3043470" cy="9216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Varianty pojištění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4C9D7-5281-4A22-BD28-48943E47589E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  <p:sp>
        <p:nvSpPr>
          <p:cNvPr id="20" name="Volný tvar 19"/>
          <p:cNvSpPr/>
          <p:nvPr/>
        </p:nvSpPr>
        <p:spPr>
          <a:xfrm>
            <a:off x="1186460" y="1139184"/>
            <a:ext cx="1857374" cy="691200"/>
          </a:xfrm>
          <a:custGeom>
            <a:avLst/>
            <a:gdLst>
              <a:gd name="connsiteX0" fmla="*/ 0 w 1857374"/>
              <a:gd name="connsiteY0" fmla="*/ 0 h 691200"/>
              <a:gd name="connsiteX1" fmla="*/ 1857374 w 1857374"/>
              <a:gd name="connsiteY1" fmla="*/ 0 h 691200"/>
              <a:gd name="connsiteX2" fmla="*/ 1857374 w 1857374"/>
              <a:gd name="connsiteY2" fmla="*/ 691200 h 691200"/>
              <a:gd name="connsiteX3" fmla="*/ 0 w 1857374"/>
              <a:gd name="connsiteY3" fmla="*/ 691200 h 691200"/>
              <a:gd name="connsiteX4" fmla="*/ 0 w 1857374"/>
              <a:gd name="connsiteY4" fmla="*/ 0 h 6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691200">
                <a:moveTo>
                  <a:pt x="0" y="0"/>
                </a:moveTo>
                <a:lnTo>
                  <a:pt x="1857374" y="0"/>
                </a:lnTo>
                <a:lnTo>
                  <a:pt x="1857374" y="691200"/>
                </a:lnTo>
                <a:lnTo>
                  <a:pt x="0" y="691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400" kern="1200" dirty="0" smtClean="0">
                <a:solidFill>
                  <a:srgbClr val="002060"/>
                </a:solidFill>
              </a:rPr>
              <a:t>Standard</a:t>
            </a:r>
            <a:endParaRPr lang="cs-CZ" sz="2400" kern="1200" dirty="0">
              <a:solidFill>
                <a:srgbClr val="002060"/>
              </a:solidFill>
            </a:endParaRPr>
          </a:p>
        </p:txBody>
      </p:sp>
      <p:sp>
        <p:nvSpPr>
          <p:cNvPr id="21" name="Volný tvar 20"/>
          <p:cNvSpPr/>
          <p:nvPr/>
        </p:nvSpPr>
        <p:spPr>
          <a:xfrm>
            <a:off x="1186460" y="1830384"/>
            <a:ext cx="1857374" cy="3341248"/>
          </a:xfrm>
          <a:custGeom>
            <a:avLst/>
            <a:gdLst>
              <a:gd name="connsiteX0" fmla="*/ 0 w 1857374"/>
              <a:gd name="connsiteY0" fmla="*/ 0 h 1614060"/>
              <a:gd name="connsiteX1" fmla="*/ 1857374 w 1857374"/>
              <a:gd name="connsiteY1" fmla="*/ 0 h 1614060"/>
              <a:gd name="connsiteX2" fmla="*/ 1857374 w 1857374"/>
              <a:gd name="connsiteY2" fmla="*/ 1614060 h 1614060"/>
              <a:gd name="connsiteX3" fmla="*/ 0 w 1857374"/>
              <a:gd name="connsiteY3" fmla="*/ 1614060 h 1614060"/>
              <a:gd name="connsiteX4" fmla="*/ 0 w 1857374"/>
              <a:gd name="connsiteY4" fmla="*/ 0 h 161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1614060">
                <a:moveTo>
                  <a:pt x="0" y="0"/>
                </a:moveTo>
                <a:lnTo>
                  <a:pt x="1857374" y="0"/>
                </a:lnTo>
                <a:lnTo>
                  <a:pt x="1857374" y="1614060"/>
                </a:lnTo>
                <a:lnTo>
                  <a:pt x="0" y="16140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42240" bIns="160020" numCol="1" spcCol="1270" anchor="t" anchorCtr="0">
            <a:noAutofit/>
          </a:bodyPr>
          <a:lstStyle/>
          <a:p>
            <a:pPr marL="0" lvl="1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cs-CZ" sz="2000" kern="1200" dirty="0" smtClean="0"/>
              <a:t>Stejné jako stávající   DE 2014    </a:t>
            </a:r>
            <a:endParaRPr lang="cs-CZ" sz="2000" kern="1200" dirty="0"/>
          </a:p>
        </p:txBody>
      </p:sp>
      <p:sp>
        <p:nvSpPr>
          <p:cNvPr id="22" name="Volný tvar 21"/>
          <p:cNvSpPr/>
          <p:nvPr/>
        </p:nvSpPr>
        <p:spPr>
          <a:xfrm>
            <a:off x="3303867" y="1139184"/>
            <a:ext cx="1857374" cy="691200"/>
          </a:xfrm>
          <a:custGeom>
            <a:avLst/>
            <a:gdLst>
              <a:gd name="connsiteX0" fmla="*/ 0 w 1857374"/>
              <a:gd name="connsiteY0" fmla="*/ 0 h 691200"/>
              <a:gd name="connsiteX1" fmla="*/ 1857374 w 1857374"/>
              <a:gd name="connsiteY1" fmla="*/ 0 h 691200"/>
              <a:gd name="connsiteX2" fmla="*/ 1857374 w 1857374"/>
              <a:gd name="connsiteY2" fmla="*/ 691200 h 691200"/>
              <a:gd name="connsiteX3" fmla="*/ 0 w 1857374"/>
              <a:gd name="connsiteY3" fmla="*/ 691200 h 691200"/>
              <a:gd name="connsiteX4" fmla="*/ 0 w 1857374"/>
              <a:gd name="connsiteY4" fmla="*/ 0 h 6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691200">
                <a:moveTo>
                  <a:pt x="0" y="0"/>
                </a:moveTo>
                <a:lnTo>
                  <a:pt x="1857374" y="0"/>
                </a:lnTo>
                <a:lnTo>
                  <a:pt x="1857374" y="691200"/>
                </a:lnTo>
                <a:lnTo>
                  <a:pt x="0" y="691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-5499883"/>
              <a:satOff val="20672"/>
              <a:lumOff val="-17451"/>
              <a:alphaOff val="0"/>
            </a:schemeClr>
          </a:lnRef>
          <a:fillRef idx="1">
            <a:schemeClr val="accent5">
              <a:hueOff val="-5499883"/>
              <a:satOff val="20672"/>
              <a:lumOff val="-17451"/>
              <a:alphaOff val="0"/>
            </a:schemeClr>
          </a:fillRef>
          <a:effectRef idx="0">
            <a:schemeClr val="accent5">
              <a:hueOff val="-5499883"/>
              <a:satOff val="20672"/>
              <a:lumOff val="-1745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400" kern="1200" dirty="0" smtClean="0">
                <a:solidFill>
                  <a:srgbClr val="002060"/>
                </a:solidFill>
              </a:rPr>
              <a:t>Dominant</a:t>
            </a:r>
            <a:endParaRPr lang="cs-CZ" sz="2400" kern="1200" dirty="0">
              <a:solidFill>
                <a:srgbClr val="002060"/>
              </a:solidFill>
            </a:endParaRPr>
          </a:p>
        </p:txBody>
      </p:sp>
      <p:sp>
        <p:nvSpPr>
          <p:cNvPr id="23" name="Volný tvar 22"/>
          <p:cNvSpPr/>
          <p:nvPr/>
        </p:nvSpPr>
        <p:spPr>
          <a:xfrm>
            <a:off x="3303867" y="1830384"/>
            <a:ext cx="1857374" cy="3341248"/>
          </a:xfrm>
          <a:custGeom>
            <a:avLst/>
            <a:gdLst>
              <a:gd name="connsiteX0" fmla="*/ 0 w 1857374"/>
              <a:gd name="connsiteY0" fmla="*/ 0 h 1614060"/>
              <a:gd name="connsiteX1" fmla="*/ 1857374 w 1857374"/>
              <a:gd name="connsiteY1" fmla="*/ 0 h 1614060"/>
              <a:gd name="connsiteX2" fmla="*/ 1857374 w 1857374"/>
              <a:gd name="connsiteY2" fmla="*/ 1614060 h 1614060"/>
              <a:gd name="connsiteX3" fmla="*/ 0 w 1857374"/>
              <a:gd name="connsiteY3" fmla="*/ 1614060 h 1614060"/>
              <a:gd name="connsiteX4" fmla="*/ 0 w 1857374"/>
              <a:gd name="connsiteY4" fmla="*/ 0 h 161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1614060">
                <a:moveTo>
                  <a:pt x="0" y="0"/>
                </a:moveTo>
                <a:lnTo>
                  <a:pt x="1857374" y="0"/>
                </a:lnTo>
                <a:lnTo>
                  <a:pt x="1857374" y="1614060"/>
                </a:lnTo>
                <a:lnTo>
                  <a:pt x="0" y="16140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-5972165"/>
              <a:satOff val="2490"/>
              <a:lumOff val="-2786"/>
              <a:alphaOff val="0"/>
            </a:schemeClr>
          </a:lnRef>
          <a:fillRef idx="1">
            <a:schemeClr val="accent5">
              <a:tint val="40000"/>
              <a:alpha val="90000"/>
              <a:hueOff val="-5972165"/>
              <a:satOff val="2490"/>
              <a:lumOff val="-2786"/>
              <a:alphaOff val="0"/>
            </a:schemeClr>
          </a:fillRef>
          <a:effectRef idx="0">
            <a:schemeClr val="accent5">
              <a:tint val="40000"/>
              <a:alpha val="90000"/>
              <a:hueOff val="-5972165"/>
              <a:satOff val="2490"/>
              <a:lumOff val="-2786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cs-CZ" sz="2400" kern="1200" dirty="0" smtClean="0"/>
              <a:t>Standard </a:t>
            </a:r>
            <a:endParaRPr lang="cs-CZ" sz="2400" kern="1200" dirty="0"/>
          </a:p>
        </p:txBody>
      </p:sp>
      <p:sp>
        <p:nvSpPr>
          <p:cNvPr id="24" name="Volný tvar 23"/>
          <p:cNvSpPr/>
          <p:nvPr/>
        </p:nvSpPr>
        <p:spPr>
          <a:xfrm>
            <a:off x="5421274" y="1139184"/>
            <a:ext cx="1857374" cy="691200"/>
          </a:xfrm>
          <a:custGeom>
            <a:avLst/>
            <a:gdLst>
              <a:gd name="connsiteX0" fmla="*/ 0 w 1857374"/>
              <a:gd name="connsiteY0" fmla="*/ 0 h 691200"/>
              <a:gd name="connsiteX1" fmla="*/ 1857374 w 1857374"/>
              <a:gd name="connsiteY1" fmla="*/ 0 h 691200"/>
              <a:gd name="connsiteX2" fmla="*/ 1857374 w 1857374"/>
              <a:gd name="connsiteY2" fmla="*/ 691200 h 691200"/>
              <a:gd name="connsiteX3" fmla="*/ 0 w 1857374"/>
              <a:gd name="connsiteY3" fmla="*/ 691200 h 691200"/>
              <a:gd name="connsiteX4" fmla="*/ 0 w 1857374"/>
              <a:gd name="connsiteY4" fmla="*/ 0 h 6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691200">
                <a:moveTo>
                  <a:pt x="0" y="0"/>
                </a:moveTo>
                <a:lnTo>
                  <a:pt x="1857374" y="0"/>
                </a:lnTo>
                <a:lnTo>
                  <a:pt x="1857374" y="691200"/>
                </a:lnTo>
                <a:lnTo>
                  <a:pt x="0" y="6912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5">
              <a:hueOff val="-10999766"/>
              <a:satOff val="41344"/>
              <a:lumOff val="-34903"/>
              <a:alphaOff val="0"/>
            </a:schemeClr>
          </a:lnRef>
          <a:fillRef idx="1">
            <a:schemeClr val="accent5">
              <a:hueOff val="-10999766"/>
              <a:satOff val="41344"/>
              <a:lumOff val="-34903"/>
              <a:alphaOff val="0"/>
            </a:schemeClr>
          </a:fillRef>
          <a:effectRef idx="0">
            <a:schemeClr val="accent5">
              <a:hueOff val="-10999766"/>
              <a:satOff val="41344"/>
              <a:lumOff val="-349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400" kern="1200" dirty="0" smtClean="0"/>
              <a:t>Premiant</a:t>
            </a:r>
            <a:endParaRPr lang="cs-CZ" sz="2400" kern="1200" dirty="0"/>
          </a:p>
        </p:txBody>
      </p:sp>
      <p:sp>
        <p:nvSpPr>
          <p:cNvPr id="25" name="Volný tvar 24"/>
          <p:cNvSpPr/>
          <p:nvPr/>
        </p:nvSpPr>
        <p:spPr>
          <a:xfrm>
            <a:off x="5421274" y="1830384"/>
            <a:ext cx="1857374" cy="3341248"/>
          </a:xfrm>
          <a:custGeom>
            <a:avLst/>
            <a:gdLst>
              <a:gd name="connsiteX0" fmla="*/ 0 w 1857374"/>
              <a:gd name="connsiteY0" fmla="*/ 0 h 1614060"/>
              <a:gd name="connsiteX1" fmla="*/ 1857374 w 1857374"/>
              <a:gd name="connsiteY1" fmla="*/ 0 h 1614060"/>
              <a:gd name="connsiteX2" fmla="*/ 1857374 w 1857374"/>
              <a:gd name="connsiteY2" fmla="*/ 1614060 h 1614060"/>
              <a:gd name="connsiteX3" fmla="*/ 0 w 1857374"/>
              <a:gd name="connsiteY3" fmla="*/ 1614060 h 1614060"/>
              <a:gd name="connsiteX4" fmla="*/ 0 w 1857374"/>
              <a:gd name="connsiteY4" fmla="*/ 0 h 161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1614060">
                <a:moveTo>
                  <a:pt x="0" y="0"/>
                </a:moveTo>
                <a:lnTo>
                  <a:pt x="1857374" y="0"/>
                </a:lnTo>
                <a:lnTo>
                  <a:pt x="1857374" y="1614060"/>
                </a:lnTo>
                <a:lnTo>
                  <a:pt x="0" y="161406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5">
              <a:tint val="40000"/>
              <a:alpha val="90000"/>
              <a:hueOff val="-11944330"/>
              <a:satOff val="4979"/>
              <a:lumOff val="-5571"/>
              <a:alphaOff val="0"/>
            </a:schemeClr>
          </a:lnRef>
          <a:fillRef idx="1">
            <a:schemeClr val="accent5">
              <a:tint val="40000"/>
              <a:alpha val="90000"/>
              <a:hueOff val="-11944330"/>
              <a:satOff val="4979"/>
              <a:lumOff val="-5571"/>
              <a:alphaOff val="0"/>
            </a:schemeClr>
          </a:fillRef>
          <a:effectRef idx="0">
            <a:schemeClr val="accent5">
              <a:tint val="40000"/>
              <a:alpha val="90000"/>
              <a:hueOff val="-11944330"/>
              <a:satOff val="4979"/>
              <a:lumOff val="-5571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cs-CZ" sz="2400" kern="1200" dirty="0" smtClean="0"/>
              <a:t>Dominant </a:t>
            </a:r>
            <a:endParaRPr lang="cs-CZ" sz="2400" kern="1200" dirty="0"/>
          </a:p>
        </p:txBody>
      </p:sp>
      <p:sp>
        <p:nvSpPr>
          <p:cNvPr id="16" name="Šipka doprava 15"/>
          <p:cNvSpPr/>
          <p:nvPr/>
        </p:nvSpPr>
        <p:spPr>
          <a:xfrm rot="2216416">
            <a:off x="2893046" y="1822662"/>
            <a:ext cx="720080" cy="21602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 doprava 16"/>
          <p:cNvSpPr/>
          <p:nvPr/>
        </p:nvSpPr>
        <p:spPr>
          <a:xfrm rot="2216416">
            <a:off x="5053286" y="1822661"/>
            <a:ext cx="720080" cy="216024"/>
          </a:xfrm>
          <a:prstGeom prst="rightArrow">
            <a:avLst/>
          </a:prstGeom>
          <a:solidFill>
            <a:srgbClr val="66FF66"/>
          </a:solidFill>
          <a:ln>
            <a:solidFill>
              <a:srgbClr val="00B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aoblený obdélník 2"/>
          <p:cNvSpPr/>
          <p:nvPr/>
        </p:nvSpPr>
        <p:spPr>
          <a:xfrm>
            <a:off x="1186460" y="3021074"/>
            <a:ext cx="1857374" cy="5905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Vyšší limit pro sklo all risk</a:t>
            </a:r>
            <a:endParaRPr lang="cs-CZ" dirty="0"/>
          </a:p>
        </p:txBody>
      </p:sp>
      <p:sp>
        <p:nvSpPr>
          <p:cNvPr id="19" name="Zaoblený obdélník 18"/>
          <p:cNvSpPr/>
          <p:nvPr/>
        </p:nvSpPr>
        <p:spPr>
          <a:xfrm>
            <a:off x="1186460" y="3611578"/>
            <a:ext cx="1857374" cy="5905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Rozšířená asistence</a:t>
            </a:r>
            <a:endParaRPr lang="cs-CZ" dirty="0"/>
          </a:p>
        </p:txBody>
      </p:sp>
      <p:sp>
        <p:nvSpPr>
          <p:cNvPr id="6" name="Plus 5"/>
          <p:cNvSpPr/>
          <p:nvPr/>
        </p:nvSpPr>
        <p:spPr>
          <a:xfrm>
            <a:off x="1934763" y="2628169"/>
            <a:ext cx="360040" cy="360040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Plus 25"/>
          <p:cNvSpPr/>
          <p:nvPr/>
        </p:nvSpPr>
        <p:spPr>
          <a:xfrm>
            <a:off x="4052534" y="2327316"/>
            <a:ext cx="360040" cy="360040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Zaoblený obdélník 28"/>
          <p:cNvSpPr/>
          <p:nvPr/>
        </p:nvSpPr>
        <p:spPr>
          <a:xfrm>
            <a:off x="5413326" y="3990148"/>
            <a:ext cx="1857374" cy="590504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Ztráta vody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0" name="Zaoblený obdélník 29"/>
          <p:cNvSpPr/>
          <p:nvPr/>
        </p:nvSpPr>
        <p:spPr>
          <a:xfrm>
            <a:off x="3303867" y="4481338"/>
            <a:ext cx="1857374" cy="83431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Poškození fasády živočichy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1" name="Zaoblený obdélník 30"/>
          <p:cNvSpPr/>
          <p:nvPr/>
        </p:nvSpPr>
        <p:spPr>
          <a:xfrm>
            <a:off x="3303867" y="3890834"/>
            <a:ext cx="1857374" cy="590504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Atmosférické srážky</a:t>
            </a:r>
            <a:endParaRPr lang="cs-CZ" dirty="0"/>
          </a:p>
        </p:txBody>
      </p:sp>
      <p:sp>
        <p:nvSpPr>
          <p:cNvPr id="32" name="Zaoblený obdélník 31"/>
          <p:cNvSpPr/>
          <p:nvPr/>
        </p:nvSpPr>
        <p:spPr>
          <a:xfrm>
            <a:off x="3309948" y="3300330"/>
            <a:ext cx="1857374" cy="590504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Zkrat a přepětí</a:t>
            </a:r>
            <a:endParaRPr lang="cs-CZ" dirty="0"/>
          </a:p>
        </p:txBody>
      </p:sp>
      <p:sp>
        <p:nvSpPr>
          <p:cNvPr id="33" name="Zaoblený obdélník 32"/>
          <p:cNvSpPr/>
          <p:nvPr/>
        </p:nvSpPr>
        <p:spPr>
          <a:xfrm>
            <a:off x="3303867" y="2708920"/>
            <a:ext cx="1857374" cy="590504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Odcizení a vandalismus</a:t>
            </a:r>
            <a:endParaRPr lang="cs-CZ" dirty="0"/>
          </a:p>
        </p:txBody>
      </p:sp>
      <p:sp>
        <p:nvSpPr>
          <p:cNvPr id="34" name="Zaoblený obdélník 33"/>
          <p:cNvSpPr/>
          <p:nvPr/>
        </p:nvSpPr>
        <p:spPr>
          <a:xfrm>
            <a:off x="5405378" y="4580652"/>
            <a:ext cx="1857374" cy="590504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Technická porucha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5" name="Plus 34"/>
          <p:cNvSpPr/>
          <p:nvPr/>
        </p:nvSpPr>
        <p:spPr>
          <a:xfrm>
            <a:off x="6169941" y="3415562"/>
            <a:ext cx="360040" cy="360040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7" name="Skupina 26"/>
          <p:cNvGrpSpPr/>
          <p:nvPr/>
        </p:nvGrpSpPr>
        <p:grpSpPr>
          <a:xfrm>
            <a:off x="7385374" y="89349"/>
            <a:ext cx="1554894" cy="1580253"/>
            <a:chOff x="1828799" y="50799"/>
            <a:chExt cx="2438400" cy="2438400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6" name="Ovál 35"/>
            <p:cNvSpPr/>
            <p:nvPr/>
          </p:nvSpPr>
          <p:spPr>
            <a:xfrm>
              <a:off x="1828799" y="50799"/>
              <a:ext cx="2438400" cy="2438400"/>
            </a:xfrm>
            <a:prstGeom prst="ellipse">
              <a:avLst/>
            </a:prstGeom>
            <a:grpFill/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7" name="Ovál 4"/>
            <p:cNvSpPr/>
            <p:nvPr/>
          </p:nvSpPr>
          <p:spPr>
            <a:xfrm>
              <a:off x="2159544" y="654420"/>
              <a:ext cx="1788161" cy="109728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000" b="1" kern="1200" dirty="0" smtClean="0"/>
                <a:t>Stavba</a:t>
              </a:r>
              <a:endParaRPr lang="cs-CZ" sz="2000" b="1" kern="1200" dirty="0"/>
            </a:p>
          </p:txBody>
        </p:sp>
      </p:grpSp>
      <p:sp>
        <p:nvSpPr>
          <p:cNvPr id="28" name="Obdélník 27"/>
          <p:cNvSpPr/>
          <p:nvPr/>
        </p:nvSpPr>
        <p:spPr>
          <a:xfrm>
            <a:off x="4261729" y="5531672"/>
            <a:ext cx="2088232" cy="50405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Pouze u Stavby</a:t>
            </a:r>
            <a:endParaRPr lang="cs-CZ" dirty="0"/>
          </a:p>
        </p:txBody>
      </p:sp>
      <p:cxnSp>
        <p:nvCxnSpPr>
          <p:cNvPr id="38" name="Přímá spojnice 37"/>
          <p:cNvCxnSpPr>
            <a:stCxn id="28" idx="0"/>
          </p:cNvCxnSpPr>
          <p:nvPr/>
        </p:nvCxnSpPr>
        <p:spPr>
          <a:xfrm flipH="1" flipV="1">
            <a:off x="4960039" y="5171156"/>
            <a:ext cx="345806" cy="36051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Zaoblený obdélník 38"/>
          <p:cNvSpPr/>
          <p:nvPr/>
        </p:nvSpPr>
        <p:spPr>
          <a:xfrm>
            <a:off x="1186096" y="4205200"/>
            <a:ext cx="1857374" cy="5905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 riziko Mráz</a:t>
            </a:r>
            <a:endParaRPr lang="cs-CZ" dirty="0"/>
          </a:p>
        </p:txBody>
      </p:sp>
      <p:sp>
        <p:nvSpPr>
          <p:cNvPr id="41" name="Zaoblený obdélník 40"/>
          <p:cNvSpPr/>
          <p:nvPr/>
        </p:nvSpPr>
        <p:spPr>
          <a:xfrm>
            <a:off x="1181149" y="4828583"/>
            <a:ext cx="1857374" cy="5905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Zkrat a přepětí</a:t>
            </a:r>
            <a:endParaRPr lang="cs-CZ" dirty="0"/>
          </a:p>
        </p:txBody>
      </p:sp>
      <p:sp>
        <p:nvSpPr>
          <p:cNvPr id="7" name="Násobení 6"/>
          <p:cNvSpPr/>
          <p:nvPr/>
        </p:nvSpPr>
        <p:spPr>
          <a:xfrm>
            <a:off x="1159363" y="4734351"/>
            <a:ext cx="1867146" cy="767847"/>
          </a:xfrm>
          <a:prstGeom prst="mathMultiply">
            <a:avLst>
              <a:gd name="adj1" fmla="val 709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>
            <a:off x="1691680" y="5531672"/>
            <a:ext cx="2252842" cy="63363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Pouze jako volitelné pojištění</a:t>
            </a:r>
            <a:endParaRPr lang="cs-CZ" dirty="0"/>
          </a:p>
        </p:txBody>
      </p:sp>
      <p:cxnSp>
        <p:nvCxnSpPr>
          <p:cNvPr id="9" name="Přímá spojnice 8"/>
          <p:cNvCxnSpPr>
            <a:stCxn id="42" idx="0"/>
          </p:cNvCxnSpPr>
          <p:nvPr/>
        </p:nvCxnSpPr>
        <p:spPr>
          <a:xfrm flipV="1">
            <a:off x="2818101" y="5315648"/>
            <a:ext cx="0" cy="21602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45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Varianty pojištění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4C9D7-5281-4A22-BD28-48943E47589E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  <p:sp>
        <p:nvSpPr>
          <p:cNvPr id="22" name="Volný tvar 21"/>
          <p:cNvSpPr/>
          <p:nvPr/>
        </p:nvSpPr>
        <p:spPr>
          <a:xfrm>
            <a:off x="3563888" y="1196752"/>
            <a:ext cx="3381010" cy="691200"/>
          </a:xfrm>
          <a:custGeom>
            <a:avLst/>
            <a:gdLst>
              <a:gd name="connsiteX0" fmla="*/ 0 w 1857374"/>
              <a:gd name="connsiteY0" fmla="*/ 0 h 691200"/>
              <a:gd name="connsiteX1" fmla="*/ 1857374 w 1857374"/>
              <a:gd name="connsiteY1" fmla="*/ 0 h 691200"/>
              <a:gd name="connsiteX2" fmla="*/ 1857374 w 1857374"/>
              <a:gd name="connsiteY2" fmla="*/ 691200 h 691200"/>
              <a:gd name="connsiteX3" fmla="*/ 0 w 1857374"/>
              <a:gd name="connsiteY3" fmla="*/ 691200 h 691200"/>
              <a:gd name="connsiteX4" fmla="*/ 0 w 1857374"/>
              <a:gd name="connsiteY4" fmla="*/ 0 h 6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691200">
                <a:moveTo>
                  <a:pt x="0" y="0"/>
                </a:moveTo>
                <a:lnTo>
                  <a:pt x="1857374" y="0"/>
                </a:lnTo>
                <a:lnTo>
                  <a:pt x="1857374" y="691200"/>
                </a:lnTo>
                <a:lnTo>
                  <a:pt x="0" y="691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-5499883"/>
              <a:satOff val="20672"/>
              <a:lumOff val="-17451"/>
              <a:alphaOff val="0"/>
            </a:schemeClr>
          </a:lnRef>
          <a:fillRef idx="1">
            <a:schemeClr val="accent5">
              <a:hueOff val="-5499883"/>
              <a:satOff val="20672"/>
              <a:lumOff val="-17451"/>
              <a:alphaOff val="0"/>
            </a:schemeClr>
          </a:fillRef>
          <a:effectRef idx="0">
            <a:schemeClr val="accent5">
              <a:hueOff val="-5499883"/>
              <a:satOff val="20672"/>
              <a:lumOff val="-1745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800" b="1" kern="1200" dirty="0" smtClean="0">
                <a:solidFill>
                  <a:srgbClr val="002060"/>
                </a:solidFill>
              </a:rPr>
              <a:t>Dominant</a:t>
            </a:r>
            <a:endParaRPr lang="cs-CZ" sz="2800" b="1" kern="1200" dirty="0">
              <a:solidFill>
                <a:srgbClr val="002060"/>
              </a:solidFill>
            </a:endParaRPr>
          </a:p>
        </p:txBody>
      </p:sp>
      <p:sp>
        <p:nvSpPr>
          <p:cNvPr id="23" name="Volný tvar 22"/>
          <p:cNvSpPr/>
          <p:nvPr/>
        </p:nvSpPr>
        <p:spPr>
          <a:xfrm>
            <a:off x="3563888" y="1887952"/>
            <a:ext cx="3381010" cy="3557272"/>
          </a:xfrm>
          <a:custGeom>
            <a:avLst/>
            <a:gdLst>
              <a:gd name="connsiteX0" fmla="*/ 0 w 1857374"/>
              <a:gd name="connsiteY0" fmla="*/ 0 h 1614060"/>
              <a:gd name="connsiteX1" fmla="*/ 1857374 w 1857374"/>
              <a:gd name="connsiteY1" fmla="*/ 0 h 1614060"/>
              <a:gd name="connsiteX2" fmla="*/ 1857374 w 1857374"/>
              <a:gd name="connsiteY2" fmla="*/ 1614060 h 1614060"/>
              <a:gd name="connsiteX3" fmla="*/ 0 w 1857374"/>
              <a:gd name="connsiteY3" fmla="*/ 1614060 h 1614060"/>
              <a:gd name="connsiteX4" fmla="*/ 0 w 1857374"/>
              <a:gd name="connsiteY4" fmla="*/ 0 h 161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1614060">
                <a:moveTo>
                  <a:pt x="0" y="0"/>
                </a:moveTo>
                <a:lnTo>
                  <a:pt x="1857374" y="0"/>
                </a:lnTo>
                <a:lnTo>
                  <a:pt x="1857374" y="1614060"/>
                </a:lnTo>
                <a:lnTo>
                  <a:pt x="0" y="16140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-5972165"/>
              <a:satOff val="2490"/>
              <a:lumOff val="-2786"/>
              <a:alphaOff val="0"/>
            </a:schemeClr>
          </a:lnRef>
          <a:fillRef idx="1">
            <a:schemeClr val="accent5">
              <a:tint val="40000"/>
              <a:alpha val="90000"/>
              <a:hueOff val="-5972165"/>
              <a:satOff val="2490"/>
              <a:lumOff val="-2786"/>
              <a:alphaOff val="0"/>
            </a:schemeClr>
          </a:fillRef>
          <a:effectRef idx="0">
            <a:schemeClr val="accent5">
              <a:tint val="40000"/>
              <a:alpha val="90000"/>
              <a:hueOff val="-5972165"/>
              <a:satOff val="2490"/>
              <a:lumOff val="-2786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0" lvl="1" algn="ctr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cs-CZ" sz="2400" kern="1200" dirty="0" smtClean="0"/>
              <a:t>Standard </a:t>
            </a:r>
            <a:endParaRPr lang="cs-CZ" sz="2400" kern="1200" dirty="0"/>
          </a:p>
        </p:txBody>
      </p:sp>
      <p:sp>
        <p:nvSpPr>
          <p:cNvPr id="26" name="Plus 25"/>
          <p:cNvSpPr/>
          <p:nvPr/>
        </p:nvSpPr>
        <p:spPr>
          <a:xfrm>
            <a:off x="5074373" y="2420888"/>
            <a:ext cx="360040" cy="360040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2771800" y="5949280"/>
            <a:ext cx="507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*PP…pojistné plnění, *PČ …pojistná částka</a:t>
            </a:r>
            <a:endParaRPr lang="cs-CZ" dirty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176859"/>
              </p:ext>
            </p:extLst>
          </p:nvPr>
        </p:nvGraphicFramePr>
        <p:xfrm>
          <a:off x="3563888" y="3017673"/>
          <a:ext cx="5395445" cy="245561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394049"/>
                <a:gridCol w="2001396"/>
              </a:tblGrid>
              <a:tr h="411535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Rizika automaticky</a:t>
                      </a:r>
                      <a:r>
                        <a:rPr lang="cs-CZ" baseline="0" dirty="0" smtClean="0">
                          <a:solidFill>
                            <a:srgbClr val="002060"/>
                          </a:solidFill>
                        </a:rPr>
                        <a:t> zahrnutá 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Limit PP*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cs-CZ" dirty="0" smtClean="0"/>
                        <a:t>Odcizení a vandalismus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= PČ* stavby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cs-CZ" dirty="0" smtClean="0"/>
                        <a:t>Zkrat</a:t>
                      </a:r>
                      <a:r>
                        <a:rPr lang="cs-CZ" baseline="0" dirty="0" smtClean="0"/>
                        <a:t> a přepětí 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20.000 na rok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Zatečení atmosférických srážek do budovy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20.000 na rok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Poškození fasády živočichy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20.000 na rok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6" name="Čárový popisek 2 45"/>
          <p:cNvSpPr/>
          <p:nvPr/>
        </p:nvSpPr>
        <p:spPr>
          <a:xfrm>
            <a:off x="189267" y="5020783"/>
            <a:ext cx="3068678" cy="658148"/>
          </a:xfrm>
          <a:prstGeom prst="borderCallout2">
            <a:avLst>
              <a:gd name="adj1" fmla="val 32124"/>
              <a:gd name="adj2" fmla="val 100405"/>
              <a:gd name="adj3" fmla="val 57523"/>
              <a:gd name="adj4" fmla="val 103564"/>
              <a:gd name="adj5" fmla="val 40427"/>
              <a:gd name="adj6" fmla="val 110425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Poškození zateplení, např. ptáky</a:t>
            </a:r>
            <a:endParaRPr lang="cs-CZ" dirty="0"/>
          </a:p>
        </p:txBody>
      </p:sp>
      <p:sp>
        <p:nvSpPr>
          <p:cNvPr id="48" name="Čárový popisek 2 47"/>
          <p:cNvSpPr/>
          <p:nvPr/>
        </p:nvSpPr>
        <p:spPr>
          <a:xfrm>
            <a:off x="189267" y="3645024"/>
            <a:ext cx="3068678" cy="1212648"/>
          </a:xfrm>
          <a:prstGeom prst="borderCallout2">
            <a:avLst>
              <a:gd name="adj1" fmla="val 57827"/>
              <a:gd name="adj2" fmla="val 100405"/>
              <a:gd name="adj3" fmla="val 62142"/>
              <a:gd name="adj4" fmla="val 105296"/>
              <a:gd name="adj5" fmla="val 78695"/>
              <a:gd name="adj6" fmla="val 110425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Nevztahuje se na srážky vniknuvší nedostatečně uzavřenými okny, dveřmi a jinými zjevnými otvory</a:t>
            </a:r>
            <a:endParaRPr lang="cs-CZ" dirty="0"/>
          </a:p>
        </p:txBody>
      </p:sp>
      <p:sp>
        <p:nvSpPr>
          <p:cNvPr id="49" name="Čárový popisek 2 48"/>
          <p:cNvSpPr/>
          <p:nvPr/>
        </p:nvSpPr>
        <p:spPr>
          <a:xfrm>
            <a:off x="189267" y="2924944"/>
            <a:ext cx="3068678" cy="658148"/>
          </a:xfrm>
          <a:prstGeom prst="borderCallout2">
            <a:avLst>
              <a:gd name="adj1" fmla="val 51510"/>
              <a:gd name="adj2" fmla="val 99366"/>
              <a:gd name="adj3" fmla="val 139915"/>
              <a:gd name="adj4" fmla="val 104258"/>
              <a:gd name="adj5" fmla="val 174515"/>
              <a:gd name="adj6" fmla="val 110771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Vztahuje na věci </a:t>
            </a:r>
          </a:p>
          <a:p>
            <a:pPr algn="ctr"/>
            <a:r>
              <a:rPr lang="cs-CZ" dirty="0" smtClean="0"/>
              <a:t>mladší 10 let</a:t>
            </a:r>
            <a:endParaRPr lang="cs-CZ" dirty="0"/>
          </a:p>
        </p:txBody>
      </p:sp>
      <p:grpSp>
        <p:nvGrpSpPr>
          <p:cNvPr id="18" name="Skupina 17"/>
          <p:cNvGrpSpPr/>
          <p:nvPr/>
        </p:nvGrpSpPr>
        <p:grpSpPr>
          <a:xfrm>
            <a:off x="7385374" y="89349"/>
            <a:ext cx="1554894" cy="1580253"/>
            <a:chOff x="1828799" y="50799"/>
            <a:chExt cx="2438400" cy="2438400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Ovál 18"/>
            <p:cNvSpPr/>
            <p:nvPr/>
          </p:nvSpPr>
          <p:spPr>
            <a:xfrm>
              <a:off x="1828799" y="50799"/>
              <a:ext cx="2438400" cy="2438400"/>
            </a:xfrm>
            <a:prstGeom prst="ellipse">
              <a:avLst/>
            </a:prstGeom>
            <a:grpFill/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0" name="Ovál 4"/>
            <p:cNvSpPr/>
            <p:nvPr/>
          </p:nvSpPr>
          <p:spPr>
            <a:xfrm>
              <a:off x="2159544" y="654420"/>
              <a:ext cx="1788161" cy="109728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000" b="1" kern="1200" dirty="0" smtClean="0"/>
                <a:t>Stavba</a:t>
              </a:r>
              <a:endParaRPr lang="cs-CZ" sz="2000" b="1" kern="1200" dirty="0"/>
            </a:p>
          </p:txBody>
        </p:sp>
      </p:grpSp>
      <p:sp>
        <p:nvSpPr>
          <p:cNvPr id="15" name="Výbuch 1 14"/>
          <p:cNvSpPr/>
          <p:nvPr/>
        </p:nvSpPr>
        <p:spPr>
          <a:xfrm>
            <a:off x="5580112" y="4725144"/>
            <a:ext cx="1278901" cy="412102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Nové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52768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Náš domov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4C9D7-5281-4A22-BD28-48943E47589E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4355976" cy="272248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73286"/>
            <a:ext cx="3799334" cy="251912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935" y="3527922"/>
            <a:ext cx="3691111" cy="2764770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>
          <a:xfrm>
            <a:off x="179512" y="4257073"/>
            <a:ext cx="2376264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STAVBA</a:t>
            </a:r>
            <a:endParaRPr lang="cs-CZ" sz="2400" b="1" dirty="0"/>
          </a:p>
        </p:txBody>
      </p:sp>
      <p:sp>
        <p:nvSpPr>
          <p:cNvPr id="13" name="Zaoblený obdélník 12"/>
          <p:cNvSpPr/>
          <p:nvPr/>
        </p:nvSpPr>
        <p:spPr>
          <a:xfrm>
            <a:off x="6615683" y="454486"/>
            <a:ext cx="2376264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BYT</a:t>
            </a:r>
            <a:endParaRPr lang="cs-CZ" sz="2400" b="1" dirty="0"/>
          </a:p>
        </p:txBody>
      </p:sp>
      <p:sp>
        <p:nvSpPr>
          <p:cNvPr id="14" name="Zaoblený obdélník 13"/>
          <p:cNvSpPr/>
          <p:nvPr/>
        </p:nvSpPr>
        <p:spPr>
          <a:xfrm>
            <a:off x="6599426" y="4626070"/>
            <a:ext cx="2376264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DOMÁCNOST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67320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 14"/>
          <p:cNvSpPr/>
          <p:nvPr/>
        </p:nvSpPr>
        <p:spPr>
          <a:xfrm>
            <a:off x="3491880" y="1556792"/>
            <a:ext cx="3024336" cy="691200"/>
          </a:xfrm>
          <a:custGeom>
            <a:avLst/>
            <a:gdLst>
              <a:gd name="connsiteX0" fmla="*/ 0 w 1857374"/>
              <a:gd name="connsiteY0" fmla="*/ 0 h 691200"/>
              <a:gd name="connsiteX1" fmla="*/ 1857374 w 1857374"/>
              <a:gd name="connsiteY1" fmla="*/ 0 h 691200"/>
              <a:gd name="connsiteX2" fmla="*/ 1857374 w 1857374"/>
              <a:gd name="connsiteY2" fmla="*/ 691200 h 691200"/>
              <a:gd name="connsiteX3" fmla="*/ 0 w 1857374"/>
              <a:gd name="connsiteY3" fmla="*/ 691200 h 691200"/>
              <a:gd name="connsiteX4" fmla="*/ 0 w 1857374"/>
              <a:gd name="connsiteY4" fmla="*/ 0 h 6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691200">
                <a:moveTo>
                  <a:pt x="0" y="0"/>
                </a:moveTo>
                <a:lnTo>
                  <a:pt x="1857374" y="0"/>
                </a:lnTo>
                <a:lnTo>
                  <a:pt x="1857374" y="691200"/>
                </a:lnTo>
                <a:lnTo>
                  <a:pt x="0" y="6912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5">
              <a:hueOff val="-10999766"/>
              <a:satOff val="41344"/>
              <a:lumOff val="-34903"/>
              <a:alphaOff val="0"/>
            </a:schemeClr>
          </a:lnRef>
          <a:fillRef idx="1">
            <a:schemeClr val="accent5">
              <a:hueOff val="-10999766"/>
              <a:satOff val="41344"/>
              <a:lumOff val="-34903"/>
              <a:alphaOff val="0"/>
            </a:schemeClr>
          </a:fillRef>
          <a:effectRef idx="0">
            <a:schemeClr val="accent5">
              <a:hueOff val="-10999766"/>
              <a:satOff val="41344"/>
              <a:lumOff val="-349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800" b="1" kern="1200" dirty="0" smtClean="0"/>
              <a:t>Premiant</a:t>
            </a:r>
            <a:endParaRPr lang="cs-CZ" sz="2800" b="1" kern="1200" dirty="0"/>
          </a:p>
        </p:txBody>
      </p:sp>
      <p:sp>
        <p:nvSpPr>
          <p:cNvPr id="16" name="Volný tvar 15"/>
          <p:cNvSpPr/>
          <p:nvPr/>
        </p:nvSpPr>
        <p:spPr>
          <a:xfrm>
            <a:off x="3491880" y="2247992"/>
            <a:ext cx="3024336" cy="3557272"/>
          </a:xfrm>
          <a:custGeom>
            <a:avLst/>
            <a:gdLst>
              <a:gd name="connsiteX0" fmla="*/ 0 w 1857374"/>
              <a:gd name="connsiteY0" fmla="*/ 0 h 1614060"/>
              <a:gd name="connsiteX1" fmla="*/ 1857374 w 1857374"/>
              <a:gd name="connsiteY1" fmla="*/ 0 h 1614060"/>
              <a:gd name="connsiteX2" fmla="*/ 1857374 w 1857374"/>
              <a:gd name="connsiteY2" fmla="*/ 1614060 h 1614060"/>
              <a:gd name="connsiteX3" fmla="*/ 0 w 1857374"/>
              <a:gd name="connsiteY3" fmla="*/ 1614060 h 1614060"/>
              <a:gd name="connsiteX4" fmla="*/ 0 w 1857374"/>
              <a:gd name="connsiteY4" fmla="*/ 0 h 161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1614060">
                <a:moveTo>
                  <a:pt x="0" y="0"/>
                </a:moveTo>
                <a:lnTo>
                  <a:pt x="1857374" y="0"/>
                </a:lnTo>
                <a:lnTo>
                  <a:pt x="1857374" y="1614060"/>
                </a:lnTo>
                <a:lnTo>
                  <a:pt x="0" y="161406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5">
              <a:tint val="40000"/>
              <a:alpha val="90000"/>
              <a:hueOff val="-11944330"/>
              <a:satOff val="4979"/>
              <a:lumOff val="-5571"/>
              <a:alphaOff val="0"/>
            </a:schemeClr>
          </a:lnRef>
          <a:fillRef idx="1">
            <a:schemeClr val="accent5">
              <a:tint val="40000"/>
              <a:alpha val="90000"/>
              <a:hueOff val="-11944330"/>
              <a:satOff val="4979"/>
              <a:lumOff val="-5571"/>
              <a:alphaOff val="0"/>
            </a:schemeClr>
          </a:fillRef>
          <a:effectRef idx="0">
            <a:schemeClr val="accent5">
              <a:tint val="40000"/>
              <a:alpha val="90000"/>
              <a:hueOff val="-11944330"/>
              <a:satOff val="4979"/>
              <a:lumOff val="-5571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0" lvl="1" algn="ctr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cs-CZ" sz="2400" kern="1200" dirty="0" smtClean="0"/>
              <a:t>Dominant </a:t>
            </a:r>
            <a:endParaRPr lang="cs-CZ" sz="2400" kern="12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Varianty pojištění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>
          <a:xfrm>
            <a:off x="2687748" y="6524905"/>
            <a:ext cx="409575" cy="287338"/>
          </a:xfrm>
        </p:spPr>
        <p:txBody>
          <a:bodyPr/>
          <a:lstStyle/>
          <a:p>
            <a:pPr>
              <a:defRPr/>
            </a:pPr>
            <a:fld id="{63E4C9D7-5281-4A22-BD28-48943E47589E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  <p:sp>
        <p:nvSpPr>
          <p:cNvPr id="26" name="Plus 25"/>
          <p:cNvSpPr/>
          <p:nvPr/>
        </p:nvSpPr>
        <p:spPr>
          <a:xfrm>
            <a:off x="5000499" y="3743338"/>
            <a:ext cx="352539" cy="360040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353038" y="5929782"/>
            <a:ext cx="277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*PP…pojistné plnění</a:t>
            </a:r>
            <a:endParaRPr lang="cs-CZ" dirty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423684"/>
              </p:ext>
            </p:extLst>
          </p:nvPr>
        </p:nvGraphicFramePr>
        <p:xfrm>
          <a:off x="3491880" y="4241705"/>
          <a:ext cx="5434815" cy="15760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024336"/>
                <a:gridCol w="2410479"/>
              </a:tblGrid>
              <a:tr h="411535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Rizika automaticky zahrnutá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Limit PP*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Ztráta vody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100.000 na rok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Technická porucha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100.000 na rok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9" name="Čárový popisek 2 48"/>
          <p:cNvSpPr/>
          <p:nvPr/>
        </p:nvSpPr>
        <p:spPr>
          <a:xfrm>
            <a:off x="127279" y="3580203"/>
            <a:ext cx="3068678" cy="1046349"/>
          </a:xfrm>
          <a:prstGeom prst="borderCallout2">
            <a:avLst>
              <a:gd name="adj1" fmla="val 83766"/>
              <a:gd name="adj2" fmla="val 100752"/>
              <a:gd name="adj3" fmla="val 118370"/>
              <a:gd name="adj4" fmla="val 105643"/>
              <a:gd name="adj5" fmla="val 134758"/>
              <a:gd name="adj6" fmla="val 110425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Náklady za vodné a stočné při úniku vody následkem   vodovodní škody</a:t>
            </a:r>
            <a:endParaRPr lang="cs-CZ" dirty="0"/>
          </a:p>
        </p:txBody>
      </p:sp>
      <p:sp>
        <p:nvSpPr>
          <p:cNvPr id="13" name="Čárový popisek 2 12"/>
          <p:cNvSpPr/>
          <p:nvPr/>
        </p:nvSpPr>
        <p:spPr>
          <a:xfrm>
            <a:off x="127279" y="4983257"/>
            <a:ext cx="3068678" cy="720080"/>
          </a:xfrm>
          <a:prstGeom prst="borderCallout2">
            <a:avLst>
              <a:gd name="adj1" fmla="val 69033"/>
              <a:gd name="adj2" fmla="val 99366"/>
              <a:gd name="adj3" fmla="val 72758"/>
              <a:gd name="adj4" fmla="val 106335"/>
              <a:gd name="adj5" fmla="val 63233"/>
              <a:gd name="adj6" fmla="val 110426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Vysvětlení pojmu naleznete na následujícím </a:t>
            </a:r>
            <a:r>
              <a:rPr lang="cs-CZ" dirty="0" err="1" smtClean="0"/>
              <a:t>slidu</a:t>
            </a:r>
            <a:endParaRPr lang="cs-CZ" dirty="0"/>
          </a:p>
        </p:txBody>
      </p:sp>
      <p:grpSp>
        <p:nvGrpSpPr>
          <p:cNvPr id="14" name="Skupina 13"/>
          <p:cNvGrpSpPr/>
          <p:nvPr/>
        </p:nvGrpSpPr>
        <p:grpSpPr>
          <a:xfrm>
            <a:off x="7385374" y="89349"/>
            <a:ext cx="1554894" cy="1580253"/>
            <a:chOff x="1828799" y="50799"/>
            <a:chExt cx="2438400" cy="2438400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Ovál 16"/>
            <p:cNvSpPr/>
            <p:nvPr/>
          </p:nvSpPr>
          <p:spPr>
            <a:xfrm>
              <a:off x="1828799" y="50799"/>
              <a:ext cx="2438400" cy="2438400"/>
            </a:xfrm>
            <a:prstGeom prst="ellipse">
              <a:avLst/>
            </a:prstGeom>
            <a:grpFill/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1" name="Ovál 4"/>
            <p:cNvSpPr/>
            <p:nvPr/>
          </p:nvSpPr>
          <p:spPr>
            <a:xfrm>
              <a:off x="2159544" y="654420"/>
              <a:ext cx="1788161" cy="109728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000" b="1" kern="1200" dirty="0" smtClean="0"/>
                <a:t>Stavba</a:t>
              </a:r>
              <a:endParaRPr lang="cs-CZ" sz="2000" b="1" kern="1200" dirty="0"/>
            </a:p>
          </p:txBody>
        </p:sp>
      </p:grpSp>
      <p:sp>
        <p:nvSpPr>
          <p:cNvPr id="18" name="Výbuch 1 17"/>
          <p:cNvSpPr/>
          <p:nvPr/>
        </p:nvSpPr>
        <p:spPr>
          <a:xfrm>
            <a:off x="5184068" y="5137246"/>
            <a:ext cx="1278901" cy="412102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Nové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93486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Varianty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 rot="21353686">
            <a:off x="193796" y="1469201"/>
            <a:ext cx="7375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Co znamená termín Technická porucha?</a:t>
            </a:r>
            <a:endParaRPr lang="cs-CZ" sz="24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189302" y="2708919"/>
            <a:ext cx="2786608" cy="1724057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Technická porucha</a:t>
            </a:r>
            <a:endParaRPr lang="cs-CZ" b="1" dirty="0"/>
          </a:p>
        </p:txBody>
      </p:sp>
      <p:sp>
        <p:nvSpPr>
          <p:cNvPr id="12" name="Zaoblený obdélník 11"/>
          <p:cNvSpPr/>
          <p:nvPr/>
        </p:nvSpPr>
        <p:spPr>
          <a:xfrm>
            <a:off x="3258866" y="2708920"/>
            <a:ext cx="5400600" cy="172405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Rozbití strojních a elektronických zařízení (která jsou součástí stavby) nedopatřením, výrobní vadou, vadou </a:t>
            </a:r>
            <a:r>
              <a:rPr lang="cs-CZ" dirty="0" smtClean="0"/>
              <a:t>materiálu. </a:t>
            </a:r>
          </a:p>
        </p:txBody>
      </p:sp>
      <p:sp>
        <p:nvSpPr>
          <p:cNvPr id="13" name="Šipka doprava 12"/>
          <p:cNvSpPr/>
          <p:nvPr/>
        </p:nvSpPr>
        <p:spPr>
          <a:xfrm>
            <a:off x="2970581" y="3352666"/>
            <a:ext cx="357533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aoblený obdélník 15"/>
          <p:cNvSpPr/>
          <p:nvPr/>
        </p:nvSpPr>
        <p:spPr>
          <a:xfrm>
            <a:off x="3948453" y="4221088"/>
            <a:ext cx="4196405" cy="100811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Podmínka: </a:t>
            </a:r>
            <a:r>
              <a:rPr lang="cs-CZ" dirty="0"/>
              <a:t>Zařízení </a:t>
            </a:r>
            <a:r>
              <a:rPr lang="cs-CZ" b="1" dirty="0">
                <a:solidFill>
                  <a:srgbClr val="FF0000"/>
                </a:solidFill>
              </a:rPr>
              <a:t>mladší</a:t>
            </a:r>
            <a:r>
              <a:rPr lang="cs-CZ" dirty="0"/>
              <a:t> </a:t>
            </a:r>
            <a:r>
              <a:rPr lang="cs-CZ" b="1" dirty="0" smtClean="0">
                <a:solidFill>
                  <a:srgbClr val="FF0000"/>
                </a:solidFill>
              </a:rPr>
              <a:t>10 </a:t>
            </a:r>
            <a:r>
              <a:rPr lang="cs-CZ" b="1" dirty="0">
                <a:solidFill>
                  <a:srgbClr val="FF0000"/>
                </a:solidFill>
              </a:rPr>
              <a:t>let</a:t>
            </a:r>
            <a:r>
              <a:rPr lang="cs-CZ" dirty="0"/>
              <a:t>, na které </a:t>
            </a:r>
            <a:r>
              <a:rPr lang="cs-CZ" dirty="0" smtClean="0"/>
              <a:t>se </a:t>
            </a:r>
            <a:r>
              <a:rPr lang="cs-CZ" dirty="0"/>
              <a:t>nevztahuje záruka za vadu a jakost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4774849" y="5201076"/>
            <a:ext cx="2664296" cy="7200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Příklad:</a:t>
            </a:r>
            <a:r>
              <a:rPr lang="cs-CZ" dirty="0" smtClean="0"/>
              <a:t> </a:t>
            </a:r>
          </a:p>
          <a:p>
            <a:pPr algn="ctr"/>
            <a:r>
              <a:rPr lang="cs-CZ" dirty="0" smtClean="0"/>
              <a:t>Klimatizace, kotel</a:t>
            </a:r>
            <a:endParaRPr lang="cs-CZ" dirty="0"/>
          </a:p>
        </p:txBody>
      </p:sp>
      <p:grpSp>
        <p:nvGrpSpPr>
          <p:cNvPr id="17" name="Skupina 16"/>
          <p:cNvGrpSpPr/>
          <p:nvPr/>
        </p:nvGrpSpPr>
        <p:grpSpPr>
          <a:xfrm>
            <a:off x="7385374" y="89349"/>
            <a:ext cx="1554894" cy="1580253"/>
            <a:chOff x="1828799" y="50799"/>
            <a:chExt cx="2438400" cy="2438400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8" name="Ovál 17"/>
            <p:cNvSpPr/>
            <p:nvPr/>
          </p:nvSpPr>
          <p:spPr>
            <a:xfrm>
              <a:off x="1828799" y="50799"/>
              <a:ext cx="2438400" cy="2438400"/>
            </a:xfrm>
            <a:prstGeom prst="ellipse">
              <a:avLst/>
            </a:prstGeom>
            <a:grpFill/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9" name="Ovál 4"/>
            <p:cNvSpPr/>
            <p:nvPr/>
          </p:nvSpPr>
          <p:spPr>
            <a:xfrm>
              <a:off x="2159544" y="654420"/>
              <a:ext cx="1788161" cy="109728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000" b="1" kern="1200" dirty="0" smtClean="0"/>
                <a:t>Stavba</a:t>
              </a:r>
              <a:endParaRPr lang="cs-CZ" sz="2000" b="1" kern="1200" dirty="0"/>
            </a:p>
          </p:txBody>
        </p:sp>
      </p:grpSp>
      <p:sp>
        <p:nvSpPr>
          <p:cNvPr id="14" name="Výbuch 1 13"/>
          <p:cNvSpPr/>
          <p:nvPr/>
        </p:nvSpPr>
        <p:spPr>
          <a:xfrm>
            <a:off x="27497" y="2384884"/>
            <a:ext cx="1584176" cy="648072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450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/>
          <p:cNvSpPr/>
          <p:nvPr/>
        </p:nvSpPr>
        <p:spPr>
          <a:xfrm>
            <a:off x="2609782" y="2501506"/>
            <a:ext cx="3492388" cy="1935606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Vše na jednom pozemku</a:t>
            </a:r>
            <a:endParaRPr lang="cs-CZ" sz="20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Stavba - předměty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611560" y="1848629"/>
            <a:ext cx="3096344" cy="10801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Hlavní stavba </a:t>
            </a:r>
            <a:endParaRPr lang="cs-CZ" sz="2000" b="1" dirty="0"/>
          </a:p>
        </p:txBody>
      </p:sp>
      <p:sp>
        <p:nvSpPr>
          <p:cNvPr id="5" name="Zaoblený obdélník 4"/>
          <p:cNvSpPr/>
          <p:nvPr/>
        </p:nvSpPr>
        <p:spPr>
          <a:xfrm>
            <a:off x="5004048" y="1841091"/>
            <a:ext cx="3096344" cy="10801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Vedlejší stavby</a:t>
            </a:r>
            <a:endParaRPr lang="cs-CZ" sz="2000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2807804" y="4293096"/>
            <a:ext cx="3096344" cy="10801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Stavební materiál, mechanizace, zařízení staveniště</a:t>
            </a:r>
            <a:endParaRPr lang="cs-CZ" sz="2000" b="1" dirty="0"/>
          </a:p>
        </p:txBody>
      </p:sp>
      <p:sp>
        <p:nvSpPr>
          <p:cNvPr id="9" name="Čárový popisek 2 8"/>
          <p:cNvSpPr/>
          <p:nvPr/>
        </p:nvSpPr>
        <p:spPr>
          <a:xfrm>
            <a:off x="5413182" y="535431"/>
            <a:ext cx="2278076" cy="119117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8913"/>
              <a:gd name="adj6" fmla="val -81076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Hlavní stavba musí být vždy pojištěna, </a:t>
            </a:r>
          </a:p>
          <a:p>
            <a:pPr algn="ctr"/>
            <a:r>
              <a:rPr lang="cs-CZ" dirty="0" smtClean="0"/>
              <a:t>Vedlejší stavby jsou volitelné</a:t>
            </a:r>
            <a:endParaRPr lang="cs-CZ" dirty="0"/>
          </a:p>
        </p:txBody>
      </p:sp>
      <p:sp>
        <p:nvSpPr>
          <p:cNvPr id="6" name="Čárový popisek 2 5"/>
          <p:cNvSpPr/>
          <p:nvPr/>
        </p:nvSpPr>
        <p:spPr>
          <a:xfrm>
            <a:off x="7164288" y="4725144"/>
            <a:ext cx="1800200" cy="79208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9410"/>
              <a:gd name="adj6" fmla="val -76789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Pojištěno automaticky</a:t>
            </a:r>
            <a:endParaRPr lang="cs-CZ" dirty="0"/>
          </a:p>
        </p:txBody>
      </p:sp>
      <p:sp>
        <p:nvSpPr>
          <p:cNvPr id="10" name="Ovál 9"/>
          <p:cNvSpPr/>
          <p:nvPr/>
        </p:nvSpPr>
        <p:spPr>
          <a:xfrm>
            <a:off x="7956376" y="116632"/>
            <a:ext cx="933478" cy="869197"/>
          </a:xfrm>
          <a:prstGeom prst="ellipse">
            <a:avLst/>
          </a:prstGeom>
          <a:solidFill>
            <a:srgbClr val="00B0F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1" name="Ovál 4"/>
          <p:cNvSpPr/>
          <p:nvPr/>
        </p:nvSpPr>
        <p:spPr>
          <a:xfrm>
            <a:off x="8082993" y="331800"/>
            <a:ext cx="684551" cy="39113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400" b="1" kern="1200" dirty="0" smtClean="0"/>
              <a:t>Stavba</a:t>
            </a:r>
            <a:endParaRPr lang="cs-CZ" sz="1400" b="1" kern="1200" dirty="0"/>
          </a:p>
        </p:txBody>
      </p:sp>
    </p:spTree>
    <p:extLst>
      <p:ext uri="{BB962C8B-B14F-4D97-AF65-F5344CB8AC3E}">
        <p14:creationId xmlns:p14="http://schemas.microsoft.com/office/powerpoint/2010/main" val="50817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5603520"/>
            <a:ext cx="9144000" cy="9218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Stavba - předměty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467544" y="1362901"/>
            <a:ext cx="3240360" cy="7200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Hlavní stavba</a:t>
            </a:r>
            <a:endParaRPr lang="cs-CZ" sz="2400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4986496" y="1362901"/>
            <a:ext cx="3240360" cy="7200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Vedlejší stavba</a:t>
            </a:r>
            <a:endParaRPr lang="cs-CZ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4169588" y="2266000"/>
            <a:ext cx="2448272" cy="7200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garáž</a:t>
            </a:r>
            <a:endParaRPr lang="cs-CZ" dirty="0"/>
          </a:p>
        </p:txBody>
      </p:sp>
      <p:sp>
        <p:nvSpPr>
          <p:cNvPr id="13" name="Zaoblený obdélník 12"/>
          <p:cNvSpPr/>
          <p:nvPr/>
        </p:nvSpPr>
        <p:spPr>
          <a:xfrm>
            <a:off x="4169588" y="3138480"/>
            <a:ext cx="2448272" cy="7200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dílna</a:t>
            </a:r>
            <a:endParaRPr lang="cs-CZ" dirty="0"/>
          </a:p>
        </p:txBody>
      </p:sp>
      <p:sp>
        <p:nvSpPr>
          <p:cNvPr id="14" name="Zaoblený obdélník 13"/>
          <p:cNvSpPr/>
          <p:nvPr/>
        </p:nvSpPr>
        <p:spPr>
          <a:xfrm>
            <a:off x="4163996" y="4010960"/>
            <a:ext cx="2448272" cy="7200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bazén</a:t>
            </a:r>
            <a:endParaRPr lang="cs-CZ" dirty="0"/>
          </a:p>
        </p:txBody>
      </p:sp>
      <p:sp>
        <p:nvSpPr>
          <p:cNvPr id="15" name="Zaoblený obdélník 14"/>
          <p:cNvSpPr/>
          <p:nvPr/>
        </p:nvSpPr>
        <p:spPr>
          <a:xfrm>
            <a:off x="4163996" y="4883440"/>
            <a:ext cx="2448272" cy="7200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studna</a:t>
            </a:r>
            <a:endParaRPr lang="cs-CZ" dirty="0"/>
          </a:p>
        </p:txBody>
      </p:sp>
      <p:sp>
        <p:nvSpPr>
          <p:cNvPr id="18" name="Zaoblený obdélník 17"/>
          <p:cNvSpPr/>
          <p:nvPr/>
        </p:nvSpPr>
        <p:spPr>
          <a:xfrm>
            <a:off x="6612268" y="2266000"/>
            <a:ext cx="2448272" cy="7200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hospodářské stavení</a:t>
            </a:r>
            <a:endParaRPr lang="cs-CZ" dirty="0"/>
          </a:p>
        </p:txBody>
      </p:sp>
      <p:sp>
        <p:nvSpPr>
          <p:cNvPr id="19" name="Zaoblený obdélník 18"/>
          <p:cNvSpPr/>
          <p:nvPr/>
        </p:nvSpPr>
        <p:spPr>
          <a:xfrm>
            <a:off x="6612268" y="3138480"/>
            <a:ext cx="2448272" cy="7200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oplocení</a:t>
            </a:r>
            <a:endParaRPr lang="cs-CZ" dirty="0"/>
          </a:p>
        </p:txBody>
      </p:sp>
      <p:sp>
        <p:nvSpPr>
          <p:cNvPr id="20" name="Zaoblený obdélník 19"/>
          <p:cNvSpPr/>
          <p:nvPr/>
        </p:nvSpPr>
        <p:spPr>
          <a:xfrm>
            <a:off x="6606676" y="4010960"/>
            <a:ext cx="2448272" cy="7200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stodola</a:t>
            </a:r>
            <a:endParaRPr lang="cs-CZ" dirty="0"/>
          </a:p>
        </p:txBody>
      </p:sp>
      <p:sp>
        <p:nvSpPr>
          <p:cNvPr id="21" name="Zaoblený obdélník 20"/>
          <p:cNvSpPr/>
          <p:nvPr/>
        </p:nvSpPr>
        <p:spPr>
          <a:xfrm>
            <a:off x="6606676" y="4883440"/>
            <a:ext cx="2448272" cy="7200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002060"/>
                </a:solidFill>
              </a:rPr>
              <a:t>zahrada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22" name="Zaoblený obdélník 21"/>
          <p:cNvSpPr/>
          <p:nvPr/>
        </p:nvSpPr>
        <p:spPr>
          <a:xfrm>
            <a:off x="460792" y="2266000"/>
            <a:ext cx="3240360" cy="7200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Rodinný dům</a:t>
            </a:r>
            <a:endParaRPr lang="cs-CZ" b="1" dirty="0"/>
          </a:p>
        </p:txBody>
      </p:sp>
      <p:sp>
        <p:nvSpPr>
          <p:cNvPr id="23" name="Zaoblený obdélník 22"/>
          <p:cNvSpPr/>
          <p:nvPr/>
        </p:nvSpPr>
        <p:spPr>
          <a:xfrm>
            <a:off x="467936" y="3138480"/>
            <a:ext cx="3215405" cy="7200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Rekreační objekt</a:t>
            </a:r>
            <a:endParaRPr lang="cs-CZ" b="1" dirty="0"/>
          </a:p>
        </p:txBody>
      </p:sp>
      <p:sp>
        <p:nvSpPr>
          <p:cNvPr id="24" name="Zaoblený obdélník 23"/>
          <p:cNvSpPr/>
          <p:nvPr/>
        </p:nvSpPr>
        <p:spPr>
          <a:xfrm>
            <a:off x="460792" y="4010960"/>
            <a:ext cx="3240360" cy="7200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b="1" dirty="0" smtClean="0"/>
              <a:t>         Byt</a:t>
            </a:r>
            <a:endParaRPr lang="cs-CZ" b="1" dirty="0"/>
          </a:p>
        </p:txBody>
      </p:sp>
      <p:sp>
        <p:nvSpPr>
          <p:cNvPr id="25" name="Zaoblený obdélník 24"/>
          <p:cNvSpPr/>
          <p:nvPr/>
        </p:nvSpPr>
        <p:spPr>
          <a:xfrm>
            <a:off x="467937" y="4883440"/>
            <a:ext cx="3240360" cy="7200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Garáž</a:t>
            </a:r>
            <a:endParaRPr lang="cs-CZ" b="1" dirty="0"/>
          </a:p>
        </p:txBody>
      </p:sp>
      <p:sp>
        <p:nvSpPr>
          <p:cNvPr id="26" name="Čárový popisek 2 25"/>
          <p:cNvSpPr/>
          <p:nvPr/>
        </p:nvSpPr>
        <p:spPr>
          <a:xfrm>
            <a:off x="5076056" y="271051"/>
            <a:ext cx="2592288" cy="864096"/>
          </a:xfrm>
          <a:prstGeom prst="borderCallout2">
            <a:avLst>
              <a:gd name="adj1" fmla="val 102423"/>
              <a:gd name="adj2" fmla="val 43347"/>
              <a:gd name="adj3" fmla="val 112267"/>
              <a:gd name="adj4" fmla="val 21478"/>
              <a:gd name="adj5" fmla="val 128992"/>
              <a:gd name="adj6" fmla="val 1422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 hlavnímu pojištění je možno sjednat</a:t>
            </a:r>
            <a:endParaRPr lang="cs-CZ" dirty="0"/>
          </a:p>
        </p:txBody>
      </p:sp>
      <p:cxnSp>
        <p:nvCxnSpPr>
          <p:cNvPr id="28" name="Přímá spojnice 27"/>
          <p:cNvCxnSpPr>
            <a:stCxn id="4" idx="3"/>
            <a:endCxn id="6" idx="1"/>
          </p:cNvCxnSpPr>
          <p:nvPr/>
        </p:nvCxnSpPr>
        <p:spPr>
          <a:xfrm>
            <a:off x="3707904" y="1722941"/>
            <a:ext cx="1278592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0" name="Pravoúhlá spojnice 29"/>
          <p:cNvCxnSpPr>
            <a:stCxn id="4" idx="1"/>
            <a:endCxn id="22" idx="1"/>
          </p:cNvCxnSpPr>
          <p:nvPr/>
        </p:nvCxnSpPr>
        <p:spPr>
          <a:xfrm rot="10800000" flipV="1">
            <a:off x="460792" y="1722940"/>
            <a:ext cx="6752" cy="903099"/>
          </a:xfrm>
          <a:prstGeom prst="bentConnector3">
            <a:avLst>
              <a:gd name="adj1" fmla="val 3485664"/>
            </a:avLst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2" name="Pravoúhlá spojnice 31"/>
          <p:cNvCxnSpPr>
            <a:stCxn id="4" idx="1"/>
            <a:endCxn id="23" idx="1"/>
          </p:cNvCxnSpPr>
          <p:nvPr/>
        </p:nvCxnSpPr>
        <p:spPr>
          <a:xfrm rot="10800000" flipH="1" flipV="1">
            <a:off x="467544" y="1722940"/>
            <a:ext cx="392" cy="1775579"/>
          </a:xfrm>
          <a:prstGeom prst="bentConnector3">
            <a:avLst>
              <a:gd name="adj1" fmla="val -58316327"/>
            </a:avLst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4" name="Pravoúhlá spojnice 33"/>
          <p:cNvCxnSpPr>
            <a:stCxn id="4" idx="1"/>
            <a:endCxn id="24" idx="1"/>
          </p:cNvCxnSpPr>
          <p:nvPr/>
        </p:nvCxnSpPr>
        <p:spPr>
          <a:xfrm rot="10800000" flipV="1">
            <a:off x="460792" y="1722940"/>
            <a:ext cx="6752" cy="2648059"/>
          </a:xfrm>
          <a:prstGeom prst="bentConnector3">
            <a:avLst>
              <a:gd name="adj1" fmla="val 3485664"/>
            </a:avLst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6" name="Pravoúhlá spojnice 35"/>
          <p:cNvCxnSpPr>
            <a:stCxn id="4" idx="1"/>
            <a:endCxn id="25" idx="1"/>
          </p:cNvCxnSpPr>
          <p:nvPr/>
        </p:nvCxnSpPr>
        <p:spPr>
          <a:xfrm rot="10800000" flipH="1" flipV="1">
            <a:off x="467543" y="1722940"/>
            <a:ext cx="393" cy="3520539"/>
          </a:xfrm>
          <a:prstGeom prst="bentConnector3">
            <a:avLst>
              <a:gd name="adj1" fmla="val -58167939"/>
            </a:avLst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37" name="Šipka dolů 36"/>
          <p:cNvSpPr/>
          <p:nvPr/>
        </p:nvSpPr>
        <p:spPr>
          <a:xfrm>
            <a:off x="6372200" y="2082981"/>
            <a:ext cx="504056" cy="337907"/>
          </a:xfrm>
          <a:prstGeom prst="down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aoblený obdélník 26"/>
          <p:cNvSpPr/>
          <p:nvPr/>
        </p:nvSpPr>
        <p:spPr>
          <a:xfrm>
            <a:off x="4175956" y="5704392"/>
            <a:ext cx="2448272" cy="7200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jiné</a:t>
            </a:r>
            <a:endParaRPr lang="cs-CZ" dirty="0"/>
          </a:p>
        </p:txBody>
      </p:sp>
      <p:sp>
        <p:nvSpPr>
          <p:cNvPr id="29" name="Zaoblený obdélník 28"/>
          <p:cNvSpPr/>
          <p:nvPr/>
        </p:nvSpPr>
        <p:spPr>
          <a:xfrm>
            <a:off x="6612268" y="5690479"/>
            <a:ext cx="2448272" cy="7200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součást stavby</a:t>
            </a:r>
            <a:endParaRPr lang="cs-CZ" dirty="0"/>
          </a:p>
        </p:txBody>
      </p:sp>
      <p:sp>
        <p:nvSpPr>
          <p:cNvPr id="31" name="Zaoblený obdélník 30"/>
          <p:cNvSpPr/>
          <p:nvPr/>
        </p:nvSpPr>
        <p:spPr>
          <a:xfrm>
            <a:off x="460792" y="5690479"/>
            <a:ext cx="3240360" cy="7200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rgbClr val="002060"/>
                </a:solidFill>
              </a:rPr>
              <a:t>Mobilheim</a:t>
            </a:r>
            <a:endParaRPr lang="cs-CZ" b="1" dirty="0">
              <a:solidFill>
                <a:srgbClr val="002060"/>
              </a:solidFill>
            </a:endParaRPr>
          </a:p>
        </p:txBody>
      </p:sp>
      <p:cxnSp>
        <p:nvCxnSpPr>
          <p:cNvPr id="10" name="Pravoúhlá spojnice 9"/>
          <p:cNvCxnSpPr>
            <a:stCxn id="4" idx="1"/>
            <a:endCxn id="31" idx="1"/>
          </p:cNvCxnSpPr>
          <p:nvPr/>
        </p:nvCxnSpPr>
        <p:spPr>
          <a:xfrm rot="10800000" flipV="1">
            <a:off x="460792" y="1722941"/>
            <a:ext cx="6752" cy="4327578"/>
          </a:xfrm>
          <a:prstGeom prst="bentConnector3">
            <a:avLst>
              <a:gd name="adj1" fmla="val 3485664"/>
            </a:avLst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33" name="Výbuch 1 32"/>
          <p:cNvSpPr/>
          <p:nvPr/>
        </p:nvSpPr>
        <p:spPr>
          <a:xfrm rot="20559829">
            <a:off x="2568823" y="5596379"/>
            <a:ext cx="1512168" cy="936104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  <p:sp>
        <p:nvSpPr>
          <p:cNvPr id="11" name="Zaoblený obdélník 10"/>
          <p:cNvSpPr/>
          <p:nvPr/>
        </p:nvSpPr>
        <p:spPr>
          <a:xfrm>
            <a:off x="1979712" y="4010960"/>
            <a:ext cx="1703629" cy="7200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Včetně podílu na společných částech domu</a:t>
            </a:r>
            <a:endParaRPr lang="cs-CZ" sz="1400" dirty="0"/>
          </a:p>
        </p:txBody>
      </p:sp>
      <p:sp>
        <p:nvSpPr>
          <p:cNvPr id="35" name="Výbuch 1 34"/>
          <p:cNvSpPr/>
          <p:nvPr/>
        </p:nvSpPr>
        <p:spPr>
          <a:xfrm rot="20559829">
            <a:off x="3311950" y="4204609"/>
            <a:ext cx="888685" cy="403185"/>
          </a:xfrm>
          <a:prstGeom prst="irregularSeal1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dirty="0" smtClean="0"/>
              <a:t>Nové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144358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33"/>
            <a:ext cx="9143999" cy="649356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33497"/>
            <a:ext cx="3096344" cy="461463"/>
          </a:xfrm>
        </p:spPr>
        <p:txBody>
          <a:bodyPr/>
          <a:lstStyle/>
          <a:p>
            <a:r>
              <a:rPr lang="cs-CZ" sz="2400" dirty="0" smtClean="0"/>
              <a:t>Stavba - předměty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  <p:sp>
        <p:nvSpPr>
          <p:cNvPr id="11" name="Zaoblený obdélník 10"/>
          <p:cNvSpPr/>
          <p:nvPr/>
        </p:nvSpPr>
        <p:spPr>
          <a:xfrm>
            <a:off x="4895528" y="5276961"/>
            <a:ext cx="4248472" cy="122413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rgbClr val="002060"/>
                </a:solidFill>
              </a:rPr>
              <a:t>Kontejner, stánek, maringotka apod. </a:t>
            </a:r>
            <a:r>
              <a:rPr lang="cs-CZ" sz="1600" dirty="0" smtClean="0">
                <a:solidFill>
                  <a:srgbClr val="002060"/>
                </a:solidFill>
              </a:rPr>
              <a:t> </a:t>
            </a:r>
            <a:r>
              <a:rPr lang="cs-CZ" sz="1600" dirty="0">
                <a:solidFill>
                  <a:srgbClr val="002060"/>
                </a:solidFill>
              </a:rPr>
              <a:t>určené k trvalému bydlení</a:t>
            </a:r>
          </a:p>
          <a:p>
            <a:pPr algn="ctr"/>
            <a:r>
              <a:rPr lang="cs-CZ" sz="1600" dirty="0">
                <a:solidFill>
                  <a:srgbClr val="002060"/>
                </a:solidFill>
              </a:rPr>
              <a:t>o objemu </a:t>
            </a:r>
            <a:r>
              <a:rPr lang="en-US" sz="1600" dirty="0">
                <a:solidFill>
                  <a:srgbClr val="002060"/>
                </a:solidFill>
              </a:rPr>
              <a:t>≥ 8 m³</a:t>
            </a:r>
          </a:p>
          <a:p>
            <a:pPr algn="ctr"/>
            <a:r>
              <a:rPr lang="cs-CZ" sz="1600" dirty="0">
                <a:solidFill>
                  <a:srgbClr val="002060"/>
                </a:solidFill>
              </a:rPr>
              <a:t>Střecha i podlaha odolné proti vniknutí pachatele (dřevo, trapézový plech)</a:t>
            </a:r>
          </a:p>
        </p:txBody>
      </p:sp>
      <p:sp>
        <p:nvSpPr>
          <p:cNvPr id="20" name="Zaoblený obdélník 19"/>
          <p:cNvSpPr/>
          <p:nvPr/>
        </p:nvSpPr>
        <p:spPr>
          <a:xfrm>
            <a:off x="6300192" y="380651"/>
            <a:ext cx="2088232" cy="792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rgbClr val="002060"/>
                </a:solidFill>
              </a:rPr>
              <a:t>Mobilheim</a:t>
            </a:r>
            <a:endParaRPr lang="cs-CZ" sz="2400" b="1" dirty="0">
              <a:solidFill>
                <a:srgbClr val="002060"/>
              </a:solidFill>
            </a:endParaRPr>
          </a:p>
        </p:txBody>
      </p:sp>
      <p:sp>
        <p:nvSpPr>
          <p:cNvPr id="21" name="Výbuch 1 20"/>
          <p:cNvSpPr/>
          <p:nvPr/>
        </p:nvSpPr>
        <p:spPr>
          <a:xfrm rot="20559829">
            <a:off x="5181178" y="191607"/>
            <a:ext cx="1512168" cy="936104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279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Stavba - předměty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  <p:sp>
        <p:nvSpPr>
          <p:cNvPr id="5" name="Zaoblený obdélník 4"/>
          <p:cNvSpPr/>
          <p:nvPr/>
        </p:nvSpPr>
        <p:spPr>
          <a:xfrm>
            <a:off x="1259632" y="2028035"/>
            <a:ext cx="6120680" cy="10801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Specifikovat jednotlivě v pojistné smlouvě + stanovit vlastní pojistnou částku</a:t>
            </a:r>
            <a:endParaRPr lang="cs-CZ" dirty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913345"/>
              </p:ext>
            </p:extLst>
          </p:nvPr>
        </p:nvGraphicFramePr>
        <p:xfrm>
          <a:off x="599728" y="3550685"/>
          <a:ext cx="7440488" cy="1854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480163"/>
                <a:gridCol w="2080005"/>
                <a:gridCol w="288032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Varianta pojištění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Limit</a:t>
                      </a:r>
                      <a:r>
                        <a:rPr lang="cs-CZ" baseline="0" dirty="0" smtClean="0">
                          <a:solidFill>
                            <a:srgbClr val="002060"/>
                          </a:solidFill>
                        </a:rPr>
                        <a:t> pojistného plnění pro vedlejší stavby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Je specifikováno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Není specifikováno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Standard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Vlastní pojistná částka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5 % z PČ hlavní stavby, maximálně 100.000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Dominant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Premiant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5 % z PČ hlavní stavby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Zaoblený obdélník 3"/>
          <p:cNvSpPr/>
          <p:nvPr/>
        </p:nvSpPr>
        <p:spPr>
          <a:xfrm>
            <a:off x="539552" y="1124744"/>
            <a:ext cx="3672408" cy="9361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Jak pojistit vedlejší stavby?</a:t>
            </a:r>
            <a:endParaRPr lang="cs-CZ" b="1" dirty="0"/>
          </a:p>
        </p:txBody>
      </p:sp>
      <p:sp>
        <p:nvSpPr>
          <p:cNvPr id="9" name="Čárový popisek 2 8"/>
          <p:cNvSpPr/>
          <p:nvPr/>
        </p:nvSpPr>
        <p:spPr>
          <a:xfrm>
            <a:off x="5292080" y="5710925"/>
            <a:ext cx="2232248" cy="57606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1770"/>
              <a:gd name="adj6" fmla="val 7671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Tj. bez omezení </a:t>
            </a:r>
          </a:p>
          <a:p>
            <a:pPr algn="ctr"/>
            <a:r>
              <a:rPr lang="cs-CZ" dirty="0" smtClean="0"/>
              <a:t>na 100.000</a:t>
            </a:r>
            <a:endParaRPr lang="cs-CZ" dirty="0"/>
          </a:p>
        </p:txBody>
      </p:sp>
      <p:sp>
        <p:nvSpPr>
          <p:cNvPr id="11" name="Výbuch 1 10"/>
          <p:cNvSpPr/>
          <p:nvPr/>
        </p:nvSpPr>
        <p:spPr>
          <a:xfrm rot="20559829">
            <a:off x="7485434" y="4978855"/>
            <a:ext cx="1512168" cy="936104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701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Stavba - předměty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2915816" y="2201689"/>
            <a:ext cx="3240360" cy="7200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Vedlejší stavba</a:t>
            </a:r>
            <a:endParaRPr lang="cs-CZ" b="1" dirty="0"/>
          </a:p>
        </p:txBody>
      </p:sp>
      <p:sp>
        <p:nvSpPr>
          <p:cNvPr id="5" name="Zaoblený obdélník 4"/>
          <p:cNvSpPr/>
          <p:nvPr/>
        </p:nvSpPr>
        <p:spPr>
          <a:xfrm>
            <a:off x="2098908" y="3104788"/>
            <a:ext cx="2448272" cy="7200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Jiné</a:t>
            </a:r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4541588" y="3104788"/>
            <a:ext cx="2448272" cy="7200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Součást stavby</a:t>
            </a:r>
            <a:endParaRPr lang="cs-CZ" dirty="0"/>
          </a:p>
        </p:txBody>
      </p:sp>
      <p:cxnSp>
        <p:nvCxnSpPr>
          <p:cNvPr id="7" name="Přímá spojnice 6"/>
          <p:cNvCxnSpPr>
            <a:endCxn id="4" idx="1"/>
          </p:cNvCxnSpPr>
          <p:nvPr/>
        </p:nvCxnSpPr>
        <p:spPr>
          <a:xfrm>
            <a:off x="1637224" y="2561729"/>
            <a:ext cx="1278592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8" name="Šipka dolů 7"/>
          <p:cNvSpPr/>
          <p:nvPr/>
        </p:nvSpPr>
        <p:spPr>
          <a:xfrm>
            <a:off x="4301520" y="2921769"/>
            <a:ext cx="504056" cy="337907"/>
          </a:xfrm>
          <a:prstGeom prst="down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Čárový popisek 2 8"/>
          <p:cNvSpPr/>
          <p:nvPr/>
        </p:nvSpPr>
        <p:spPr>
          <a:xfrm>
            <a:off x="1038792" y="4161230"/>
            <a:ext cx="3096344" cy="1224136"/>
          </a:xfrm>
          <a:prstGeom prst="borderCallout2">
            <a:avLst>
              <a:gd name="adj1" fmla="val -5720"/>
              <a:gd name="adj2" fmla="val 15598"/>
              <a:gd name="adj3" fmla="val -30190"/>
              <a:gd name="adj4" fmla="val 23048"/>
              <a:gd name="adj5" fmla="val -40760"/>
              <a:gd name="adj6" fmla="val 44474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Např. </a:t>
            </a:r>
            <a:r>
              <a:rPr lang="cs-CZ" dirty="0"/>
              <a:t>f</a:t>
            </a:r>
            <a:r>
              <a:rPr lang="cs-CZ" dirty="0" smtClean="0"/>
              <a:t>otovoltaika na zahradě, pergola, altánek, tepelné čerpadlo</a:t>
            </a:r>
            <a:endParaRPr lang="cs-CZ" dirty="0"/>
          </a:p>
        </p:txBody>
      </p:sp>
      <p:sp>
        <p:nvSpPr>
          <p:cNvPr id="10" name="Čárový popisek 2 9"/>
          <p:cNvSpPr/>
          <p:nvPr/>
        </p:nvSpPr>
        <p:spPr>
          <a:xfrm>
            <a:off x="4999232" y="4144401"/>
            <a:ext cx="3096344" cy="1224136"/>
          </a:xfrm>
          <a:prstGeom prst="borderCallout2">
            <a:avLst>
              <a:gd name="adj1" fmla="val -3144"/>
              <a:gd name="adj2" fmla="val 97574"/>
              <a:gd name="adj3" fmla="val -30190"/>
              <a:gd name="adj4" fmla="val 92804"/>
              <a:gd name="adj5" fmla="val -44623"/>
              <a:gd name="adj6" fmla="val 607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Např. vnitřní bazén, </a:t>
            </a:r>
          </a:p>
          <a:p>
            <a:pPr algn="ctr"/>
            <a:r>
              <a:rPr lang="cs-CZ" dirty="0" smtClean="0"/>
              <a:t>fotovoltaika na střeše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 rot="21243547">
            <a:off x="3249741" y="1240063"/>
            <a:ext cx="5031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Jak správně specifikovat?</a:t>
            </a:r>
            <a:endParaRPr lang="cs-CZ" sz="20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19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Stavba - předměty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2266056" y="4898914"/>
            <a:ext cx="5256584" cy="9958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Okrasné stromy, keře, trávníky, zídky, skalky, okrasné víceleté rostliny, zahradní jezírka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 rot="20418872">
            <a:off x="718336" y="4331131"/>
            <a:ext cx="261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Co to znamená?</a:t>
            </a:r>
            <a:endParaRPr lang="cs-CZ" sz="20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872164" y="1844824"/>
            <a:ext cx="2448272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Zahrada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12" y="5715"/>
            <a:ext cx="5473788" cy="409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4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Stavba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 rot="20418872">
            <a:off x="6097762" y="1086519"/>
            <a:ext cx="2780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Jakou stavbu pojistíme?</a:t>
            </a:r>
            <a:endParaRPr lang="cs-CZ" sz="20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3347864" y="2597265"/>
            <a:ext cx="2592288" cy="10801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rgbClr val="002060"/>
                </a:solidFill>
              </a:rPr>
              <a:t>STAVBA</a:t>
            </a:r>
            <a:endParaRPr lang="cs-CZ" sz="2400" b="1" dirty="0">
              <a:solidFill>
                <a:srgbClr val="002060"/>
              </a:solidFill>
            </a:endParaRPr>
          </a:p>
        </p:txBody>
      </p:sp>
      <p:sp>
        <p:nvSpPr>
          <p:cNvPr id="7" name="Zaoblený obdélník 6"/>
          <p:cNvSpPr/>
          <p:nvPr/>
        </p:nvSpPr>
        <p:spPr>
          <a:xfrm rot="19195697">
            <a:off x="2016589" y="1792001"/>
            <a:ext cx="2154032" cy="9001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rgbClr val="002060"/>
                </a:solidFill>
              </a:rPr>
              <a:t>Trvale obydlená</a:t>
            </a: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8" name="Zaoblený obdélník 7"/>
          <p:cNvSpPr/>
          <p:nvPr/>
        </p:nvSpPr>
        <p:spPr>
          <a:xfrm rot="20426093">
            <a:off x="3918041" y="1313324"/>
            <a:ext cx="2154032" cy="9001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rgbClr val="002060"/>
                </a:solidFill>
              </a:rPr>
              <a:t>Trvale neobydlená</a:t>
            </a: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9" name="Čárový popisek 2 8"/>
          <p:cNvSpPr/>
          <p:nvPr/>
        </p:nvSpPr>
        <p:spPr>
          <a:xfrm>
            <a:off x="183036" y="3041332"/>
            <a:ext cx="2088232" cy="1025041"/>
          </a:xfrm>
          <a:prstGeom prst="borderCallout2">
            <a:avLst>
              <a:gd name="adj1" fmla="val -8911"/>
              <a:gd name="adj2" fmla="val 18507"/>
              <a:gd name="adj3" fmla="val -62813"/>
              <a:gd name="adj4" fmla="val 41511"/>
              <a:gd name="adj5" fmla="val -46469"/>
              <a:gd name="adj6" fmla="val 91054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Obydlená minimálně </a:t>
            </a:r>
          </a:p>
          <a:p>
            <a:pPr algn="ctr"/>
            <a:r>
              <a:rPr lang="cs-CZ" b="1" dirty="0" smtClean="0"/>
              <a:t>9</a:t>
            </a:r>
            <a:r>
              <a:rPr lang="cs-CZ" dirty="0" smtClean="0"/>
              <a:t> měsíců v roce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 rot="20276826">
            <a:off x="6149969" y="2147215"/>
            <a:ext cx="2154032" cy="9001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rgbClr val="002060"/>
                </a:solidFill>
              </a:rPr>
              <a:t>Zkolaudovaná</a:t>
            </a: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11" name="Zaoblený obdélník 10"/>
          <p:cNvSpPr/>
          <p:nvPr/>
        </p:nvSpPr>
        <p:spPr>
          <a:xfrm rot="20991841">
            <a:off x="6291412" y="2983758"/>
            <a:ext cx="2154032" cy="9001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rgbClr val="002060"/>
                </a:solidFill>
              </a:rPr>
              <a:t>Ve výstavbě</a:t>
            </a: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12" name="Čárový popisek 2 11"/>
          <p:cNvSpPr/>
          <p:nvPr/>
        </p:nvSpPr>
        <p:spPr>
          <a:xfrm>
            <a:off x="6766848" y="4295168"/>
            <a:ext cx="1956961" cy="849064"/>
          </a:xfrm>
          <a:prstGeom prst="borderCallout2">
            <a:avLst>
              <a:gd name="adj1" fmla="val -13325"/>
              <a:gd name="adj2" fmla="val 86741"/>
              <a:gd name="adj3" fmla="val -65970"/>
              <a:gd name="adj4" fmla="val 84972"/>
              <a:gd name="adj5" fmla="val -83880"/>
              <a:gd name="adj6" fmla="val 5425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Jakmile je položena základová deska</a:t>
            </a:r>
            <a:endParaRPr lang="cs-CZ" dirty="0"/>
          </a:p>
        </p:txBody>
      </p:sp>
      <p:sp>
        <p:nvSpPr>
          <p:cNvPr id="13" name="Zaoblený obdélník 12"/>
          <p:cNvSpPr/>
          <p:nvPr/>
        </p:nvSpPr>
        <p:spPr>
          <a:xfrm rot="20193234">
            <a:off x="1666343" y="4206820"/>
            <a:ext cx="2147810" cy="9144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rgbClr val="002060"/>
                </a:solidFill>
              </a:rPr>
              <a:t>Zděná</a:t>
            </a: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14" name="Zaoblený obdélník 13"/>
          <p:cNvSpPr/>
          <p:nvPr/>
        </p:nvSpPr>
        <p:spPr>
          <a:xfrm rot="20032017">
            <a:off x="3422793" y="4269650"/>
            <a:ext cx="2154032" cy="9001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rgbClr val="002060"/>
                </a:solidFill>
              </a:rPr>
              <a:t>Dřevěná</a:t>
            </a: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15" name="Zaoblený obdélník 14"/>
          <p:cNvSpPr/>
          <p:nvPr/>
        </p:nvSpPr>
        <p:spPr>
          <a:xfrm rot="521774">
            <a:off x="4863137" y="5259276"/>
            <a:ext cx="2154032" cy="9001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>
                <a:solidFill>
                  <a:srgbClr val="002060"/>
                </a:solidFill>
              </a:rPr>
              <a:t>Dobrý technický stav</a:t>
            </a:r>
            <a:endParaRPr lang="cs-CZ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06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3730947" cy="461463"/>
          </a:xfrm>
        </p:spPr>
        <p:txBody>
          <a:bodyPr/>
          <a:lstStyle/>
          <a:p>
            <a:r>
              <a:rPr lang="cs-CZ" sz="2400" dirty="0" smtClean="0"/>
              <a:t>Stavba – pojistná částka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 rot="20890605">
            <a:off x="3925442" y="472050"/>
            <a:ext cx="503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Jak stanovíme pojistnou částku?</a:t>
            </a:r>
            <a:endParaRPr lang="cs-CZ" sz="24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539552" y="1587308"/>
            <a:ext cx="2952328" cy="9361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Kupní cena</a:t>
            </a:r>
            <a:endParaRPr lang="cs-CZ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4572000" y="1587308"/>
            <a:ext cx="2952328" cy="9361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Nová cena</a:t>
            </a:r>
            <a:endParaRPr lang="cs-CZ" b="1" dirty="0"/>
          </a:p>
        </p:txBody>
      </p:sp>
      <p:sp>
        <p:nvSpPr>
          <p:cNvPr id="8" name="Násobení 7"/>
          <p:cNvSpPr/>
          <p:nvPr/>
        </p:nvSpPr>
        <p:spPr>
          <a:xfrm>
            <a:off x="431540" y="1065249"/>
            <a:ext cx="3168352" cy="1980220"/>
          </a:xfrm>
          <a:prstGeom prst="mathMultiply">
            <a:avLst>
              <a:gd name="adj1" fmla="val 491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ů 8"/>
          <p:cNvSpPr/>
          <p:nvPr/>
        </p:nvSpPr>
        <p:spPr>
          <a:xfrm>
            <a:off x="1645404" y="2523412"/>
            <a:ext cx="740624" cy="522058"/>
          </a:xfrm>
          <a:prstGeom prst="down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>
            <a:off x="5677852" y="2523412"/>
            <a:ext cx="740624" cy="522058"/>
          </a:xfrm>
          <a:prstGeom prst="down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aoblený obdélník 10"/>
          <p:cNvSpPr/>
          <p:nvPr/>
        </p:nvSpPr>
        <p:spPr>
          <a:xfrm>
            <a:off x="539552" y="3045469"/>
            <a:ext cx="2952328" cy="171019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Cena, která zohledňuje stav budovy v čase koupě + atraktivitu místa</a:t>
            </a:r>
            <a:endParaRPr lang="cs-CZ" dirty="0"/>
          </a:p>
        </p:txBody>
      </p:sp>
      <p:sp>
        <p:nvSpPr>
          <p:cNvPr id="12" name="Zaoblený obdélník 11"/>
          <p:cNvSpPr/>
          <p:nvPr/>
        </p:nvSpPr>
        <p:spPr>
          <a:xfrm>
            <a:off x="4572000" y="3051155"/>
            <a:ext cx="2952328" cy="170450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Cena, za kterou si postavíte nový dům, ve stejné kvalitě jako původní</a:t>
            </a:r>
            <a:endParaRPr lang="cs-CZ" dirty="0"/>
          </a:p>
        </p:txBody>
      </p:sp>
      <p:sp>
        <p:nvSpPr>
          <p:cNvPr id="13" name="Šipka dolů 12"/>
          <p:cNvSpPr/>
          <p:nvPr/>
        </p:nvSpPr>
        <p:spPr>
          <a:xfrm>
            <a:off x="5677852" y="4755660"/>
            <a:ext cx="740624" cy="522058"/>
          </a:xfrm>
          <a:prstGeom prst="down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aoblený obdélník 13"/>
          <p:cNvSpPr/>
          <p:nvPr/>
        </p:nvSpPr>
        <p:spPr>
          <a:xfrm>
            <a:off x="4572000" y="5280094"/>
            <a:ext cx="2952328" cy="9361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rgbClr val="002060"/>
                </a:solidFill>
              </a:rPr>
              <a:t>Pojistná částka</a:t>
            </a:r>
            <a:endParaRPr lang="cs-CZ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2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84784"/>
            <a:ext cx="2952328" cy="394222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5171107" cy="461463"/>
          </a:xfrm>
        </p:spPr>
        <p:txBody>
          <a:bodyPr/>
          <a:lstStyle/>
          <a:p>
            <a:r>
              <a:rPr lang="cs-CZ" sz="2400" dirty="0" smtClean="0"/>
              <a:t>Náš domov – co je nového?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  <p:sp>
        <p:nvSpPr>
          <p:cNvPr id="4" name="Zaoblený obdélníkový popisek 3"/>
          <p:cNvSpPr/>
          <p:nvPr/>
        </p:nvSpPr>
        <p:spPr>
          <a:xfrm>
            <a:off x="5868144" y="440668"/>
            <a:ext cx="3096344" cy="1512168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rgbClr val="002060"/>
                </a:solidFill>
              </a:rPr>
              <a:t>Víte, co dokáže strakapoud?</a:t>
            </a:r>
            <a:endParaRPr lang="cs-CZ" sz="2400" dirty="0">
              <a:solidFill>
                <a:srgbClr val="00206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92796"/>
            <a:ext cx="2341364" cy="3537313"/>
          </a:xfrm>
          <a:prstGeom prst="rect">
            <a:avLst/>
          </a:prstGeom>
        </p:spPr>
      </p:pic>
      <p:sp>
        <p:nvSpPr>
          <p:cNvPr id="7" name="Obláček 6"/>
          <p:cNvSpPr/>
          <p:nvPr/>
        </p:nvSpPr>
        <p:spPr>
          <a:xfrm>
            <a:off x="2391822" y="1196752"/>
            <a:ext cx="2036162" cy="1248172"/>
          </a:xfrm>
          <a:prstGeom prst="cloudCallout">
            <a:avLst>
              <a:gd name="adj1" fmla="val -37565"/>
              <a:gd name="adj2" fmla="val 7094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Umím dělat velké díry</a:t>
            </a:r>
            <a:endParaRPr lang="cs-CZ" dirty="0"/>
          </a:p>
        </p:txBody>
      </p:sp>
      <p:sp>
        <p:nvSpPr>
          <p:cNvPr id="8" name="Obláček 7"/>
          <p:cNvSpPr/>
          <p:nvPr/>
        </p:nvSpPr>
        <p:spPr>
          <a:xfrm>
            <a:off x="6732240" y="2780928"/>
            <a:ext cx="1800200" cy="1536204"/>
          </a:xfrm>
          <a:prstGeom prst="cloudCallout">
            <a:avLst>
              <a:gd name="adj1" fmla="val 74424"/>
              <a:gd name="adj2" fmla="val -7781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Bohužel </a:t>
            </a:r>
          </a:p>
          <a:p>
            <a:pPr algn="ctr"/>
            <a:r>
              <a:rPr lang="cs-CZ" dirty="0" smtClean="0"/>
              <a:t>i </a:t>
            </a:r>
          </a:p>
          <a:p>
            <a:pPr algn="ctr"/>
            <a:r>
              <a:rPr lang="cs-CZ" dirty="0" smtClean="0"/>
              <a:t>do fasády</a:t>
            </a:r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2771800" y="5589240"/>
            <a:ext cx="4860540" cy="81030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r>
              <a:rPr lang="cs-CZ" b="1" dirty="0" smtClean="0">
                <a:solidFill>
                  <a:srgbClr val="FF0000"/>
                </a:solidFill>
              </a:rPr>
              <a:t>Nové riziko: </a:t>
            </a:r>
            <a:r>
              <a:rPr lang="cs-CZ" dirty="0" smtClean="0"/>
              <a:t>Poškození fasády živočichy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055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4235003" cy="461463"/>
          </a:xfrm>
        </p:spPr>
        <p:txBody>
          <a:bodyPr/>
          <a:lstStyle/>
          <a:p>
            <a:r>
              <a:rPr lang="cs-CZ" sz="2400" dirty="0" smtClean="0"/>
              <a:t>Stavba – pojistná částka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  <p:sp>
        <p:nvSpPr>
          <p:cNvPr id="5" name="Zaoblený obdélník 4"/>
          <p:cNvSpPr/>
          <p:nvPr/>
        </p:nvSpPr>
        <p:spPr>
          <a:xfrm>
            <a:off x="5292080" y="1700808"/>
            <a:ext cx="3384376" cy="9361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Výpočtem</a:t>
            </a:r>
            <a:endParaRPr lang="cs-CZ" sz="2400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467544" y="1700808"/>
            <a:ext cx="3456384" cy="9361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rgbClr val="002060"/>
                </a:solidFill>
              </a:rPr>
              <a:t>Dle znaleckého posudku</a:t>
            </a:r>
            <a:endParaRPr lang="cs-CZ" sz="2400" b="1" dirty="0">
              <a:solidFill>
                <a:srgbClr val="002060"/>
              </a:solidFill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5292080" y="2660718"/>
            <a:ext cx="3384376" cy="936104"/>
          </a:xfrm>
          <a:prstGeom prst="round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Na základě zastavěné plochy všech podlaží – viz příklad na následujícím </a:t>
            </a:r>
            <a:r>
              <a:rPr lang="cs-CZ" dirty="0" err="1" smtClean="0"/>
              <a:t>slidu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 rot="20989328">
            <a:off x="3165669" y="626687"/>
            <a:ext cx="503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Jak stanovit pojistnou částku za hlavní stavbu?</a:t>
            </a:r>
            <a:endParaRPr lang="cs-CZ" sz="24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9" name="Čárový popisek 2 8"/>
          <p:cNvSpPr/>
          <p:nvPr/>
        </p:nvSpPr>
        <p:spPr>
          <a:xfrm>
            <a:off x="3419872" y="4221088"/>
            <a:ext cx="3564396" cy="14401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29928"/>
              <a:gd name="adj6" fmla="val 5528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Doporučujeme vždy nejprve provést výpočet pojistné částky. Nakonec zvolte způsob, který udává vyšší pojistnou částku, aby nedošlo k podpojištění</a:t>
            </a:r>
            <a:endParaRPr lang="cs-CZ" dirty="0"/>
          </a:p>
        </p:txBody>
      </p:sp>
      <p:sp>
        <p:nvSpPr>
          <p:cNvPr id="10" name="Ovál 9"/>
          <p:cNvSpPr/>
          <p:nvPr/>
        </p:nvSpPr>
        <p:spPr>
          <a:xfrm>
            <a:off x="7956376" y="116632"/>
            <a:ext cx="933478" cy="869197"/>
          </a:xfrm>
          <a:prstGeom prst="ellipse">
            <a:avLst/>
          </a:prstGeom>
          <a:solidFill>
            <a:srgbClr val="00B0F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1" name="Ovál 4"/>
          <p:cNvSpPr/>
          <p:nvPr/>
        </p:nvSpPr>
        <p:spPr>
          <a:xfrm>
            <a:off x="8082993" y="331800"/>
            <a:ext cx="684551" cy="39113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400" b="1" kern="1200" dirty="0" smtClean="0"/>
              <a:t>Stavba</a:t>
            </a:r>
            <a:endParaRPr lang="cs-CZ" sz="1400" b="1" kern="1200" dirty="0"/>
          </a:p>
        </p:txBody>
      </p:sp>
    </p:spTree>
    <p:extLst>
      <p:ext uri="{BB962C8B-B14F-4D97-AF65-F5344CB8AC3E}">
        <p14:creationId xmlns:p14="http://schemas.microsoft.com/office/powerpoint/2010/main" val="42309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Stavba – pojistná částka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2411760" y="1340768"/>
            <a:ext cx="3960440" cy="18722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Půdorys 100 m²</a:t>
            </a:r>
          </a:p>
          <a:p>
            <a:pPr algn="ctr"/>
            <a:r>
              <a:rPr lang="cs-CZ" dirty="0" smtClean="0"/>
              <a:t>Podsklepené</a:t>
            </a:r>
          </a:p>
          <a:p>
            <a:pPr algn="ctr"/>
            <a:r>
              <a:rPr lang="cs-CZ" dirty="0" smtClean="0"/>
              <a:t>2 nadzemní podlaží</a:t>
            </a:r>
          </a:p>
          <a:p>
            <a:pPr algn="ctr"/>
            <a:r>
              <a:rPr lang="cs-CZ" dirty="0" smtClean="0"/>
              <a:t>Neobytné podkroví</a:t>
            </a:r>
            <a:endParaRPr lang="cs-CZ" dirty="0"/>
          </a:p>
        </p:txBody>
      </p:sp>
      <p:sp>
        <p:nvSpPr>
          <p:cNvPr id="5" name="Zaoblený obdélník 4"/>
          <p:cNvSpPr/>
          <p:nvPr/>
        </p:nvSpPr>
        <p:spPr>
          <a:xfrm>
            <a:off x="971600" y="3501008"/>
            <a:ext cx="7056784" cy="18722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Jaká je zastavěná plocha všech podlaží?</a:t>
            </a:r>
            <a:endParaRPr lang="cs-CZ" b="1" dirty="0"/>
          </a:p>
        </p:txBody>
      </p:sp>
      <p:sp>
        <p:nvSpPr>
          <p:cNvPr id="6" name="Ovál 5"/>
          <p:cNvSpPr/>
          <p:nvPr/>
        </p:nvSpPr>
        <p:spPr>
          <a:xfrm>
            <a:off x="6516216" y="3068960"/>
            <a:ext cx="2304256" cy="13681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400m²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>
          <a:xfrm>
            <a:off x="5108879" y="1083438"/>
            <a:ext cx="1296144" cy="43204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Příklad</a:t>
            </a:r>
            <a:endParaRPr lang="cs-CZ" dirty="0"/>
          </a:p>
        </p:txBody>
      </p:sp>
      <p:cxnSp>
        <p:nvCxnSpPr>
          <p:cNvPr id="9" name="Pravoúhlá spojnice 8"/>
          <p:cNvCxnSpPr>
            <a:stCxn id="4" idx="1"/>
            <a:endCxn id="5" idx="1"/>
          </p:cNvCxnSpPr>
          <p:nvPr/>
        </p:nvCxnSpPr>
        <p:spPr>
          <a:xfrm rot="10800000" flipV="1">
            <a:off x="971600" y="2276872"/>
            <a:ext cx="1440160" cy="2160240"/>
          </a:xfrm>
          <a:prstGeom prst="bentConnector3">
            <a:avLst>
              <a:gd name="adj1" fmla="val 115873"/>
            </a:avLst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0" name="Ovál 9"/>
          <p:cNvSpPr/>
          <p:nvPr/>
        </p:nvSpPr>
        <p:spPr>
          <a:xfrm>
            <a:off x="7956376" y="116632"/>
            <a:ext cx="933478" cy="869197"/>
          </a:xfrm>
          <a:prstGeom prst="ellipse">
            <a:avLst/>
          </a:prstGeom>
          <a:solidFill>
            <a:srgbClr val="00B0F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1" name="Ovál 4"/>
          <p:cNvSpPr/>
          <p:nvPr/>
        </p:nvSpPr>
        <p:spPr>
          <a:xfrm>
            <a:off x="8082993" y="331800"/>
            <a:ext cx="684551" cy="39113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400" b="1" kern="1200" dirty="0" smtClean="0"/>
              <a:t>Stavba</a:t>
            </a:r>
            <a:endParaRPr lang="cs-CZ" sz="1400" b="1" kern="1200" dirty="0"/>
          </a:p>
        </p:txBody>
      </p:sp>
    </p:spTree>
    <p:extLst>
      <p:ext uri="{BB962C8B-B14F-4D97-AF65-F5344CB8AC3E}">
        <p14:creationId xmlns:p14="http://schemas.microsoft.com/office/powerpoint/2010/main" val="401986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Stavba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2494839" y="1196752"/>
            <a:ext cx="3672408" cy="9361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Podpojištění</a:t>
            </a:r>
            <a:endParaRPr lang="cs-CZ" b="1" dirty="0"/>
          </a:p>
        </p:txBody>
      </p:sp>
      <p:sp>
        <p:nvSpPr>
          <p:cNvPr id="5" name="Zaoblený obdélník 4"/>
          <p:cNvSpPr/>
          <p:nvPr/>
        </p:nvSpPr>
        <p:spPr>
          <a:xfrm>
            <a:off x="1259632" y="2348880"/>
            <a:ext cx="6120680" cy="10801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Je-li PČ nižší než pojistná hodnota stavby, můžeme snížit pojistné plnění v poměru: PČ/pojistná hodnota</a:t>
            </a:r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1259632" y="3581400"/>
            <a:ext cx="6120680" cy="10801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Zvolíte-li </a:t>
            </a:r>
            <a:r>
              <a:rPr lang="cs-CZ" b="1" dirty="0" smtClean="0">
                <a:solidFill>
                  <a:srgbClr val="FF0000"/>
                </a:solidFill>
              </a:rPr>
              <a:t>valorizaci</a:t>
            </a:r>
            <a:r>
              <a:rPr lang="cs-CZ" dirty="0" smtClean="0"/>
              <a:t> pojistné částky nebo každý druhý rok přepočítáte pojistnou částku, vyhnete se podpojištění</a:t>
            </a:r>
            <a:endParaRPr lang="cs-CZ" dirty="0"/>
          </a:p>
        </p:txBody>
      </p:sp>
      <p:cxnSp>
        <p:nvCxnSpPr>
          <p:cNvPr id="8" name="Pravoúhlá spojnice 7"/>
          <p:cNvCxnSpPr>
            <a:stCxn id="4" idx="1"/>
            <a:endCxn id="5" idx="1"/>
          </p:cNvCxnSpPr>
          <p:nvPr/>
        </p:nvCxnSpPr>
        <p:spPr>
          <a:xfrm rot="10800000" flipV="1">
            <a:off x="1259633" y="1664804"/>
            <a:ext cx="1235207" cy="1224136"/>
          </a:xfrm>
          <a:prstGeom prst="bentConnector3">
            <a:avLst>
              <a:gd name="adj1" fmla="val 118507"/>
            </a:avLst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" name="Pravoúhlá spojnice 9"/>
          <p:cNvCxnSpPr>
            <a:stCxn id="4" idx="1"/>
            <a:endCxn id="6" idx="1"/>
          </p:cNvCxnSpPr>
          <p:nvPr/>
        </p:nvCxnSpPr>
        <p:spPr>
          <a:xfrm rot="10800000" flipV="1">
            <a:off x="1259633" y="1664804"/>
            <a:ext cx="1235207" cy="2456656"/>
          </a:xfrm>
          <a:prstGeom prst="bentConnector3">
            <a:avLst>
              <a:gd name="adj1" fmla="val 118507"/>
            </a:avLst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9" name="Čárový popisek 2 8"/>
          <p:cNvSpPr/>
          <p:nvPr/>
        </p:nvSpPr>
        <p:spPr>
          <a:xfrm>
            <a:off x="2915816" y="5157192"/>
            <a:ext cx="4896544" cy="115212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93298"/>
              <a:gd name="adj6" fmla="val -555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Valorizace = Indexace, tj. dojde-li ke zvýšení cen stavebních prací a materiálů, upravíme pojistnou částku tak, aby klientovi nevzniklo podpojištění.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11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6381676" cy="461463"/>
          </a:xfrm>
        </p:spPr>
        <p:txBody>
          <a:bodyPr/>
          <a:lstStyle/>
          <a:p>
            <a:r>
              <a:rPr lang="cs-CZ" sz="2400" dirty="0" smtClean="0"/>
              <a:t>Stavba – limity pojistného plnění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558825"/>
              </p:ext>
            </p:extLst>
          </p:nvPr>
        </p:nvGraphicFramePr>
        <p:xfrm>
          <a:off x="395536" y="1268760"/>
          <a:ext cx="8352927" cy="422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  <a:gridCol w="2358343"/>
                <a:gridCol w="1089098"/>
                <a:gridCol w="657014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Událost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Riziko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Limit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Sklo</a:t>
                      </a:r>
                      <a:r>
                        <a:rPr lang="cs-CZ" baseline="0" dirty="0" smtClean="0"/>
                        <a:t> all risk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Jakékoli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20.000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Limit je vždy na 1 pojistnou událost</a:t>
                      </a:r>
                      <a:endParaRPr lang="cs-CZ" dirty="0"/>
                    </a:p>
                  </a:txBody>
                  <a:tcPr vert="vert27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Graffiti (poškození fasády)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Vandalismus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20.000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Odstranění závady na vodovodním zařízení (bourání zdiva, výměna potrubí, zazdění, obklady apod.)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Vodovodní škoda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5.000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Škody na stavebním materiálu, stavební</a:t>
                      </a:r>
                      <a:r>
                        <a:rPr lang="cs-CZ" baseline="0" dirty="0" smtClean="0"/>
                        <a:t> mechanizaci a zařízení staveniště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Všechna sjednaná rizika vyjma odcizení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80.000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0" dirty="0" smtClean="0"/>
                        <a:t>Odcizení</a:t>
                      </a:r>
                      <a:r>
                        <a:rPr lang="cs-CZ" dirty="0" smtClean="0"/>
                        <a:t> z uzavřeného prostoru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50.000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0" dirty="0" smtClean="0"/>
                        <a:t>Odcizení</a:t>
                      </a:r>
                      <a:r>
                        <a:rPr lang="cs-CZ" b="0" baseline="0" dirty="0" smtClean="0"/>
                        <a:t> </a:t>
                      </a:r>
                      <a:r>
                        <a:rPr lang="cs-CZ" baseline="0" dirty="0" smtClean="0"/>
                        <a:t>z pozemku u domu, oploceného, uzamčeného vraty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30.000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Zaoblený obdélníkový popisek 12"/>
          <p:cNvSpPr/>
          <p:nvPr/>
        </p:nvSpPr>
        <p:spPr>
          <a:xfrm>
            <a:off x="2771800" y="5661248"/>
            <a:ext cx="4090889" cy="648072"/>
          </a:xfrm>
          <a:prstGeom prst="wedgeRoundRectCallout">
            <a:avLst>
              <a:gd name="adj1" fmla="val 84637"/>
              <a:gd name="adj2" fmla="val -3946"/>
              <a:gd name="adj3" fmla="val 166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Červeně uvedené limity </a:t>
            </a:r>
            <a:r>
              <a:rPr lang="cs-CZ" dirty="0" smtClean="0"/>
              <a:t>jsou navýšené oproti stávajícímu DE 2014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925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Stavba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44</a:t>
            </a:fld>
            <a:endParaRPr lang="cs-CZ"/>
          </a:p>
        </p:txBody>
      </p:sp>
      <p:sp>
        <p:nvSpPr>
          <p:cNvPr id="5" name="Zaoblený obdélník 4"/>
          <p:cNvSpPr/>
          <p:nvPr/>
        </p:nvSpPr>
        <p:spPr>
          <a:xfrm>
            <a:off x="5795968" y="258067"/>
            <a:ext cx="2592288" cy="8640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Hromosvod</a:t>
            </a:r>
            <a:endParaRPr lang="cs-CZ" sz="2400" b="1" dirty="0"/>
          </a:p>
        </p:txBody>
      </p:sp>
      <p:pic>
        <p:nvPicPr>
          <p:cNvPr id="1026" name="Picture 2" descr="http://files.hasici-svabenice.webnode.cz/200000028-0103901fc0/kominic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1" y="1011610"/>
            <a:ext cx="1980456" cy="200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Šipka dolů 5"/>
          <p:cNvSpPr/>
          <p:nvPr/>
        </p:nvSpPr>
        <p:spPr>
          <a:xfrm>
            <a:off x="2375756" y="3717032"/>
            <a:ext cx="792088" cy="360040"/>
          </a:xfrm>
          <a:prstGeom prst="down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lů 7"/>
          <p:cNvSpPr/>
          <p:nvPr/>
        </p:nvSpPr>
        <p:spPr>
          <a:xfrm>
            <a:off x="6696236" y="1144188"/>
            <a:ext cx="792088" cy="360040"/>
          </a:xfrm>
          <a:prstGeom prst="down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4" descr="data:image/jpeg;base64,/9j/4AAQSkZJRgABAQAAAQABAAD/2wCEAAkGBxQQEhUUEhQUFRUVFBUVFBUUFBQUFBQUFBQWFhUUFRQYHCggGBolHRQVITEhJSkrLi4uFyAzODMsNygtLisBCgoKDg0OFxAQGiwcHCAsLCwsLCwsLCwsLCwsLCwsLCwsLCwsLCwsLCwsLCwsLCwsLCwsLCwsLCwsLCwsLCwsLP/AABEIAJ8BPgMBIgACEQEDEQH/xAAbAAACAwEBAQAAAAAAAAAAAAACAwEEBQYAB//EADwQAAEDAgQDBQYFAgUFAAAAAAEAAhEDIQQFEjFBUWEGEyJxgRQykaHB8CNScrHRM0IHYoKy4RVDktLx/8QAGQEAAwEBAQAAAAAAAAAAAAAAAAECAwQF/8QAKBEBAQACAgEDAwQDAQAAAAAAAAECEQMhBBIxQQUTIhQyUXFhkaEV/9oADAMBAAIRAxEAPwDjy5eDkrUo1Lrcy5TqK9QqLIpuV/DPU043sIZW1hqcrAwdVbuErhTVNOlhgrBwYhIpYoIq2YADdSomrRAXqTwsbHZqqTM36p6J1b6wCzcVjgFi184tusbGZpPFEgtb1fM+qQM0XLVMaSop1XO24XJJgDzPqPiqkTt9JyjPtLKTrnRW0EAiTrGpv+1w9F12IzVuBpzUcDUcZa0xIB2nqvl/Z5obTd3tRjGjTiA8mdJpu0MJYGyWONQgm0bibrrs1oYbNHFraop4tghzSTpcQLRO4NiCOaiztcvStmvabvJvuuYxOZyq2bZLicK7TWaGibPc4NYfIndY+JeBs8O56QYHqd1pJEWtR2OXm4uVih6fRqQq0ltUnStLD0QVhUcQtXD4wBFhtL2UJNWgEt2Y23VLEY9ToBxQWbUR1sXKqurK4QXICVD3pbnJgepBKHUvNKAkqITEQQCg1NDVIRgJk81qa0KGhNY1VCtHTYnsagYFYYFpEUTGpoahamgLWQnHKYQgqZXC2G1WKVWFUBRB6QatHGQrlLM4XP617Wlo9uoGcJGJzc81zxqFA56NHtcxGPJ4qt7UVXcop0y8hrRJJgAI0D3Yoo24Ks8AtpVCDsQ0kH1T6NGlRINQ948X7tmlzAeAe/b0EqrXrPqOLnOJJ6wI4AAbAckguUMoc1r6lcPZTp6Ztd5cYDWE2PMngOCilmFNtmUGwYnW5zyYPKwnfgq1StNJjJMte8wdocG7erSlUKWpzW8yB6cU9E2xWL6uKpusHUnjwiGM7gipTkbAeDR/rRZYBiaLy4ubWw7B3VQGC5oB00nnjtDTwEC4EKhQxXirvgEOY4QdiHPaAD8J9EWWVtLnd2Y1t0lsjU0zIc2bPgjbdI3S5J2+OgUcbSGIp7An3xPU7qz23yPA4Z1IgYin3rNemn3bmtHUOj5FclXwMu8MNfvpnwuH5qZ4fpK73tRRfXy3CVHMLqrfCSAdQHUJa1Ye+nIYfA4Z12VKtVwP9JzadBzuUEvcCPIz0QYh4bHe4TuwSQ0/jUz6F8hzgqvs7QT3mpsCdIF3dBNh5q3isW5gpupuIY6mGGk86mkUzpOpuzmuvwBnV5q9JUQ+NpjhO6Z7QmHC98A6gzxXD6TSXOaREPYHEucwg9YIPRUqrHMJa4FrhuHAgj0KrYWDiSlurEpJKGUyMc9AXoCVCQGHKCUK9KYTCJoUNTGhAE1MaELWp9Nqek2oaxGGplNqe2kq0WyGsT2U06nRVzDYZVIVqoyiU5jFodyEPdK4lVDEQCcWL2laQOGDV7SplelcMbPQvQpUhIBhSjARaUAuEDgn6ULwmFYqBI2ROQpKS1qNpQtKIFBHUqBeYaJO/pz6BNZTFM+8HVCC0NZcNLvDd2032E+atBwa17A0R3IL37kulrwJJ2mGwPoqeGxhpA6Q3USIeWhzmgbhuqQJ5xNkgnE0e7boMatUvALTp02DSQd5vHBJo4cuuSA0buOw6DmegTKdUXLmhziSSXF0knnBEpul1UgAbWa1oMDyHE/NMHnFNqHxM1QANRJbUdAiSRIn0XddkM3oPotwlfxUnucKZPvU3BodpMbEGbjouFpYPujNWGgf2z43chpFwOpQDMHa2vNw2waLNDTYtaOFjuiyWHLp1HarJK2DeAPx6DxqYXfiQOInceYhYeNa12Ha+I8WlomSJLy5vVsgkE3BkX3Xeez4fMcJQpNxBpVKIBbr97xiWgu8uI5LD7Q5LWwtHTiG96z8MNeCZmampwcNvebvIvspmR2OJ0yrlPH1GtDdWpo2a8Co0Rya8GPROqYINDXAy10xIggjdp6i3xVSqyVojZnfUnmHU9Ex4qbnGDzDHEgjpI81XfT0kt5EiRxgxI6LzmwoAlAAWrwCcKafh8G6oYaNruJs1o5uPAJ+wUS1eDVbfWpzopDvDu6oZDbcGDl1KGmA7hB4jdZzlxt0u8eUmymtTWMTW0kxlNbaZbBTYrNOmmUqKuUsOrkTaRSpKy2krVDDp3cq5C2pNpK1g5CeyjKPugFWiDUpkleiyfTceIXnUAUEpxKjSrRpICxVA+dhqmF6VBXA6EyplJL1GtILIqKRUVXWvakxpcFRSCCqWpMa9AOdSQ9yjbVRiomFbRCgBMqGUAKWiPoOIJM7NI85tHz+SUV7UhlGgs4Z+m+lp/UJ+SvDMCAQ1rGkiCWt0mOIB4KhTFlJKegh90EKSVLXJhpYDFQG+PS9htIcQ9liGGORnfmvo2BJ/wCkvOM1aS7wA+8BqERPWPgua/w/yHvcSHVmjRTaXkEiZFxLdx6q32j7Q+0VDTe7SBIa0QKehwENJ4PFnBxsCYNrjPLu6VPZlvp0tBEvc2dQcxocWuiIc2QY9AsWqaZ2c8ebB9HKcZRfQqFpkEbHaWnZwPIjiFXr1XP9655wJPmRv6rRJdQCbGfSETGKaNBz3BrRJJgDmfJMr0+7Lg62kkGehj6I3N6GrrYWhXsPRdXAolxDLnS0ASReSYklc1jc5I/pi0+8RvEWHLdaDO0bBBkg+bQbxbfr8llnnjlLGmGNl26KplzMO0Oa2+sReZi5Wbj6Q7w91Zpgy7cWBIjiZ1fHiqlXtEwxrcTAESQYBuIk2UMzujO/GOH8rnw45uXKt8s+rIusYrdLDK9g8K0gObcFaVLDhelO3BemZSwpVujh1oU6I2RlgAWkTVMU4XoTXlKK0kITSpSwiCNA4FFKUEYS0HnJLgmuKSUB86UFBqUErg26HivAKFMIDyiFIap0IAFIKnQoLYQZjU5gCrtTGlOEdpCFzFAKmUyL0omtUoggCCghE1qsdwnAqJuGeGmS0OImAfdnmRx8k32QpjcNCNDbvf8ADsipQxFIvDa9YawQRqLTvJ4SuXz7I8RQqONamWydxdsbAT5KphQWGWkgjiDBXddms/71jsPjHF1N7dLXESWnqVNlxu4e5enHVX6aVFjmteQ1zgHAktY8hzGyD1c6OTgl0m6yGmm3xEAFo0kEmBEb78V1ue9nhQ94thrQWVCQ1rqQEQ4kxLREHiOcLgM67TtZLcNEj/unmDE0/wD2PpzRc8ZNlMbavVcazAvY8w6pTrGKJF3taLFxFmAk+ZgrlM47QVcRW755EySGhulrZmBA334rMrVi8kkkkkkk3cSeZ47I6OHJaSBJtC5cst3ddMmp08KOqCBblxH8hadHJm2e91jpgGwkjbrsVGXYI7u3Ac60GPDYfJauaUAaIAHFoG1ybcfPdY5WtcZ0pOw7Jcx2loFpJibA8fNY2Z4E0Tb3eH/1a+PZNOHSCC2xEGQ1jDPxSqdNzgKTgYaIgi/9x+X0S7ney3vfTX7E55B7p5tw+/vYr6BTYSV8Se11F9twZBX1fsPnQxDAx58YFuZA4fJeh4/JvquTm4/mN17CAOaS5/NaFRqrVGLtlc1U3FLhPexLhXCAFIUwpTCEQKErwQBFyWURUQkb5lCmFJKhec6RBMaEDE0FUBtCLSErUva0EaSEJAS9amUB40kTaKJoTqbeaZFtoqzTw0q5SohWmMCehtnDL+KbSwcbrRZThFoT0naiMMOSaMMVeZSITGUZKehtmexkrzMGTutunhYTDRPJBMangin4nFswjNdUgD+1ou9x5NH12Wr7OYMWMGCRImLSOIXLVOxdfEP1V64LnWsC7ppEwA2+yjPKydReEl92V2n7X4nH6aBf+CD+HTERbi90eI7/AMLmH0C3Vq4bgdV0+WZGW4sMI0gMqP8APQwxvwJ4oK+XucSGQDrM9YO89Lrz/ubrsnH0ysNgC6LRYWWocsOmGmPL91q4TBhoAO4+7rQo0ZBJsBuf2jqi1rMJrtj4XLu6Y6TJ0v8A9pW3lmTjFBzXHZoMES0ydioxdBvdOcwyNLweYOk7rV7I+8/9I/dZcuX47i5JtymY5CadTu6gOkiWwZDh4Nj/AKTZZD6MNqCTI1BpvLYLhv5EL6L2sxlLSGHxVQZa1o1OAO88gevJcphm0az9NR/db3e3cxsTFvVLDl3j2zz4+7pyeYtlrXmS6zSdibEgkc1t9h8hxNV3fUSxrGn3nOIk7gAAHluUXa3JzQpNbMjUHNcHagWkOAg8t1gZdmOIwTw+m5zNri7XDk5ps4ea6OHPHrbPlxvw+6idI1Rqgao2njHRJeuUyD/EKlWAbiIpP/OP6R85uz1t1XWuuJEEG4IuCOYPEL1ePPHKdPOyxsvas8JRCsPaklaoKUQjKghVAWvQjhRCYDC8iXkG+YhTCAFTK850ile1IV6EBOpelSGIu7QAypCMUk6nQlOEFhKsUim08KjFJVCWsG7gr7afVUcPsnNeUyq6KSa2kq9F5Vum5NNNot6K1TAHBVmlOaUwtNKZuFXplWGFMGtCdhqfjb+pv7hIa5NoP8QPKT8AT9FHJ1jb/g8e7HJZbT14qu8/2UXgH9fciPmfiVRwbRLiSQNRuLm5NgtzLCAcVBHCR/deo0T5eGFyuJzB+HptdT06iHQXCQ2zyTHEwIXjce69bOzGdOiw+VFzS5rhMkAQfEN5BQPoOY5rSzUfe0yIc6+5naGrayP+kzmQSYtyOyp5s5orsnaJ3j+18XRaeU6Z+MBNOoSGBxbcNmBLSRM8bq12OqhznxPuNFwAd+QJVnE0mOw1VwAEU2jw2vBB9d1U7ItDKtVrZiJuST73VTnfwpSaqv25YGBrzIDp1wJJjSAOcS5YWTltWzNNXfQHbf5qbjBLeB2tC3e3upzWAC0utxPurnOybnspg0gC/VW0gjiNdvgFGHHvj2WWes9LOf5U6kwTpAcAe7brIB1ETqcbnyAXOPdq/DIEaTDvT91sYzNamIoHXIdTmDF4EOMjisCjmOowW6uRaPFHlsujjnXacspem72c7I08S0vc58glulsNA2Ie55Bt7w0gSbcJjs+z/Z84IkNxFR9ItjunNGkPt4wQbcbAcVV7CVJpPFx4gYIg3B/hdI4r1PHwnpl+Xn8+VmVjzilOYjleLl2RzkOahLU1yFVCBC9CJehMAhehEVEIN8rARimmNamMprztOkkUkTaRVxtNeLUErtppzGLyEuTI+AjaVVDkTSUwua0YKrNCfTJCYWKZVqkEmm5WAUyp7U5hSKZT2FOJqwwp7TKqsVmmrkI5gTAUtpTAqkSLWmUH7/of82EfVKRs2d+k/MgfVZeR1xZf004f34/2xcBUHd4l3+cDhtLjv/pXGZ4YpM/SQOpe237krp8IwsoYkmJLxMEGIZUMGNt1hZyxr/Z2cQwBoAgEuaAXOMyTYeQXicfV7enyflOn0XI6IdRZPJYvadk1hAMDTwtxhauR4kBopnhZp4H/AJVHtRSrOJNOIDNhILnQWiTxA39VONlyu2vJuSajxBGDrTyH+5yr9mj+PW8rb/nVGpVc3CP13eQC4kkzcDiVY7LVJq1CdyyeNvELXSt3hR7Ujt3iWkU6cw8uMDjFpiFm5S9lJ7ODQ5xgRYd28fvCT/iBRh7XCxdIN94Fvqs/NngPa0DeTx91wv8ANpWnHjvjjDkus9ut7UuoGnQDC3W9r3PaAA7xhsao42WDgqTWsloA92YaIvPEdT8lhku1QDMnVAHMAx81awGNDaZZBaCWkTMWNxPO4+yqxw1jofc3e3Wdkqmk1RwsfgT/ACuiFUHYz5Lk+zAcXvDwDBLm2v4j9I+a3MsZVHed7ovVcaegR+GdtXVer4l/CRx+V++1oypQNRQu2RypKGEUL0JkCF6EaiEwGFCOF4BBvngpjkp0rwco1lee3QSoUlCSgPIIRKdSYeZTTWMUMerFN8oBlMRunhgXmkEIwU4EQjaUMIwnCNYFYphIYVZplVCp9IKxTCTTKsU1cRTWtTQELE0BalUaUjHEilULd9PDlIn9ipx2MZRaHPmCQ217mevQqKFelUpufSe9webio5ztJgnSNW3kuTy856fR/Lbgxu/V/DlcFRIwdeo6WgvNnEm4pgcf1fNVmYykdHvEtH9rHHhzhdBmGIY/CuDLQ5zTaL/h/wArmjjmseGQZ26HqTw2Xk8mM9np8eck3em7h8Q5wHdUaz/Jga3/AMnEfsrZx+JgB9BoMgAvqEDbjDTJ9U/IMY5ghw8PA8jPHp1U5znJadOjU2R7pgkwD4j/AAsZjv4bZZzHus/MspxNRjnOdQDTA0sDjuQAZJ5kfBc7h8VWoViKbwTpe27ARDXDgIXZYfF6qLjBElhg3I8d5+AXK9wfaWugwRU+Mkp96sL1Y3v+mZnNSrXcHVCzw2A8TRtvpus/Mq5cWzcgbhpaASTa+4/ldLiWSZ0ix5X4n0S6GCFWRpPw2urxysk6Z5Y4XK9ufwGLAe12k+EXMgC3n5bKxVq03Mc0BwLy6bSQNVN8tjc/hDdbOPywhnhHK0WSez2UOOuWzsducg8LLTHkjPPj9PsPI83bTqB1Qm1NwdAPiu3SY5ldTl+b0a5hjr8A6ATvMCb7Ll8xyjS8DTIImCNzK1ezOWCk8v0gaqdrHwy4SASuvxubVmEcvPhveVdM1qINQgIwvVlcSIXoRLyogQvEI4UQgwQvQjhRCA+Ziop1KsCUQJXnOjR+pCSgBTGNQAyjDUQajATMIYmMbHFeDTyRezu+ypucnyWjabk4PQ08E6L8VbZgLTPRY5eVxY+9V6MlcPRter1LL+dz9z9Faw+VDj9nYffRY36jxRU4cmcx6sMctVuVCOZEzw4n/hN9haDJ5xF+Oyj/ANTH4iv09vyzqb1ZZWHNWfZmkCbTIuJ4X2COrh2A7kT+XhDgBuFN+rX4xP8ATT+SRimjn8EwY0cGuPooxNNlLSSSSD8TMX6XTWZi2fdAgHqT4bH4FRfqnPrrR/pcGXm+EdidDQ2A1xJ1RygfVDgclLGEQJ6AHpI4rQObtHujc7x98iq7cxLhafeMweBuHD4beS5s/K5s7u+7XHDHGaio/s44Bw1ASQRY7mOvRePZMzqc68yY5b8VZxOcObcn8vCd9jB5Aj4qtQzR1Xr6kW4R98VH3OW97VqRr4LKNIu6RePqfgNv5UV8kBaNRI6xfZU8PmcAAyS4jnEDb6I3Zw4QT5wOU8Ep9zfue4vYXLGtAuSNzPEG3y3VXF4KiwSXX/LNp2P1VSvmxMRaxM9Pu6RmTgXXttHIi249U5M7e6JlGgynRIGsQ07RJ2G309V5lGgwB0uBkkOLbW4ffNZ9Ss2mNBF2gk+p5jnqupdjg+RwhwHqLkKsfVOt9C9XbZw1GlXB0uAiNri5Mb+RV52ApU27xcedlzuX6Wy4apBEX3dt/CsYvMQKkO8TiHARIA1tESTvBIPos7Mt621mTSxVOjLZvvB2I4iBupp93YAwIgdD1++CwsQ7UGmT4bRz1Sl4OoXuIJloEcZ8TgA8HmCQrkyk3KWVjo2UW3Oq1oGx629QpcAJ2jnMLDqBzWtJ4VIIHMaTHr9ELsYWt0N2cIk853+K0nkc89smVw478Nl08BPkUvv43BEbqng8U4FjIGsHxH848OmfQp1TGhpIIkzdwte+w6bK59R8nH5/4i+Nx072kW6qRiGoRXY5omRBkH06IqjRAINnAwByuZ26q59X557yVnfEw+E96FLXjmEp7Rph1rSHC533j4qpUw5EQbmb9Psq59aznvjP9pviT4r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xQQEhUUEhQUFRUVFBUVFBUUFBQUFBQUFBQWFhUUFRQYHCggGBolHRQVITEhJSkrLi4uFyAzODMsNygtLisBCgoKDg0OFxAQGiwcHCAsLCwsLCwsLCwsLCwsLCwsLCwsLCwsLCwsLCwsLCwsLCwsLCwsLCwsLCwsLCwsLCwsLP/AABEIAJ8BPgMBIgACEQEDEQH/xAAbAAACAwEBAQAAAAAAAAAAAAACAwEEBQYAB//EADwQAAEDAgQDBQYFAgUFAAAAAAEAAhEDIQQFEjFBUWEGEyJxgRQykaHB8CNScrHRM0IHYoKy4RVDktLx/8QAGQEAAwEBAQAAAAAAAAAAAAAAAAECAwQF/8QAKBEBAQACAgEDAwQDAQAAAAAAAAECEQMhBBIxQQUTIhQyUXFhkaEV/9oADAMBAAIRAxEAPwDjy5eDkrUo1Lrcy5TqK9QqLIpuV/DPU043sIZW1hqcrAwdVbuErhTVNOlhgrBwYhIpYoIq2YADdSomrRAXqTwsbHZqqTM36p6J1b6wCzcVjgFi184tusbGZpPFEgtb1fM+qQM0XLVMaSop1XO24XJJgDzPqPiqkTt9JyjPtLKTrnRW0EAiTrGpv+1w9F12IzVuBpzUcDUcZa0xIB2nqvl/Z5obTd3tRjGjTiA8mdJpu0MJYGyWONQgm0bibrrs1oYbNHFraop4tghzSTpcQLRO4NiCOaiztcvStmvabvJvuuYxOZyq2bZLicK7TWaGibPc4NYfIndY+JeBs8O56QYHqd1pJEWtR2OXm4uVih6fRqQq0ltUnStLD0QVhUcQtXD4wBFhtL2UJNWgEt2Y23VLEY9ToBxQWbUR1sXKqurK4QXICVD3pbnJgepBKHUvNKAkqITEQQCg1NDVIRgJk81qa0KGhNY1VCtHTYnsagYFYYFpEUTGpoahamgLWQnHKYQgqZXC2G1WKVWFUBRB6QatHGQrlLM4XP617Wlo9uoGcJGJzc81zxqFA56NHtcxGPJ4qt7UVXcop0y8hrRJJgAI0D3Yoo24Ks8AtpVCDsQ0kH1T6NGlRINQ948X7tmlzAeAe/b0EqrXrPqOLnOJJ6wI4AAbAckguUMoc1r6lcPZTp6Ztd5cYDWE2PMngOCilmFNtmUGwYnW5zyYPKwnfgq1StNJjJMte8wdocG7erSlUKWpzW8yB6cU9E2xWL6uKpusHUnjwiGM7gipTkbAeDR/rRZYBiaLy4ubWw7B3VQGC5oB00nnjtDTwEC4EKhQxXirvgEOY4QdiHPaAD8J9EWWVtLnd2Y1t0lsjU0zIc2bPgjbdI3S5J2+OgUcbSGIp7An3xPU7qz23yPA4Z1IgYin3rNemn3bmtHUOj5FclXwMu8MNfvpnwuH5qZ4fpK73tRRfXy3CVHMLqrfCSAdQHUJa1Ye+nIYfA4Z12VKtVwP9JzadBzuUEvcCPIz0QYh4bHe4TuwSQ0/jUz6F8hzgqvs7QT3mpsCdIF3dBNh5q3isW5gpupuIY6mGGk86mkUzpOpuzmuvwBnV5q9JUQ+NpjhO6Z7QmHC98A6gzxXD6TSXOaREPYHEucwg9YIPRUqrHMJa4FrhuHAgj0KrYWDiSlurEpJKGUyMc9AXoCVCQGHKCUK9KYTCJoUNTGhAE1MaELWp9Nqek2oaxGGplNqe2kq0WyGsT2U06nRVzDYZVIVqoyiU5jFodyEPdK4lVDEQCcWL2laQOGDV7SplelcMbPQvQpUhIBhSjARaUAuEDgn6ULwmFYqBI2ROQpKS1qNpQtKIFBHUqBeYaJO/pz6BNZTFM+8HVCC0NZcNLvDd2032E+atBwa17A0R3IL37kulrwJJ2mGwPoqeGxhpA6Q3USIeWhzmgbhuqQJ5xNkgnE0e7boMatUvALTp02DSQd5vHBJo4cuuSA0buOw6DmegTKdUXLmhziSSXF0knnBEpul1UgAbWa1oMDyHE/NMHnFNqHxM1QANRJbUdAiSRIn0XddkM3oPotwlfxUnucKZPvU3BodpMbEGbjouFpYPujNWGgf2z43chpFwOpQDMHa2vNw2waLNDTYtaOFjuiyWHLp1HarJK2DeAPx6DxqYXfiQOInceYhYeNa12Ha+I8WlomSJLy5vVsgkE3BkX3Xeez4fMcJQpNxBpVKIBbr97xiWgu8uI5LD7Q5LWwtHTiG96z8MNeCZmampwcNvebvIvspmR2OJ0yrlPH1GtDdWpo2a8Co0Rya8GPROqYINDXAy10xIggjdp6i3xVSqyVojZnfUnmHU9Ex4qbnGDzDHEgjpI81XfT0kt5EiRxgxI6LzmwoAlAAWrwCcKafh8G6oYaNruJs1o5uPAJ+wUS1eDVbfWpzopDvDu6oZDbcGDl1KGmA7hB4jdZzlxt0u8eUmymtTWMTW0kxlNbaZbBTYrNOmmUqKuUsOrkTaRSpKy2krVDDp3cq5C2pNpK1g5CeyjKPugFWiDUpkleiyfTceIXnUAUEpxKjSrRpICxVA+dhqmF6VBXA6EyplJL1GtILIqKRUVXWvakxpcFRSCCqWpMa9AOdSQ9yjbVRiomFbRCgBMqGUAKWiPoOIJM7NI85tHz+SUV7UhlGgs4Z+m+lp/UJ+SvDMCAQ1rGkiCWt0mOIB4KhTFlJKegh90EKSVLXJhpYDFQG+PS9htIcQ9liGGORnfmvo2BJ/wCkvOM1aS7wA+8BqERPWPgua/w/yHvcSHVmjRTaXkEiZFxLdx6q32j7Q+0VDTe7SBIa0QKehwENJ4PFnBxsCYNrjPLu6VPZlvp0tBEvc2dQcxocWuiIc2QY9AsWqaZ2c8ebB9HKcZRfQqFpkEbHaWnZwPIjiFXr1XP9655wJPmRv6rRJdQCbGfSETGKaNBz3BrRJJgDmfJMr0+7Lg62kkGehj6I3N6GrrYWhXsPRdXAolxDLnS0ASReSYklc1jc5I/pi0+8RvEWHLdaDO0bBBkg+bQbxbfr8llnnjlLGmGNl26KplzMO0Oa2+sReZi5Wbj6Q7w91Zpgy7cWBIjiZ1fHiqlXtEwxrcTAESQYBuIk2UMzujO/GOH8rnw45uXKt8s+rIusYrdLDK9g8K0gObcFaVLDhelO3BemZSwpVujh1oU6I2RlgAWkTVMU4XoTXlKK0kITSpSwiCNA4FFKUEYS0HnJLgmuKSUB86UFBqUErg26HivAKFMIDyiFIap0IAFIKnQoLYQZjU5gCrtTGlOEdpCFzFAKmUyL0omtUoggCCghE1qsdwnAqJuGeGmS0OImAfdnmRx8k32QpjcNCNDbvf8ADsipQxFIvDa9YawQRqLTvJ4SuXz7I8RQqONamWydxdsbAT5KphQWGWkgjiDBXddms/71jsPjHF1N7dLXESWnqVNlxu4e5enHVX6aVFjmteQ1zgHAktY8hzGyD1c6OTgl0m6yGmm3xEAFo0kEmBEb78V1ue9nhQ94thrQWVCQ1rqQEQ4kxLREHiOcLgM67TtZLcNEj/unmDE0/wD2PpzRc8ZNlMbavVcazAvY8w6pTrGKJF3taLFxFmAk+ZgrlM47QVcRW755EySGhulrZmBA334rMrVi8kkkkkkk3cSeZ47I6OHJaSBJtC5cst3ddMmp08KOqCBblxH8hadHJm2e91jpgGwkjbrsVGXYI7u3Ac60GPDYfJauaUAaIAHFoG1ybcfPdY5WtcZ0pOw7Jcx2loFpJibA8fNY2Z4E0Tb3eH/1a+PZNOHSCC2xEGQ1jDPxSqdNzgKTgYaIgi/9x+X0S7ney3vfTX7E55B7p5tw+/vYr6BTYSV8Se11F9twZBX1fsPnQxDAx58YFuZA4fJeh4/JvquTm4/mN17CAOaS5/NaFRqrVGLtlc1U3FLhPexLhXCAFIUwpTCEQKErwQBFyWURUQkb5lCmFJKhec6RBMaEDE0FUBtCLSErUva0EaSEJAS9amUB40kTaKJoTqbeaZFtoqzTw0q5SohWmMCehtnDL+KbSwcbrRZThFoT0naiMMOSaMMVeZSITGUZKehtmexkrzMGTutunhYTDRPJBMangin4nFswjNdUgD+1ou9x5NH12Wr7OYMWMGCRImLSOIXLVOxdfEP1V64LnWsC7ppEwA2+yjPKydReEl92V2n7X4nH6aBf+CD+HTERbi90eI7/AMLmH0C3Vq4bgdV0+WZGW4sMI0gMqP8APQwxvwJ4oK+XucSGQDrM9YO89Lrz/ubrsnH0ysNgC6LRYWWocsOmGmPL91q4TBhoAO4+7rQo0ZBJsBuf2jqi1rMJrtj4XLu6Y6TJ0v8A9pW3lmTjFBzXHZoMES0ydioxdBvdOcwyNLweYOk7rV7I+8/9I/dZcuX47i5JtymY5CadTu6gOkiWwZDh4Nj/AKTZZD6MNqCTI1BpvLYLhv5EL6L2sxlLSGHxVQZa1o1OAO88gevJcphm0az9NR/db3e3cxsTFvVLDl3j2zz4+7pyeYtlrXmS6zSdibEgkc1t9h8hxNV3fUSxrGn3nOIk7gAAHluUXa3JzQpNbMjUHNcHagWkOAg8t1gZdmOIwTw+m5zNri7XDk5ps4ea6OHPHrbPlxvw+6idI1Rqgao2njHRJeuUyD/EKlWAbiIpP/OP6R85uz1t1XWuuJEEG4IuCOYPEL1ePPHKdPOyxsvas8JRCsPaklaoKUQjKghVAWvQjhRCYDC8iXkG+YhTCAFTK850ile1IV6EBOpelSGIu7QAypCMUk6nQlOEFhKsUim08KjFJVCWsG7gr7afVUcPsnNeUyq6KSa2kq9F5Vum5NNNot6K1TAHBVmlOaUwtNKZuFXplWGFMGtCdhqfjb+pv7hIa5NoP8QPKT8AT9FHJ1jb/g8e7HJZbT14qu8/2UXgH9fciPmfiVRwbRLiSQNRuLm5NgtzLCAcVBHCR/deo0T5eGFyuJzB+HptdT06iHQXCQ2zyTHEwIXjce69bOzGdOiw+VFzS5rhMkAQfEN5BQPoOY5rSzUfe0yIc6+5naGrayP+kzmQSYtyOyp5s5orsnaJ3j+18XRaeU6Z+MBNOoSGBxbcNmBLSRM8bq12OqhznxPuNFwAd+QJVnE0mOw1VwAEU2jw2vBB9d1U7ItDKtVrZiJuST73VTnfwpSaqv25YGBrzIDp1wJJjSAOcS5YWTltWzNNXfQHbf5qbjBLeB2tC3e3upzWAC0utxPurnOybnspg0gC/VW0gjiNdvgFGHHvj2WWes9LOf5U6kwTpAcAe7brIB1ETqcbnyAXOPdq/DIEaTDvT91sYzNamIoHXIdTmDF4EOMjisCjmOowW6uRaPFHlsujjnXacspem72c7I08S0vc58glulsNA2Ie55Bt7w0gSbcJjs+z/Z84IkNxFR9ItjunNGkPt4wQbcbAcVV7CVJpPFx4gYIg3B/hdI4r1PHwnpl+Xn8+VmVjzilOYjleLl2RzkOahLU1yFVCBC9CJehMAhehEVEIN8rARimmNamMprztOkkUkTaRVxtNeLUErtppzGLyEuTI+AjaVVDkTSUwua0YKrNCfTJCYWKZVqkEmm5WAUyp7U5hSKZT2FOJqwwp7TKqsVmmrkI5gTAUtpTAqkSLWmUH7/of82EfVKRs2d+k/MgfVZeR1xZf004f34/2xcBUHd4l3+cDhtLjv/pXGZ4YpM/SQOpe237krp8IwsoYkmJLxMEGIZUMGNt1hZyxr/Z2cQwBoAgEuaAXOMyTYeQXicfV7enyflOn0XI6IdRZPJYvadk1hAMDTwtxhauR4kBopnhZp4H/AJVHtRSrOJNOIDNhILnQWiTxA39VONlyu2vJuSajxBGDrTyH+5yr9mj+PW8rb/nVGpVc3CP13eQC4kkzcDiVY7LVJq1CdyyeNvELXSt3hR7Ujt3iWkU6cw8uMDjFpiFm5S9lJ7ODQ5xgRYd28fvCT/iBRh7XCxdIN94Fvqs/NngPa0DeTx91wv8ANpWnHjvjjDkus9ut7UuoGnQDC3W9r3PaAA7xhsao42WDgqTWsloA92YaIvPEdT8lhku1QDMnVAHMAx81awGNDaZZBaCWkTMWNxPO4+yqxw1jofc3e3Wdkqmk1RwsfgT/ACuiFUHYz5Lk+zAcXvDwDBLm2v4j9I+a3MsZVHed7ovVcaegR+GdtXVer4l/CRx+V++1oypQNRQu2RypKGEUL0JkCF6EaiEwGFCOF4BBvngpjkp0rwco1lee3QSoUlCSgPIIRKdSYeZTTWMUMerFN8oBlMRunhgXmkEIwU4EQjaUMIwnCNYFYphIYVZplVCp9IKxTCTTKsU1cRTWtTQELE0BalUaUjHEilULd9PDlIn9ipx2MZRaHPmCQ217mevQqKFelUpufSe9webio5ztJgnSNW3kuTy856fR/Lbgxu/V/DlcFRIwdeo6WgvNnEm4pgcf1fNVmYykdHvEtH9rHHhzhdBmGIY/CuDLQ5zTaL/h/wArmjjmseGQZ26HqTw2Xk8mM9np8eck3em7h8Q5wHdUaz/Jga3/AMnEfsrZx+JgB9BoMgAvqEDbjDTJ9U/IMY5ghw8PA8jPHp1U5znJadOjU2R7pgkwD4j/AAsZjv4bZZzHus/MspxNRjnOdQDTA0sDjuQAZJ5kfBc7h8VWoViKbwTpe27ARDXDgIXZYfF6qLjBElhg3I8d5+AXK9wfaWugwRU+Mkp96sL1Y3v+mZnNSrXcHVCzw2A8TRtvpus/Mq5cWzcgbhpaASTa+4/ldLiWSZ0ix5X4n0S6GCFWRpPw2urxysk6Z5Y4XK9ufwGLAe12k+EXMgC3n5bKxVq03Mc0BwLy6bSQNVN8tjc/hDdbOPywhnhHK0WSez2UOOuWzsducg8LLTHkjPPj9PsPI83bTqB1Qm1NwdAPiu3SY5ldTl+b0a5hjr8A6ATvMCb7Ll8xyjS8DTIImCNzK1ezOWCk8v0gaqdrHwy4SASuvxubVmEcvPhveVdM1qINQgIwvVlcSIXoRLyogQvEI4UQgwQvQjhRCA+Ziop1KsCUQJXnOjR+pCSgBTGNQAyjDUQajATMIYmMbHFeDTyRezu+ypucnyWjabk4PQ08E6L8VbZgLTPRY5eVxY+9V6MlcPRter1LL+dz9z9Faw+VDj9nYffRY36jxRU4cmcx6sMctVuVCOZEzw4n/hN9haDJ5xF+Oyj/ANTH4iv09vyzqb1ZZWHNWfZmkCbTIuJ4X2COrh2A7kT+XhDgBuFN+rX4xP8ATT+SRimjn8EwY0cGuPooxNNlLSSSSD8TMX6XTWZi2fdAgHqT4bH4FRfqnPrrR/pcGXm+EdidDQ2A1xJ1RygfVDgclLGEQJ6AHpI4rQObtHujc7x98iq7cxLhafeMweBuHD4beS5s/K5s7u+7XHDHGaio/s44Bw1ASQRY7mOvRePZMzqc68yY5b8VZxOcObcn8vCd9jB5Aj4qtQzR1Xr6kW4R98VH3OW97VqRr4LKNIu6RePqfgNv5UV8kBaNRI6xfZU8PmcAAyS4jnEDb6I3Zw4QT5wOU8Ep9zfue4vYXLGtAuSNzPEG3y3VXF4KiwSXX/LNp2P1VSvmxMRaxM9Pu6RmTgXXttHIi249U5M7e6JlGgynRIGsQ07RJ2G309V5lGgwB0uBkkOLbW4ffNZ9Ss2mNBF2gk+p5jnqupdjg+RwhwHqLkKsfVOt9C9XbZw1GlXB0uAiNri5Mb+RV52ApU27xcedlzuX6Wy4apBEX3dt/CsYvMQKkO8TiHARIA1tESTvBIPos7Mt621mTSxVOjLZvvB2I4iBupp93YAwIgdD1++CwsQ7UGmT4bRz1Sl4OoXuIJloEcZ8TgA8HmCQrkyk3KWVjo2UW3Oq1oGx629QpcAJ2jnMLDqBzWtJ4VIIHMaTHr9ELsYWt0N2cIk853+K0nkc89smVw478Nl08BPkUvv43BEbqng8U4FjIGsHxH848OmfQp1TGhpIIkzdwte+w6bK59R8nH5/4i+Nx072kW6qRiGoRXY5omRBkH06IqjRAINnAwByuZ26q59X557yVnfEw+E96FLXjmEp7Rph1rSHC533j4qpUw5EQbmb9Psq59aznvjP9pviT4r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http://www.fotban.com/1/img2/23041/24373/23729/hromosvod-ukazk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6" r="18874"/>
          <a:stretch/>
        </p:blipFill>
        <p:spPr bwMode="auto">
          <a:xfrm>
            <a:off x="5800297" y="3573016"/>
            <a:ext cx="3343703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aoblený obdélník 11"/>
          <p:cNvSpPr/>
          <p:nvPr/>
        </p:nvSpPr>
        <p:spPr>
          <a:xfrm>
            <a:off x="307975" y="4077072"/>
            <a:ext cx="5056113" cy="15121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smtClean="0">
                <a:solidFill>
                  <a:srgbClr val="FF0000"/>
                </a:solidFill>
              </a:rPr>
              <a:t>V případě nesplnění povinností </a:t>
            </a:r>
          </a:p>
          <a:p>
            <a:pPr algn="ctr"/>
            <a:r>
              <a:rPr lang="cs-CZ" dirty="0" smtClean="0"/>
              <a:t>dle </a:t>
            </a:r>
            <a:r>
              <a:rPr lang="cs-CZ" altLang="cs-CZ" dirty="0" smtClean="0"/>
              <a:t>vyhlášky </a:t>
            </a:r>
            <a:r>
              <a:rPr lang="cs-CZ" altLang="cs-CZ" dirty="0"/>
              <a:t>č. 111/1981 Sb., o čištění </a:t>
            </a:r>
            <a:r>
              <a:rPr lang="cs-CZ" altLang="cs-CZ" dirty="0" smtClean="0"/>
              <a:t>komínů, </a:t>
            </a:r>
            <a:r>
              <a:rPr lang="cs-CZ" altLang="cs-CZ" dirty="0" smtClean="0">
                <a:solidFill>
                  <a:srgbClr val="FF0000"/>
                </a:solidFill>
              </a:rPr>
              <a:t>budeme krátit pojistné plnění</a:t>
            </a:r>
            <a:r>
              <a:rPr lang="cs-CZ" altLang="cs-CZ" dirty="0" smtClean="0"/>
              <a:t>, pokud požár vznikne v důsledku nesplnění těchto povinností </a:t>
            </a:r>
            <a:endParaRPr lang="cs-CZ" altLang="cs-CZ" dirty="0"/>
          </a:p>
          <a:p>
            <a:pPr algn="ctr"/>
            <a:endParaRPr lang="cs-CZ" dirty="0"/>
          </a:p>
        </p:txBody>
      </p:sp>
      <p:sp>
        <p:nvSpPr>
          <p:cNvPr id="14" name="Zaoblený obdélník 13"/>
          <p:cNvSpPr/>
          <p:nvPr/>
        </p:nvSpPr>
        <p:spPr>
          <a:xfrm>
            <a:off x="5148064" y="1504228"/>
            <a:ext cx="3888432" cy="178075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Pokud je ve stavebním povolení předepsán hromosvod a škoda by vznikla v důsledku neexistence hromosvodu, pak bychom mohli krátit plnění. Většina rodinných domů jej předepsán nemá</a:t>
            </a:r>
            <a:endParaRPr lang="cs-CZ" dirty="0"/>
          </a:p>
        </p:txBody>
      </p:sp>
      <p:sp>
        <p:nvSpPr>
          <p:cNvPr id="4" name="Zaoblený obdélník 3"/>
          <p:cNvSpPr/>
          <p:nvPr/>
        </p:nvSpPr>
        <p:spPr>
          <a:xfrm>
            <a:off x="1475656" y="2852936"/>
            <a:ext cx="2592288" cy="8640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Komín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8401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C5544B-C3E2-49B5-A052-C047AA091D6A}" type="slidenum">
              <a:rPr lang="cs-CZ" smtClean="0"/>
              <a:pPr>
                <a:defRPr/>
              </a:pPr>
              <a:t>45</a:t>
            </a:fld>
            <a:endParaRPr lang="cs-CZ"/>
          </a:p>
        </p:txBody>
      </p:sp>
      <p:sp>
        <p:nvSpPr>
          <p:cNvPr id="6" name="Zaoblený obdélníkový popisek 5"/>
          <p:cNvSpPr/>
          <p:nvPr/>
        </p:nvSpPr>
        <p:spPr>
          <a:xfrm>
            <a:off x="2099202" y="2265540"/>
            <a:ext cx="4680520" cy="1908212"/>
          </a:xfrm>
          <a:prstGeom prst="wedgeRoundRect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200" b="1" dirty="0" smtClean="0"/>
              <a:t>Pojištění domácnosti</a:t>
            </a:r>
            <a:endParaRPr lang="cs-CZ" sz="32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5953984" y="1268760"/>
            <a:ext cx="1556511" cy="1580066"/>
            <a:chOff x="-760991" y="2611129"/>
            <a:chExt cx="2438400" cy="24384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7" name="Ovál 6"/>
            <p:cNvSpPr/>
            <p:nvPr/>
          </p:nvSpPr>
          <p:spPr>
            <a:xfrm>
              <a:off x="-760991" y="2611129"/>
              <a:ext cx="2438400" cy="2438400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-10999766"/>
                <a:satOff val="41344"/>
                <a:lumOff val="-34903"/>
                <a:alphaOff val="0"/>
              </a:schemeClr>
            </a:fillRef>
            <a:effectRef idx="0">
              <a:schemeClr val="accent5">
                <a:alpha val="50000"/>
                <a:hueOff val="-10999766"/>
                <a:satOff val="41344"/>
                <a:lumOff val="-34903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" name="Ovál 4"/>
            <p:cNvSpPr/>
            <p:nvPr/>
          </p:nvSpPr>
          <p:spPr>
            <a:xfrm>
              <a:off x="-609686" y="3159769"/>
              <a:ext cx="2284562" cy="13411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/>
                <a:t>Domácnost</a:t>
              </a:r>
              <a:endParaRPr lang="cs-CZ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5015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/>
          <p:cNvSpPr/>
          <p:nvPr/>
        </p:nvSpPr>
        <p:spPr>
          <a:xfrm>
            <a:off x="0" y="5580330"/>
            <a:ext cx="9144000" cy="9450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81013" y="448719"/>
            <a:ext cx="4307011" cy="461463"/>
          </a:xfrm>
        </p:spPr>
        <p:txBody>
          <a:bodyPr/>
          <a:lstStyle/>
          <a:p>
            <a:r>
              <a:rPr lang="cs-CZ" sz="2400" dirty="0" smtClean="0"/>
              <a:t>Domácnost - příklady plnění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4C9D7-5281-4A22-BD28-48943E47589E}" type="slidenum">
              <a:rPr lang="cs-CZ" smtClean="0"/>
              <a:pPr>
                <a:defRPr/>
              </a:pPr>
              <a:t>46</a:t>
            </a:fld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294824" y="1268760"/>
            <a:ext cx="4176464" cy="10801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Soused Vás vytopí a nemá pojištěnu odpovědnost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>
          <a:xfrm>
            <a:off x="294824" y="2478042"/>
            <a:ext cx="4175284" cy="7349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Zloději Vám vykradou sklep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4593390" y="1268760"/>
            <a:ext cx="4175284" cy="10801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 kuchyni Vám vzplane pánvička a chytne kuchyňská linka</a:t>
            </a:r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4593390" y="2478042"/>
            <a:ext cx="4175284" cy="10801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Vypálení elektrospotřebičů při bouřce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296004" y="3329657"/>
            <a:ext cx="4175284" cy="72749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Nonstop asistenční služby zdarma</a:t>
            </a:r>
            <a:endParaRPr lang="cs-CZ" dirty="0"/>
          </a:p>
        </p:txBody>
      </p:sp>
      <p:sp>
        <p:nvSpPr>
          <p:cNvPr id="11" name="Zaoblený obdélník 10"/>
          <p:cNvSpPr/>
          <p:nvPr/>
        </p:nvSpPr>
        <p:spPr>
          <a:xfrm>
            <a:off x="4593390" y="3709621"/>
            <a:ext cx="4175284" cy="10801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Někdo Vám do bytu hodí dýmovnici a kouř zničí veškeré vybavení</a:t>
            </a:r>
            <a:endParaRPr lang="cs-CZ" dirty="0"/>
          </a:p>
        </p:txBody>
      </p:sp>
      <p:sp>
        <p:nvSpPr>
          <p:cNvPr id="12" name="Zaoblený obdélník 11"/>
          <p:cNvSpPr/>
          <p:nvPr/>
        </p:nvSpPr>
        <p:spPr>
          <a:xfrm>
            <a:off x="294824" y="4142642"/>
            <a:ext cx="4175284" cy="6470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Ukradnou Vám kolo nebo kočárek na výletě</a:t>
            </a:r>
            <a:endParaRPr lang="cs-CZ" dirty="0"/>
          </a:p>
        </p:txBody>
      </p:sp>
      <p:sp>
        <p:nvSpPr>
          <p:cNvPr id="13" name="Zaoblený obdélník 12"/>
          <p:cNvSpPr/>
          <p:nvPr/>
        </p:nvSpPr>
        <p:spPr>
          <a:xfrm>
            <a:off x="4593390" y="4942141"/>
            <a:ext cx="4175284" cy="10801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Povodeň vám znehodnotí veškeré vybavení domácnosti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 rot="21369432">
            <a:off x="5022112" y="167822"/>
            <a:ext cx="5031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Proč je dobré mít pojištěnu domácnost?</a:t>
            </a:r>
            <a:endParaRPr lang="cs-CZ" sz="20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293644" y="4942141"/>
            <a:ext cx="4175284" cy="10801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Děti </a:t>
            </a:r>
            <a:r>
              <a:rPr lang="cs-CZ" dirty="0"/>
              <a:t>rozbijí 120l akvárium a voda Vám zničí </a:t>
            </a:r>
            <a:r>
              <a:rPr lang="cs-CZ" dirty="0" smtClean="0"/>
              <a:t>plovoucí </a:t>
            </a:r>
            <a:r>
              <a:rPr lang="cs-CZ" dirty="0"/>
              <a:t>podlahu 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496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Domácnost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47</a:t>
            </a:fld>
            <a:endParaRPr lang="cs-CZ"/>
          </a:p>
        </p:txBody>
      </p:sp>
      <p:sp>
        <p:nvSpPr>
          <p:cNvPr id="8" name="Čárový popisek 2 7"/>
          <p:cNvSpPr/>
          <p:nvPr/>
        </p:nvSpPr>
        <p:spPr>
          <a:xfrm>
            <a:off x="6228184" y="1268760"/>
            <a:ext cx="2278076" cy="79208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248"/>
              <a:gd name="adj6" fmla="val -194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Klient si vybere 1 ze tří variant</a:t>
            </a:r>
            <a:endParaRPr lang="cs-CZ" dirty="0"/>
          </a:p>
        </p:txBody>
      </p:sp>
      <p:sp>
        <p:nvSpPr>
          <p:cNvPr id="9" name="Čárový popisek 2 8"/>
          <p:cNvSpPr/>
          <p:nvPr/>
        </p:nvSpPr>
        <p:spPr>
          <a:xfrm>
            <a:off x="6269573" y="4149080"/>
            <a:ext cx="2293185" cy="93610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248"/>
              <a:gd name="adj6" fmla="val -194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dirty="0">
                <a:solidFill>
                  <a:srgbClr val="002060"/>
                </a:solidFill>
                <a:latin typeface="Wingdings"/>
              </a:rPr>
              <a:t>l</a:t>
            </a:r>
          </a:p>
          <a:p>
            <a:pPr algn="ctr"/>
            <a:r>
              <a:rPr lang="cs-CZ" dirty="0" smtClean="0"/>
              <a:t>Klient má možnost si připojistit</a:t>
            </a:r>
            <a:endParaRPr lang="cs-CZ" dirty="0"/>
          </a:p>
        </p:txBody>
      </p:sp>
      <p:sp>
        <p:nvSpPr>
          <p:cNvPr id="10" name="Čárový popisek 2 9"/>
          <p:cNvSpPr/>
          <p:nvPr/>
        </p:nvSpPr>
        <p:spPr>
          <a:xfrm>
            <a:off x="6269573" y="2708920"/>
            <a:ext cx="2293185" cy="93610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248"/>
              <a:gd name="adj6" fmla="val -194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dirty="0">
                <a:solidFill>
                  <a:srgbClr val="000000"/>
                </a:solidFill>
              </a:rPr>
              <a:t>x</a:t>
            </a:r>
          </a:p>
          <a:p>
            <a:pPr algn="ctr"/>
            <a:r>
              <a:rPr lang="cs-CZ" dirty="0" smtClean="0"/>
              <a:t>Není ve variantě zahrnuto</a:t>
            </a:r>
            <a:endParaRPr lang="cs-CZ" dirty="0"/>
          </a:p>
        </p:txBody>
      </p:sp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055729"/>
              </p:ext>
            </p:extLst>
          </p:nvPr>
        </p:nvGraphicFramePr>
        <p:xfrm>
          <a:off x="2699792" y="5589240"/>
          <a:ext cx="5112568" cy="73751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032945"/>
                <a:gridCol w="4079623"/>
              </a:tblGrid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 smtClean="0">
                          <a:effectLst/>
                        </a:rPr>
                        <a:t>*Základní </a:t>
                      </a:r>
                      <a:r>
                        <a:rPr lang="cs-CZ" sz="1600" u="none" strike="noStrike" dirty="0">
                          <a:effectLst/>
                        </a:rPr>
                        <a:t>pojištění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1950" marR="5996" marT="5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 dirty="0">
                          <a:effectLst/>
                        </a:rPr>
                        <a:t>Požár, Výbuch, Úder blesku, Pád letadla, Vichřice, Krupobití, Zemětřesení, Pád stromů a stožárů, Tíha sněhu, Vodovodní škoda, Mráz, Kouř, Nadzvuková vlna, Sesuv půdy a lavin,  Náraz vozidla, Sklo </a:t>
                      </a:r>
                      <a:r>
                        <a:rPr lang="cs-CZ" sz="1200" u="none" strike="noStrike" dirty="0" smtClean="0">
                          <a:effectLst/>
                        </a:rPr>
                        <a:t>all risk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1950" marR="5996" marT="5996" marB="0" anchor="ctr"/>
                </a:tc>
              </a:tr>
            </a:tbl>
          </a:graphicData>
        </a:graphic>
      </p:graphicFrame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268534"/>
              </p:ext>
            </p:extLst>
          </p:nvPr>
        </p:nvGraphicFramePr>
        <p:xfrm>
          <a:off x="1115616" y="1124744"/>
          <a:ext cx="4391185" cy="4259721"/>
        </p:xfrm>
        <a:graphic>
          <a:graphicData uri="http://schemas.openxmlformats.org/drawingml/2006/table">
            <a:tbl>
              <a:tblPr/>
              <a:tblGrid>
                <a:gridCol w="1790881"/>
                <a:gridCol w="866768"/>
                <a:gridCol w="866768"/>
                <a:gridCol w="866768"/>
              </a:tblGrid>
              <a:tr h="218003"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735" marR="6735" marT="6735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Domácnost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24415">
                <a:tc>
                  <a:txBody>
                    <a:bodyPr/>
                    <a:lstStyle/>
                    <a:p>
                      <a:pPr algn="ctr" fontAlgn="ctr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735" marR="6735" marT="6735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Standard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Dominant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Premiant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3054"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Základní pojištění</a:t>
                      </a:r>
                    </a:p>
                  </a:txBody>
                  <a:tcPr marL="80822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6735" marR="6735" marT="673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6735" marR="6735" marT="673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6735" marR="6735" marT="673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253054"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Asistenční služby</a:t>
                      </a:r>
                    </a:p>
                  </a:txBody>
                  <a:tcPr marL="80822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6735" marR="6735" marT="673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6735" marR="6735" marT="673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6735" marR="6735" marT="673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253054"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Odcizení a vandalismus</a:t>
                      </a:r>
                    </a:p>
                  </a:txBody>
                  <a:tcPr marL="80822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4F81BD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6735" marR="6735" marT="673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6735" marR="6735" marT="673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253054"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Zkrat a přepětí</a:t>
                      </a:r>
                    </a:p>
                  </a:txBody>
                  <a:tcPr marL="80822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4F81BD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6735" marR="6735" marT="673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6735" marR="6735" marT="673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253054"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Atmosferické srážky</a:t>
                      </a:r>
                    </a:p>
                  </a:txBody>
                  <a:tcPr marL="80822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6735" marR="6735" marT="673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6735" marR="6735" marT="673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253054"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Sklokeramická deska</a:t>
                      </a:r>
                    </a:p>
                  </a:txBody>
                  <a:tcPr marL="80822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6735" marR="6735" marT="673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6735" marR="6735" marT="673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253054"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Ztráta vody</a:t>
                      </a:r>
                    </a:p>
                  </a:txBody>
                  <a:tcPr marL="80822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6735" marR="6735" marT="673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253054"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Technická porucha</a:t>
                      </a:r>
                    </a:p>
                  </a:txBody>
                  <a:tcPr marL="80822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6735" marR="6735" marT="673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253054"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Věci v zavazadlovém prostoru auta</a:t>
                      </a:r>
                    </a:p>
                  </a:txBody>
                  <a:tcPr marL="80822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6735" marR="6735" marT="673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253054"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0822" marR="6735" marT="67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C00000"/>
                          </a:solidFill>
                          <a:effectLst/>
                          <a:latin typeface="Arial Black"/>
                        </a:rPr>
                        <a:t> </a:t>
                      </a:r>
                    </a:p>
                  </a:txBody>
                  <a:tcPr marL="6735" marR="6735" marT="67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>
                          <a:solidFill>
                            <a:srgbClr val="C00000"/>
                          </a:solidFill>
                          <a:effectLst/>
                          <a:latin typeface="Arial Black"/>
                        </a:rPr>
                        <a:t> </a:t>
                      </a:r>
                    </a:p>
                  </a:txBody>
                  <a:tcPr marL="6735" marR="6735" marT="67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6735" marR="6735" marT="67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494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Volitelná pojištění</a:t>
                      </a:r>
                    </a:p>
                  </a:txBody>
                  <a:tcPr marL="6735" marR="6735" marT="67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>
                          <a:solidFill>
                            <a:srgbClr val="C00000"/>
                          </a:solidFill>
                          <a:effectLst/>
                          <a:latin typeface="Arial Black"/>
                        </a:rPr>
                        <a:t> </a:t>
                      </a:r>
                    </a:p>
                  </a:txBody>
                  <a:tcPr marL="6735" marR="6735" marT="67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 i="0" u="none" strike="noStrike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6735" marR="6735" marT="67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767"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Povodeň a záplava</a:t>
                      </a:r>
                    </a:p>
                  </a:txBody>
                  <a:tcPr marL="80822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4F81BD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4F81BD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4F81BD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767"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Pojištění odpovědnosti za škodu</a:t>
                      </a:r>
                    </a:p>
                  </a:txBody>
                  <a:tcPr marL="80822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4F81BD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4F81BD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4F81BD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767"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Nadstandardní asistence</a:t>
                      </a:r>
                    </a:p>
                  </a:txBody>
                  <a:tcPr marL="80822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4F81BD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4F81BD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4F81BD"/>
                          </a:solidFill>
                          <a:effectLst/>
                          <a:latin typeface="Wingdings"/>
                        </a:rPr>
                        <a:t>l</a:t>
                      </a:r>
                    </a:p>
                  </a:txBody>
                  <a:tcPr marL="6735" marR="6735" marT="673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54"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0822" marR="6735" marT="67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C00000"/>
                          </a:solidFill>
                          <a:effectLst/>
                          <a:latin typeface="Arial Black"/>
                        </a:rPr>
                        <a:t> </a:t>
                      </a:r>
                    </a:p>
                  </a:txBody>
                  <a:tcPr marL="6735" marR="6735" marT="67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>
                          <a:solidFill>
                            <a:srgbClr val="C00000"/>
                          </a:solidFill>
                          <a:effectLst/>
                          <a:latin typeface="Arial Black"/>
                        </a:rPr>
                        <a:t> </a:t>
                      </a:r>
                    </a:p>
                  </a:txBody>
                  <a:tcPr marL="6735" marR="6735" marT="67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ebdings"/>
                        </a:rPr>
                        <a:t> </a:t>
                      </a:r>
                    </a:p>
                  </a:txBody>
                  <a:tcPr marL="6735" marR="6735" marT="67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574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5368544"/>
            <a:ext cx="3050199" cy="10151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Varianty pojištění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4C9D7-5281-4A22-BD28-48943E47589E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  <p:sp>
        <p:nvSpPr>
          <p:cNvPr id="20" name="Volný tvar 19"/>
          <p:cNvSpPr/>
          <p:nvPr/>
        </p:nvSpPr>
        <p:spPr>
          <a:xfrm>
            <a:off x="1418194" y="1139184"/>
            <a:ext cx="1857374" cy="691200"/>
          </a:xfrm>
          <a:custGeom>
            <a:avLst/>
            <a:gdLst>
              <a:gd name="connsiteX0" fmla="*/ 0 w 1857374"/>
              <a:gd name="connsiteY0" fmla="*/ 0 h 691200"/>
              <a:gd name="connsiteX1" fmla="*/ 1857374 w 1857374"/>
              <a:gd name="connsiteY1" fmla="*/ 0 h 691200"/>
              <a:gd name="connsiteX2" fmla="*/ 1857374 w 1857374"/>
              <a:gd name="connsiteY2" fmla="*/ 691200 h 691200"/>
              <a:gd name="connsiteX3" fmla="*/ 0 w 1857374"/>
              <a:gd name="connsiteY3" fmla="*/ 691200 h 691200"/>
              <a:gd name="connsiteX4" fmla="*/ 0 w 1857374"/>
              <a:gd name="connsiteY4" fmla="*/ 0 h 6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691200">
                <a:moveTo>
                  <a:pt x="0" y="0"/>
                </a:moveTo>
                <a:lnTo>
                  <a:pt x="1857374" y="0"/>
                </a:lnTo>
                <a:lnTo>
                  <a:pt x="1857374" y="691200"/>
                </a:lnTo>
                <a:lnTo>
                  <a:pt x="0" y="691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400" kern="1200" dirty="0" smtClean="0">
                <a:solidFill>
                  <a:srgbClr val="002060"/>
                </a:solidFill>
              </a:rPr>
              <a:t>Standard</a:t>
            </a:r>
            <a:endParaRPr lang="cs-CZ" sz="2400" kern="1200" dirty="0">
              <a:solidFill>
                <a:srgbClr val="002060"/>
              </a:solidFill>
            </a:endParaRPr>
          </a:p>
        </p:txBody>
      </p:sp>
      <p:sp>
        <p:nvSpPr>
          <p:cNvPr id="21" name="Volný tvar 20"/>
          <p:cNvSpPr/>
          <p:nvPr/>
        </p:nvSpPr>
        <p:spPr>
          <a:xfrm>
            <a:off x="1418194" y="1830384"/>
            <a:ext cx="1857374" cy="3341248"/>
          </a:xfrm>
          <a:custGeom>
            <a:avLst/>
            <a:gdLst>
              <a:gd name="connsiteX0" fmla="*/ 0 w 1857374"/>
              <a:gd name="connsiteY0" fmla="*/ 0 h 1614060"/>
              <a:gd name="connsiteX1" fmla="*/ 1857374 w 1857374"/>
              <a:gd name="connsiteY1" fmla="*/ 0 h 1614060"/>
              <a:gd name="connsiteX2" fmla="*/ 1857374 w 1857374"/>
              <a:gd name="connsiteY2" fmla="*/ 1614060 h 1614060"/>
              <a:gd name="connsiteX3" fmla="*/ 0 w 1857374"/>
              <a:gd name="connsiteY3" fmla="*/ 1614060 h 1614060"/>
              <a:gd name="connsiteX4" fmla="*/ 0 w 1857374"/>
              <a:gd name="connsiteY4" fmla="*/ 0 h 161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1614060">
                <a:moveTo>
                  <a:pt x="0" y="0"/>
                </a:moveTo>
                <a:lnTo>
                  <a:pt x="1857374" y="0"/>
                </a:lnTo>
                <a:lnTo>
                  <a:pt x="1857374" y="1614060"/>
                </a:lnTo>
                <a:lnTo>
                  <a:pt x="0" y="16140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42240" bIns="160020" numCol="1" spcCol="1270" anchor="t" anchorCtr="0">
            <a:noAutofit/>
          </a:bodyPr>
          <a:lstStyle/>
          <a:p>
            <a:pPr marL="0" lvl="1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cs-CZ" sz="2000" kern="1200" dirty="0" smtClean="0"/>
              <a:t>Stejné jako stávající   </a:t>
            </a:r>
          </a:p>
          <a:p>
            <a:pPr marL="0" lvl="1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cs-CZ" sz="2000" kern="1200" dirty="0" smtClean="0"/>
              <a:t>DE 2014    </a:t>
            </a:r>
            <a:endParaRPr lang="cs-CZ" sz="2000" kern="1200" dirty="0"/>
          </a:p>
        </p:txBody>
      </p:sp>
      <p:sp>
        <p:nvSpPr>
          <p:cNvPr id="22" name="Volný tvar 21"/>
          <p:cNvSpPr/>
          <p:nvPr/>
        </p:nvSpPr>
        <p:spPr>
          <a:xfrm>
            <a:off x="3535601" y="1139184"/>
            <a:ext cx="1857374" cy="691200"/>
          </a:xfrm>
          <a:custGeom>
            <a:avLst/>
            <a:gdLst>
              <a:gd name="connsiteX0" fmla="*/ 0 w 1857374"/>
              <a:gd name="connsiteY0" fmla="*/ 0 h 691200"/>
              <a:gd name="connsiteX1" fmla="*/ 1857374 w 1857374"/>
              <a:gd name="connsiteY1" fmla="*/ 0 h 691200"/>
              <a:gd name="connsiteX2" fmla="*/ 1857374 w 1857374"/>
              <a:gd name="connsiteY2" fmla="*/ 691200 h 691200"/>
              <a:gd name="connsiteX3" fmla="*/ 0 w 1857374"/>
              <a:gd name="connsiteY3" fmla="*/ 691200 h 691200"/>
              <a:gd name="connsiteX4" fmla="*/ 0 w 1857374"/>
              <a:gd name="connsiteY4" fmla="*/ 0 h 6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691200">
                <a:moveTo>
                  <a:pt x="0" y="0"/>
                </a:moveTo>
                <a:lnTo>
                  <a:pt x="1857374" y="0"/>
                </a:lnTo>
                <a:lnTo>
                  <a:pt x="1857374" y="691200"/>
                </a:lnTo>
                <a:lnTo>
                  <a:pt x="0" y="691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-5499883"/>
              <a:satOff val="20672"/>
              <a:lumOff val="-17451"/>
              <a:alphaOff val="0"/>
            </a:schemeClr>
          </a:lnRef>
          <a:fillRef idx="1">
            <a:schemeClr val="accent5">
              <a:hueOff val="-5499883"/>
              <a:satOff val="20672"/>
              <a:lumOff val="-17451"/>
              <a:alphaOff val="0"/>
            </a:schemeClr>
          </a:fillRef>
          <a:effectRef idx="0">
            <a:schemeClr val="accent5">
              <a:hueOff val="-5499883"/>
              <a:satOff val="20672"/>
              <a:lumOff val="-1745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400" kern="1200" dirty="0" smtClean="0">
                <a:solidFill>
                  <a:srgbClr val="002060"/>
                </a:solidFill>
              </a:rPr>
              <a:t>Dominant</a:t>
            </a:r>
            <a:endParaRPr lang="cs-CZ" sz="2400" kern="1200" dirty="0">
              <a:solidFill>
                <a:srgbClr val="002060"/>
              </a:solidFill>
            </a:endParaRPr>
          </a:p>
        </p:txBody>
      </p:sp>
      <p:sp>
        <p:nvSpPr>
          <p:cNvPr id="23" name="Volný tvar 22"/>
          <p:cNvSpPr/>
          <p:nvPr/>
        </p:nvSpPr>
        <p:spPr>
          <a:xfrm>
            <a:off x="3535601" y="1830384"/>
            <a:ext cx="1857374" cy="3341248"/>
          </a:xfrm>
          <a:custGeom>
            <a:avLst/>
            <a:gdLst>
              <a:gd name="connsiteX0" fmla="*/ 0 w 1857374"/>
              <a:gd name="connsiteY0" fmla="*/ 0 h 1614060"/>
              <a:gd name="connsiteX1" fmla="*/ 1857374 w 1857374"/>
              <a:gd name="connsiteY1" fmla="*/ 0 h 1614060"/>
              <a:gd name="connsiteX2" fmla="*/ 1857374 w 1857374"/>
              <a:gd name="connsiteY2" fmla="*/ 1614060 h 1614060"/>
              <a:gd name="connsiteX3" fmla="*/ 0 w 1857374"/>
              <a:gd name="connsiteY3" fmla="*/ 1614060 h 1614060"/>
              <a:gd name="connsiteX4" fmla="*/ 0 w 1857374"/>
              <a:gd name="connsiteY4" fmla="*/ 0 h 161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1614060">
                <a:moveTo>
                  <a:pt x="0" y="0"/>
                </a:moveTo>
                <a:lnTo>
                  <a:pt x="1857374" y="0"/>
                </a:lnTo>
                <a:lnTo>
                  <a:pt x="1857374" y="1614060"/>
                </a:lnTo>
                <a:lnTo>
                  <a:pt x="0" y="16140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-5972165"/>
              <a:satOff val="2490"/>
              <a:lumOff val="-2786"/>
              <a:alphaOff val="0"/>
            </a:schemeClr>
          </a:lnRef>
          <a:fillRef idx="1">
            <a:schemeClr val="accent5">
              <a:tint val="40000"/>
              <a:alpha val="90000"/>
              <a:hueOff val="-5972165"/>
              <a:satOff val="2490"/>
              <a:lumOff val="-2786"/>
              <a:alphaOff val="0"/>
            </a:schemeClr>
          </a:fillRef>
          <a:effectRef idx="0">
            <a:schemeClr val="accent5">
              <a:tint val="40000"/>
              <a:alpha val="90000"/>
              <a:hueOff val="-5972165"/>
              <a:satOff val="2490"/>
              <a:lumOff val="-2786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cs-CZ" sz="2400" kern="1200" dirty="0" smtClean="0"/>
              <a:t>Standard </a:t>
            </a:r>
            <a:endParaRPr lang="cs-CZ" sz="2400" kern="1200" dirty="0"/>
          </a:p>
        </p:txBody>
      </p:sp>
      <p:sp>
        <p:nvSpPr>
          <p:cNvPr id="24" name="Volný tvar 23"/>
          <p:cNvSpPr/>
          <p:nvPr/>
        </p:nvSpPr>
        <p:spPr>
          <a:xfrm>
            <a:off x="5653008" y="1139184"/>
            <a:ext cx="1857374" cy="691200"/>
          </a:xfrm>
          <a:custGeom>
            <a:avLst/>
            <a:gdLst>
              <a:gd name="connsiteX0" fmla="*/ 0 w 1857374"/>
              <a:gd name="connsiteY0" fmla="*/ 0 h 691200"/>
              <a:gd name="connsiteX1" fmla="*/ 1857374 w 1857374"/>
              <a:gd name="connsiteY1" fmla="*/ 0 h 691200"/>
              <a:gd name="connsiteX2" fmla="*/ 1857374 w 1857374"/>
              <a:gd name="connsiteY2" fmla="*/ 691200 h 691200"/>
              <a:gd name="connsiteX3" fmla="*/ 0 w 1857374"/>
              <a:gd name="connsiteY3" fmla="*/ 691200 h 691200"/>
              <a:gd name="connsiteX4" fmla="*/ 0 w 1857374"/>
              <a:gd name="connsiteY4" fmla="*/ 0 h 6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691200">
                <a:moveTo>
                  <a:pt x="0" y="0"/>
                </a:moveTo>
                <a:lnTo>
                  <a:pt x="1857374" y="0"/>
                </a:lnTo>
                <a:lnTo>
                  <a:pt x="1857374" y="691200"/>
                </a:lnTo>
                <a:lnTo>
                  <a:pt x="0" y="6912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5">
              <a:hueOff val="-10999766"/>
              <a:satOff val="41344"/>
              <a:lumOff val="-34903"/>
              <a:alphaOff val="0"/>
            </a:schemeClr>
          </a:lnRef>
          <a:fillRef idx="1">
            <a:schemeClr val="accent5">
              <a:hueOff val="-10999766"/>
              <a:satOff val="41344"/>
              <a:lumOff val="-34903"/>
              <a:alphaOff val="0"/>
            </a:schemeClr>
          </a:fillRef>
          <a:effectRef idx="0">
            <a:schemeClr val="accent5">
              <a:hueOff val="-10999766"/>
              <a:satOff val="41344"/>
              <a:lumOff val="-349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400" kern="1200" dirty="0" smtClean="0"/>
              <a:t>Premiant</a:t>
            </a:r>
            <a:endParaRPr lang="cs-CZ" sz="2400" kern="1200" dirty="0"/>
          </a:p>
        </p:txBody>
      </p:sp>
      <p:sp>
        <p:nvSpPr>
          <p:cNvPr id="25" name="Volný tvar 24"/>
          <p:cNvSpPr/>
          <p:nvPr/>
        </p:nvSpPr>
        <p:spPr>
          <a:xfrm>
            <a:off x="5645060" y="1829908"/>
            <a:ext cx="1857374" cy="3341248"/>
          </a:xfrm>
          <a:custGeom>
            <a:avLst/>
            <a:gdLst>
              <a:gd name="connsiteX0" fmla="*/ 0 w 1857374"/>
              <a:gd name="connsiteY0" fmla="*/ 0 h 1614060"/>
              <a:gd name="connsiteX1" fmla="*/ 1857374 w 1857374"/>
              <a:gd name="connsiteY1" fmla="*/ 0 h 1614060"/>
              <a:gd name="connsiteX2" fmla="*/ 1857374 w 1857374"/>
              <a:gd name="connsiteY2" fmla="*/ 1614060 h 1614060"/>
              <a:gd name="connsiteX3" fmla="*/ 0 w 1857374"/>
              <a:gd name="connsiteY3" fmla="*/ 1614060 h 1614060"/>
              <a:gd name="connsiteX4" fmla="*/ 0 w 1857374"/>
              <a:gd name="connsiteY4" fmla="*/ 0 h 161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1614060">
                <a:moveTo>
                  <a:pt x="0" y="0"/>
                </a:moveTo>
                <a:lnTo>
                  <a:pt x="1857374" y="0"/>
                </a:lnTo>
                <a:lnTo>
                  <a:pt x="1857374" y="1614060"/>
                </a:lnTo>
                <a:lnTo>
                  <a:pt x="0" y="161406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5">
              <a:tint val="40000"/>
              <a:alpha val="90000"/>
              <a:hueOff val="-11944330"/>
              <a:satOff val="4979"/>
              <a:lumOff val="-5571"/>
              <a:alphaOff val="0"/>
            </a:schemeClr>
          </a:lnRef>
          <a:fillRef idx="1">
            <a:schemeClr val="accent5">
              <a:tint val="40000"/>
              <a:alpha val="90000"/>
              <a:hueOff val="-11944330"/>
              <a:satOff val="4979"/>
              <a:lumOff val="-5571"/>
              <a:alphaOff val="0"/>
            </a:schemeClr>
          </a:fillRef>
          <a:effectRef idx="0">
            <a:schemeClr val="accent5">
              <a:tint val="40000"/>
              <a:alpha val="90000"/>
              <a:hueOff val="-11944330"/>
              <a:satOff val="4979"/>
              <a:lumOff val="-5571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cs-CZ" sz="2400" kern="1200" dirty="0" smtClean="0"/>
              <a:t>Dominant </a:t>
            </a:r>
            <a:endParaRPr lang="cs-CZ" sz="2400" kern="1200" dirty="0"/>
          </a:p>
        </p:txBody>
      </p:sp>
      <p:sp>
        <p:nvSpPr>
          <p:cNvPr id="16" name="Šipka doprava 15"/>
          <p:cNvSpPr/>
          <p:nvPr/>
        </p:nvSpPr>
        <p:spPr>
          <a:xfrm rot="2216416">
            <a:off x="3124780" y="1822662"/>
            <a:ext cx="720080" cy="21602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 doprava 16"/>
          <p:cNvSpPr/>
          <p:nvPr/>
        </p:nvSpPr>
        <p:spPr>
          <a:xfrm rot="2216416">
            <a:off x="5285020" y="1822661"/>
            <a:ext cx="720080" cy="216024"/>
          </a:xfrm>
          <a:prstGeom prst="rightArrow">
            <a:avLst/>
          </a:prstGeom>
          <a:solidFill>
            <a:srgbClr val="66FF66"/>
          </a:solidFill>
          <a:ln>
            <a:solidFill>
              <a:srgbClr val="00B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aoblený obdélník 2"/>
          <p:cNvSpPr/>
          <p:nvPr/>
        </p:nvSpPr>
        <p:spPr>
          <a:xfrm>
            <a:off x="1418194" y="3205756"/>
            <a:ext cx="1857374" cy="5905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Vyšší limit pro sklo all risk</a:t>
            </a:r>
            <a:endParaRPr lang="cs-CZ" dirty="0"/>
          </a:p>
        </p:txBody>
      </p:sp>
      <p:sp>
        <p:nvSpPr>
          <p:cNvPr id="19" name="Zaoblený obdélník 18"/>
          <p:cNvSpPr/>
          <p:nvPr/>
        </p:nvSpPr>
        <p:spPr>
          <a:xfrm>
            <a:off x="1418194" y="3798999"/>
            <a:ext cx="1857374" cy="5905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Rozšířená asistence</a:t>
            </a:r>
            <a:endParaRPr lang="cs-CZ" dirty="0"/>
          </a:p>
        </p:txBody>
      </p:sp>
      <p:sp>
        <p:nvSpPr>
          <p:cNvPr id="6" name="Plus 5"/>
          <p:cNvSpPr/>
          <p:nvPr/>
        </p:nvSpPr>
        <p:spPr>
          <a:xfrm>
            <a:off x="2166497" y="2768106"/>
            <a:ext cx="360040" cy="360040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Plus 25"/>
          <p:cNvSpPr/>
          <p:nvPr/>
        </p:nvSpPr>
        <p:spPr>
          <a:xfrm>
            <a:off x="4291445" y="2365203"/>
            <a:ext cx="360040" cy="360040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Zaoblený obdélník 27"/>
          <p:cNvSpPr/>
          <p:nvPr/>
        </p:nvSpPr>
        <p:spPr>
          <a:xfrm>
            <a:off x="5653008" y="4580652"/>
            <a:ext cx="1857374" cy="59050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Věci v autě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9" name="Zaoblený obdélník 28"/>
          <p:cNvSpPr/>
          <p:nvPr/>
        </p:nvSpPr>
        <p:spPr>
          <a:xfrm>
            <a:off x="5653008" y="3399644"/>
            <a:ext cx="1857374" cy="59050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Ztráta vody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0" name="Zaoblený obdélník 29"/>
          <p:cNvSpPr/>
          <p:nvPr/>
        </p:nvSpPr>
        <p:spPr>
          <a:xfrm>
            <a:off x="3535601" y="4602788"/>
            <a:ext cx="1857374" cy="590504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Sklokeramická deska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1" name="Zaoblený obdélník 30"/>
          <p:cNvSpPr/>
          <p:nvPr/>
        </p:nvSpPr>
        <p:spPr>
          <a:xfrm>
            <a:off x="3535601" y="4006066"/>
            <a:ext cx="1857374" cy="590504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Atmosférické srážky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2" name="Zaoblený obdélník 31"/>
          <p:cNvSpPr/>
          <p:nvPr/>
        </p:nvSpPr>
        <p:spPr>
          <a:xfrm>
            <a:off x="3541682" y="3415562"/>
            <a:ext cx="1857374" cy="590504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Zkrat a přepětí</a:t>
            </a:r>
            <a:endParaRPr lang="cs-CZ" dirty="0"/>
          </a:p>
        </p:txBody>
      </p:sp>
      <p:sp>
        <p:nvSpPr>
          <p:cNvPr id="33" name="Zaoblený obdélník 32"/>
          <p:cNvSpPr/>
          <p:nvPr/>
        </p:nvSpPr>
        <p:spPr>
          <a:xfrm>
            <a:off x="3535601" y="2824152"/>
            <a:ext cx="1857374" cy="590504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Odcizení a vandalismus</a:t>
            </a:r>
            <a:endParaRPr lang="cs-CZ" dirty="0"/>
          </a:p>
        </p:txBody>
      </p:sp>
      <p:sp>
        <p:nvSpPr>
          <p:cNvPr id="34" name="Zaoblený obdélník 33"/>
          <p:cNvSpPr/>
          <p:nvPr/>
        </p:nvSpPr>
        <p:spPr>
          <a:xfrm>
            <a:off x="5645060" y="3990148"/>
            <a:ext cx="1857374" cy="59050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Technická porucha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5" name="Plus 34"/>
          <p:cNvSpPr/>
          <p:nvPr/>
        </p:nvSpPr>
        <p:spPr>
          <a:xfrm>
            <a:off x="6401675" y="2939384"/>
            <a:ext cx="360040" cy="360040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6" name="Skupina 35"/>
          <p:cNvGrpSpPr/>
          <p:nvPr/>
        </p:nvGrpSpPr>
        <p:grpSpPr>
          <a:xfrm>
            <a:off x="7380312" y="116632"/>
            <a:ext cx="1556511" cy="1580066"/>
            <a:chOff x="-760991" y="2611129"/>
            <a:chExt cx="2438400" cy="24384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7" name="Ovál 36"/>
            <p:cNvSpPr/>
            <p:nvPr/>
          </p:nvSpPr>
          <p:spPr>
            <a:xfrm>
              <a:off x="-760991" y="2611129"/>
              <a:ext cx="2438400" cy="2438400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-10999766"/>
                <a:satOff val="41344"/>
                <a:lumOff val="-34903"/>
                <a:alphaOff val="0"/>
              </a:schemeClr>
            </a:fillRef>
            <a:effectRef idx="0">
              <a:schemeClr val="accent5">
                <a:alpha val="50000"/>
                <a:hueOff val="-10999766"/>
                <a:satOff val="41344"/>
                <a:lumOff val="-34903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8" name="Ovál 4"/>
            <p:cNvSpPr/>
            <p:nvPr/>
          </p:nvSpPr>
          <p:spPr>
            <a:xfrm>
              <a:off x="-609686" y="3159769"/>
              <a:ext cx="2284562" cy="13411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/>
                <a:t>Domácnost</a:t>
              </a:r>
              <a:endParaRPr lang="cs-CZ" b="1" kern="1200" dirty="0"/>
            </a:p>
          </p:txBody>
        </p:sp>
      </p:grpSp>
      <p:sp>
        <p:nvSpPr>
          <p:cNvPr id="13" name="Obdélník 12"/>
          <p:cNvSpPr/>
          <p:nvPr/>
        </p:nvSpPr>
        <p:spPr>
          <a:xfrm>
            <a:off x="4493463" y="5531672"/>
            <a:ext cx="2088232" cy="50405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Pouze u domácnosti</a:t>
            </a:r>
            <a:endParaRPr lang="cs-CZ" dirty="0"/>
          </a:p>
        </p:txBody>
      </p:sp>
      <p:cxnSp>
        <p:nvCxnSpPr>
          <p:cNvPr id="15" name="Přímá spojnice 14"/>
          <p:cNvCxnSpPr>
            <a:stCxn id="13" idx="0"/>
          </p:cNvCxnSpPr>
          <p:nvPr/>
        </p:nvCxnSpPr>
        <p:spPr>
          <a:xfrm flipH="1" flipV="1">
            <a:off x="5191773" y="5171156"/>
            <a:ext cx="345806" cy="36051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Přímá spojnice 26"/>
          <p:cNvCxnSpPr>
            <a:stCxn id="13" idx="0"/>
          </p:cNvCxnSpPr>
          <p:nvPr/>
        </p:nvCxnSpPr>
        <p:spPr>
          <a:xfrm flipV="1">
            <a:off x="5537579" y="5171632"/>
            <a:ext cx="302266" cy="36004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9" name="Zaoblený obdélník 38"/>
          <p:cNvSpPr/>
          <p:nvPr/>
        </p:nvSpPr>
        <p:spPr>
          <a:xfrm>
            <a:off x="1418194" y="4399764"/>
            <a:ext cx="1857374" cy="5905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 riziko Mráz</a:t>
            </a:r>
            <a:endParaRPr lang="cs-CZ" dirty="0"/>
          </a:p>
        </p:txBody>
      </p:sp>
      <p:sp>
        <p:nvSpPr>
          <p:cNvPr id="40" name="Zaoblený obdélník 39"/>
          <p:cNvSpPr/>
          <p:nvPr/>
        </p:nvSpPr>
        <p:spPr>
          <a:xfrm>
            <a:off x="1413247" y="5023147"/>
            <a:ext cx="1857374" cy="5905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Zkrat a přepětí</a:t>
            </a:r>
            <a:endParaRPr lang="cs-CZ" dirty="0"/>
          </a:p>
        </p:txBody>
      </p:sp>
      <p:sp>
        <p:nvSpPr>
          <p:cNvPr id="41" name="Násobení 40"/>
          <p:cNvSpPr/>
          <p:nvPr/>
        </p:nvSpPr>
        <p:spPr>
          <a:xfrm>
            <a:off x="1391461" y="4928915"/>
            <a:ext cx="1867146" cy="767847"/>
          </a:xfrm>
          <a:prstGeom prst="mathMultiply">
            <a:avLst>
              <a:gd name="adj1" fmla="val 709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>
            <a:off x="1923778" y="5726236"/>
            <a:ext cx="2252842" cy="63363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Pouze jako volitelné pojištění</a:t>
            </a:r>
            <a:endParaRPr lang="cs-CZ" dirty="0"/>
          </a:p>
        </p:txBody>
      </p:sp>
      <p:cxnSp>
        <p:nvCxnSpPr>
          <p:cNvPr id="43" name="Přímá spojnice 42"/>
          <p:cNvCxnSpPr>
            <a:stCxn id="42" idx="0"/>
          </p:cNvCxnSpPr>
          <p:nvPr/>
        </p:nvCxnSpPr>
        <p:spPr>
          <a:xfrm flipV="1">
            <a:off x="3050199" y="5510212"/>
            <a:ext cx="0" cy="21602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48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Varianty pojištění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4C9D7-5281-4A22-BD28-48943E47589E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  <p:sp>
        <p:nvSpPr>
          <p:cNvPr id="23" name="Volný tvar 22"/>
          <p:cNvSpPr/>
          <p:nvPr/>
        </p:nvSpPr>
        <p:spPr>
          <a:xfrm>
            <a:off x="3563888" y="1887951"/>
            <a:ext cx="3240360" cy="3790979"/>
          </a:xfrm>
          <a:custGeom>
            <a:avLst/>
            <a:gdLst>
              <a:gd name="connsiteX0" fmla="*/ 0 w 1857374"/>
              <a:gd name="connsiteY0" fmla="*/ 0 h 1614060"/>
              <a:gd name="connsiteX1" fmla="*/ 1857374 w 1857374"/>
              <a:gd name="connsiteY1" fmla="*/ 0 h 1614060"/>
              <a:gd name="connsiteX2" fmla="*/ 1857374 w 1857374"/>
              <a:gd name="connsiteY2" fmla="*/ 1614060 h 1614060"/>
              <a:gd name="connsiteX3" fmla="*/ 0 w 1857374"/>
              <a:gd name="connsiteY3" fmla="*/ 1614060 h 1614060"/>
              <a:gd name="connsiteX4" fmla="*/ 0 w 1857374"/>
              <a:gd name="connsiteY4" fmla="*/ 0 h 161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1614060">
                <a:moveTo>
                  <a:pt x="0" y="0"/>
                </a:moveTo>
                <a:lnTo>
                  <a:pt x="1857374" y="0"/>
                </a:lnTo>
                <a:lnTo>
                  <a:pt x="1857374" y="1614060"/>
                </a:lnTo>
                <a:lnTo>
                  <a:pt x="0" y="16140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-5972165"/>
              <a:satOff val="2490"/>
              <a:lumOff val="-2786"/>
              <a:alphaOff val="0"/>
            </a:schemeClr>
          </a:lnRef>
          <a:fillRef idx="1">
            <a:schemeClr val="accent5">
              <a:tint val="40000"/>
              <a:alpha val="90000"/>
              <a:hueOff val="-5972165"/>
              <a:satOff val="2490"/>
              <a:lumOff val="-2786"/>
              <a:alphaOff val="0"/>
            </a:schemeClr>
          </a:fillRef>
          <a:effectRef idx="0">
            <a:schemeClr val="accent5">
              <a:tint val="40000"/>
              <a:alpha val="90000"/>
              <a:hueOff val="-5972165"/>
              <a:satOff val="2490"/>
              <a:lumOff val="-2786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0" lvl="1" algn="ctr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cs-CZ" sz="2400" kern="1200" dirty="0" smtClean="0"/>
              <a:t>Standard </a:t>
            </a:r>
            <a:endParaRPr lang="cs-CZ" sz="2400" kern="1200" dirty="0"/>
          </a:p>
        </p:txBody>
      </p:sp>
      <p:sp>
        <p:nvSpPr>
          <p:cNvPr id="26" name="Plus 25"/>
          <p:cNvSpPr/>
          <p:nvPr/>
        </p:nvSpPr>
        <p:spPr>
          <a:xfrm>
            <a:off x="5074373" y="2420888"/>
            <a:ext cx="345062" cy="383694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0" name="Skupina 39"/>
          <p:cNvGrpSpPr/>
          <p:nvPr/>
        </p:nvGrpSpPr>
        <p:grpSpPr>
          <a:xfrm>
            <a:off x="7248465" y="185572"/>
            <a:ext cx="1556511" cy="1580066"/>
            <a:chOff x="-760991" y="2611129"/>
            <a:chExt cx="2438400" cy="24384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1" name="Ovál 40"/>
            <p:cNvSpPr/>
            <p:nvPr/>
          </p:nvSpPr>
          <p:spPr>
            <a:xfrm>
              <a:off x="-760991" y="2611129"/>
              <a:ext cx="2438400" cy="2438400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-10999766"/>
                <a:satOff val="41344"/>
                <a:lumOff val="-34903"/>
                <a:alphaOff val="0"/>
              </a:schemeClr>
            </a:fillRef>
            <a:effectRef idx="0">
              <a:schemeClr val="accent5">
                <a:alpha val="50000"/>
                <a:hueOff val="-10999766"/>
                <a:satOff val="41344"/>
                <a:lumOff val="-34903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2" name="Ovál 4"/>
            <p:cNvSpPr/>
            <p:nvPr/>
          </p:nvSpPr>
          <p:spPr>
            <a:xfrm>
              <a:off x="-609686" y="3159769"/>
              <a:ext cx="2284562" cy="13411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/>
                <a:t>Domácnost</a:t>
              </a:r>
              <a:endParaRPr lang="cs-CZ" b="1" kern="1200" dirty="0"/>
            </a:p>
          </p:txBody>
        </p:sp>
      </p:grpSp>
      <p:sp>
        <p:nvSpPr>
          <p:cNvPr id="7" name="TextovéPole 6"/>
          <p:cNvSpPr txBox="1"/>
          <p:nvPr/>
        </p:nvSpPr>
        <p:spPr>
          <a:xfrm>
            <a:off x="2771800" y="5949280"/>
            <a:ext cx="507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*PP…pojistné plnění, *PČ …pojistná částka</a:t>
            </a:r>
            <a:endParaRPr lang="cs-CZ" dirty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773499"/>
              </p:ext>
            </p:extLst>
          </p:nvPr>
        </p:nvGraphicFramePr>
        <p:xfrm>
          <a:off x="3563888" y="3017673"/>
          <a:ext cx="5395445" cy="26841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240360"/>
                <a:gridCol w="2155085"/>
              </a:tblGrid>
              <a:tr h="411535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Rizika automaticky</a:t>
                      </a:r>
                      <a:r>
                        <a:rPr lang="cs-CZ" baseline="0" dirty="0" smtClean="0">
                          <a:solidFill>
                            <a:srgbClr val="002060"/>
                          </a:solidFill>
                        </a:rPr>
                        <a:t> zahrnutá 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Limit PP*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cs-CZ" b="1" dirty="0" smtClean="0"/>
                        <a:t>Odcizení a vandalismus</a:t>
                      </a:r>
                      <a:endParaRPr lang="cs-CZ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= PČ* domácnost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cs-CZ" b="1" dirty="0" smtClean="0"/>
                        <a:t>Zkrat</a:t>
                      </a:r>
                      <a:r>
                        <a:rPr lang="cs-CZ" b="1" baseline="0" dirty="0" smtClean="0"/>
                        <a:t> a přepětí</a:t>
                      </a:r>
                      <a:endParaRPr lang="cs-CZ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20.000</a:t>
                      </a:r>
                      <a:r>
                        <a:rPr lang="cs-CZ" baseline="0" dirty="0" smtClean="0"/>
                        <a:t> na rok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Zatečení atmosférických srážek do budovy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20.000</a:t>
                      </a:r>
                      <a:r>
                        <a:rPr lang="cs-CZ" sz="1600" dirty="0" smtClean="0"/>
                        <a:t> na rok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Sklokeramická varná deska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10.000 na rok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6" name="Čárový popisek 2 45"/>
          <p:cNvSpPr/>
          <p:nvPr/>
        </p:nvSpPr>
        <p:spPr>
          <a:xfrm>
            <a:off x="189267" y="5020783"/>
            <a:ext cx="3068678" cy="658148"/>
          </a:xfrm>
          <a:prstGeom prst="borderCallout2">
            <a:avLst>
              <a:gd name="adj1" fmla="val 32124"/>
              <a:gd name="adj2" fmla="val 100405"/>
              <a:gd name="adj3" fmla="val 57523"/>
              <a:gd name="adj4" fmla="val 103564"/>
              <a:gd name="adj5" fmla="val 40427"/>
              <a:gd name="adj6" fmla="val 110425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Hradíme rozbití v rámci rizika sklo all risk</a:t>
            </a:r>
            <a:endParaRPr lang="cs-CZ" dirty="0"/>
          </a:p>
        </p:txBody>
      </p:sp>
      <p:sp>
        <p:nvSpPr>
          <p:cNvPr id="48" name="Čárový popisek 2 47"/>
          <p:cNvSpPr/>
          <p:nvPr/>
        </p:nvSpPr>
        <p:spPr>
          <a:xfrm>
            <a:off x="189267" y="3645024"/>
            <a:ext cx="3068678" cy="1212648"/>
          </a:xfrm>
          <a:prstGeom prst="borderCallout2">
            <a:avLst>
              <a:gd name="adj1" fmla="val 57827"/>
              <a:gd name="adj2" fmla="val 100405"/>
              <a:gd name="adj3" fmla="val 62142"/>
              <a:gd name="adj4" fmla="val 105296"/>
              <a:gd name="adj5" fmla="val 80449"/>
              <a:gd name="adj6" fmla="val 111464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Nevztahuje se na srážky vniknuvší nedostatečně uzavřenými okny, dveřmi a jinými zjevnými otvory</a:t>
            </a:r>
            <a:endParaRPr lang="cs-CZ" dirty="0"/>
          </a:p>
        </p:txBody>
      </p:sp>
      <p:sp>
        <p:nvSpPr>
          <p:cNvPr id="49" name="Čárový popisek 2 48"/>
          <p:cNvSpPr/>
          <p:nvPr/>
        </p:nvSpPr>
        <p:spPr>
          <a:xfrm>
            <a:off x="189267" y="2924944"/>
            <a:ext cx="3068678" cy="658148"/>
          </a:xfrm>
          <a:prstGeom prst="borderCallout2">
            <a:avLst>
              <a:gd name="adj1" fmla="val 51510"/>
              <a:gd name="adj2" fmla="val 99366"/>
              <a:gd name="adj3" fmla="val 139915"/>
              <a:gd name="adj4" fmla="val 104258"/>
              <a:gd name="adj5" fmla="val 174515"/>
              <a:gd name="adj6" fmla="val 110771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Vztahuje na věci </a:t>
            </a:r>
          </a:p>
          <a:p>
            <a:pPr algn="ctr"/>
            <a:r>
              <a:rPr lang="cs-CZ" dirty="0" smtClean="0"/>
              <a:t>mladší 10 let</a:t>
            </a:r>
            <a:endParaRPr lang="cs-CZ" dirty="0"/>
          </a:p>
        </p:txBody>
      </p:sp>
      <p:sp>
        <p:nvSpPr>
          <p:cNvPr id="15" name="Výbuch 1 14"/>
          <p:cNvSpPr/>
          <p:nvPr/>
        </p:nvSpPr>
        <p:spPr>
          <a:xfrm>
            <a:off x="5580112" y="4937755"/>
            <a:ext cx="1278901" cy="412102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Nové</a:t>
            </a:r>
            <a:endParaRPr lang="cs-CZ" sz="1400" dirty="0"/>
          </a:p>
        </p:txBody>
      </p:sp>
      <p:sp>
        <p:nvSpPr>
          <p:cNvPr id="22" name="Volný tvar 21"/>
          <p:cNvSpPr/>
          <p:nvPr/>
        </p:nvSpPr>
        <p:spPr>
          <a:xfrm>
            <a:off x="3563888" y="1196751"/>
            <a:ext cx="3240360" cy="736611"/>
          </a:xfrm>
          <a:custGeom>
            <a:avLst/>
            <a:gdLst>
              <a:gd name="connsiteX0" fmla="*/ 0 w 1857374"/>
              <a:gd name="connsiteY0" fmla="*/ 0 h 691200"/>
              <a:gd name="connsiteX1" fmla="*/ 1857374 w 1857374"/>
              <a:gd name="connsiteY1" fmla="*/ 0 h 691200"/>
              <a:gd name="connsiteX2" fmla="*/ 1857374 w 1857374"/>
              <a:gd name="connsiteY2" fmla="*/ 691200 h 691200"/>
              <a:gd name="connsiteX3" fmla="*/ 0 w 1857374"/>
              <a:gd name="connsiteY3" fmla="*/ 691200 h 691200"/>
              <a:gd name="connsiteX4" fmla="*/ 0 w 1857374"/>
              <a:gd name="connsiteY4" fmla="*/ 0 h 6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691200">
                <a:moveTo>
                  <a:pt x="0" y="0"/>
                </a:moveTo>
                <a:lnTo>
                  <a:pt x="1857374" y="0"/>
                </a:lnTo>
                <a:lnTo>
                  <a:pt x="1857374" y="691200"/>
                </a:lnTo>
                <a:lnTo>
                  <a:pt x="0" y="691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-5499883"/>
              <a:satOff val="20672"/>
              <a:lumOff val="-17451"/>
              <a:alphaOff val="0"/>
            </a:schemeClr>
          </a:lnRef>
          <a:fillRef idx="1">
            <a:schemeClr val="accent5">
              <a:hueOff val="-5499883"/>
              <a:satOff val="20672"/>
              <a:lumOff val="-17451"/>
              <a:alphaOff val="0"/>
            </a:schemeClr>
          </a:fillRef>
          <a:effectRef idx="0">
            <a:schemeClr val="accent5">
              <a:hueOff val="-5499883"/>
              <a:satOff val="20672"/>
              <a:lumOff val="-1745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800" b="1" kern="1200" dirty="0" smtClean="0">
                <a:solidFill>
                  <a:srgbClr val="002060"/>
                </a:solidFill>
              </a:rPr>
              <a:t>Dominant</a:t>
            </a:r>
            <a:endParaRPr lang="cs-CZ" sz="2800" b="1" kern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0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5171107" cy="461463"/>
          </a:xfrm>
        </p:spPr>
        <p:txBody>
          <a:bodyPr/>
          <a:lstStyle/>
          <a:p>
            <a:r>
              <a:rPr lang="cs-CZ" sz="2400" dirty="0" smtClean="0"/>
              <a:t>Náš domov – co je nového?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  <p:sp>
        <p:nvSpPr>
          <p:cNvPr id="4" name="Zaoblený obdélníkový popisek 3"/>
          <p:cNvSpPr/>
          <p:nvPr/>
        </p:nvSpPr>
        <p:spPr>
          <a:xfrm>
            <a:off x="5868144" y="440668"/>
            <a:ext cx="3096344" cy="1512168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rgbClr val="002060"/>
                </a:solidFill>
              </a:rPr>
              <a:t>Věříte, že výrobky jsou vyráběny tak, aby vydržely jen po dobu záruky ?</a:t>
            </a: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2771800" y="5589240"/>
            <a:ext cx="4860540" cy="81030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r>
              <a:rPr lang="cs-CZ" b="1" dirty="0" smtClean="0">
                <a:solidFill>
                  <a:srgbClr val="FF0000"/>
                </a:solidFill>
              </a:rPr>
              <a:t>Nové riziko: </a:t>
            </a:r>
            <a:r>
              <a:rPr lang="cs-CZ" dirty="0" smtClean="0"/>
              <a:t>Technická porucha</a:t>
            </a:r>
            <a:endParaRPr lang="cs-CZ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1" y="1412776"/>
            <a:ext cx="5585011" cy="3816424"/>
          </a:xfrm>
          <a:prstGeom prst="rect">
            <a:avLst/>
          </a:prstGeom>
        </p:spPr>
      </p:pic>
      <p:sp>
        <p:nvSpPr>
          <p:cNvPr id="13" name="Ohnutý roh 12"/>
          <p:cNvSpPr/>
          <p:nvPr/>
        </p:nvSpPr>
        <p:spPr>
          <a:xfrm>
            <a:off x="5508104" y="3609869"/>
            <a:ext cx="3024336" cy="1753877"/>
          </a:xfrm>
          <a:prstGeom prst="foldedCorner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Ať už se porouchá sama od sebe nebo ji rozbijete svou nešikovností, uhradíme Vám škodu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4790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 14"/>
          <p:cNvSpPr/>
          <p:nvPr/>
        </p:nvSpPr>
        <p:spPr>
          <a:xfrm>
            <a:off x="3491880" y="1340768"/>
            <a:ext cx="3168352" cy="691200"/>
          </a:xfrm>
          <a:custGeom>
            <a:avLst/>
            <a:gdLst>
              <a:gd name="connsiteX0" fmla="*/ 0 w 1857374"/>
              <a:gd name="connsiteY0" fmla="*/ 0 h 691200"/>
              <a:gd name="connsiteX1" fmla="*/ 1857374 w 1857374"/>
              <a:gd name="connsiteY1" fmla="*/ 0 h 691200"/>
              <a:gd name="connsiteX2" fmla="*/ 1857374 w 1857374"/>
              <a:gd name="connsiteY2" fmla="*/ 691200 h 691200"/>
              <a:gd name="connsiteX3" fmla="*/ 0 w 1857374"/>
              <a:gd name="connsiteY3" fmla="*/ 691200 h 691200"/>
              <a:gd name="connsiteX4" fmla="*/ 0 w 1857374"/>
              <a:gd name="connsiteY4" fmla="*/ 0 h 6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691200">
                <a:moveTo>
                  <a:pt x="0" y="0"/>
                </a:moveTo>
                <a:lnTo>
                  <a:pt x="1857374" y="0"/>
                </a:lnTo>
                <a:lnTo>
                  <a:pt x="1857374" y="691200"/>
                </a:lnTo>
                <a:lnTo>
                  <a:pt x="0" y="6912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5">
              <a:hueOff val="-10999766"/>
              <a:satOff val="41344"/>
              <a:lumOff val="-34903"/>
              <a:alphaOff val="0"/>
            </a:schemeClr>
          </a:lnRef>
          <a:fillRef idx="1">
            <a:schemeClr val="accent5">
              <a:hueOff val="-10999766"/>
              <a:satOff val="41344"/>
              <a:lumOff val="-34903"/>
              <a:alphaOff val="0"/>
            </a:schemeClr>
          </a:fillRef>
          <a:effectRef idx="0">
            <a:schemeClr val="accent5">
              <a:hueOff val="-10999766"/>
              <a:satOff val="41344"/>
              <a:lumOff val="-349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800" b="1" kern="1200" dirty="0" smtClean="0"/>
              <a:t>Premiant</a:t>
            </a:r>
            <a:endParaRPr lang="cs-CZ" sz="2800" b="1" kern="1200" dirty="0"/>
          </a:p>
        </p:txBody>
      </p:sp>
      <p:sp>
        <p:nvSpPr>
          <p:cNvPr id="16" name="Volný tvar 15"/>
          <p:cNvSpPr/>
          <p:nvPr/>
        </p:nvSpPr>
        <p:spPr>
          <a:xfrm>
            <a:off x="3491880" y="2031968"/>
            <a:ext cx="3168352" cy="3701288"/>
          </a:xfrm>
          <a:custGeom>
            <a:avLst/>
            <a:gdLst>
              <a:gd name="connsiteX0" fmla="*/ 0 w 1857374"/>
              <a:gd name="connsiteY0" fmla="*/ 0 h 1614060"/>
              <a:gd name="connsiteX1" fmla="*/ 1857374 w 1857374"/>
              <a:gd name="connsiteY1" fmla="*/ 0 h 1614060"/>
              <a:gd name="connsiteX2" fmla="*/ 1857374 w 1857374"/>
              <a:gd name="connsiteY2" fmla="*/ 1614060 h 1614060"/>
              <a:gd name="connsiteX3" fmla="*/ 0 w 1857374"/>
              <a:gd name="connsiteY3" fmla="*/ 1614060 h 1614060"/>
              <a:gd name="connsiteX4" fmla="*/ 0 w 1857374"/>
              <a:gd name="connsiteY4" fmla="*/ 0 h 161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1614060">
                <a:moveTo>
                  <a:pt x="0" y="0"/>
                </a:moveTo>
                <a:lnTo>
                  <a:pt x="1857374" y="0"/>
                </a:lnTo>
                <a:lnTo>
                  <a:pt x="1857374" y="1614060"/>
                </a:lnTo>
                <a:lnTo>
                  <a:pt x="0" y="161406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6238">
                <a:srgbClr val="FFADAD"/>
              </a:gs>
              <a:gs pos="2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5">
              <a:tint val="40000"/>
              <a:alpha val="90000"/>
              <a:hueOff val="-11944330"/>
              <a:satOff val="4979"/>
              <a:lumOff val="-5571"/>
              <a:alphaOff val="0"/>
            </a:schemeClr>
          </a:lnRef>
          <a:fillRef idx="1">
            <a:schemeClr val="accent5">
              <a:tint val="40000"/>
              <a:alpha val="90000"/>
              <a:hueOff val="-11944330"/>
              <a:satOff val="4979"/>
              <a:lumOff val="-5571"/>
              <a:alphaOff val="0"/>
            </a:schemeClr>
          </a:fillRef>
          <a:effectRef idx="0">
            <a:schemeClr val="accent5">
              <a:tint val="40000"/>
              <a:alpha val="90000"/>
              <a:hueOff val="-11944330"/>
              <a:satOff val="4979"/>
              <a:lumOff val="-5571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0" lvl="1" algn="ctr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cs-CZ" sz="2400" kern="1200" dirty="0" smtClean="0"/>
              <a:t>Dominant </a:t>
            </a:r>
            <a:endParaRPr lang="cs-CZ" sz="2400" kern="12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Varianty pojištění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>
          <a:xfrm>
            <a:off x="2687748" y="6524905"/>
            <a:ext cx="409575" cy="287338"/>
          </a:xfrm>
        </p:spPr>
        <p:txBody>
          <a:bodyPr/>
          <a:lstStyle/>
          <a:p>
            <a:pPr>
              <a:defRPr/>
            </a:pPr>
            <a:fld id="{63E4C9D7-5281-4A22-BD28-48943E47589E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  <p:sp>
        <p:nvSpPr>
          <p:cNvPr id="26" name="Plus 25"/>
          <p:cNvSpPr/>
          <p:nvPr/>
        </p:nvSpPr>
        <p:spPr>
          <a:xfrm>
            <a:off x="5038357" y="2962727"/>
            <a:ext cx="330037" cy="360040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0" name="Skupina 39"/>
          <p:cNvGrpSpPr/>
          <p:nvPr/>
        </p:nvGrpSpPr>
        <p:grpSpPr>
          <a:xfrm>
            <a:off x="7236296" y="246533"/>
            <a:ext cx="1556511" cy="1580066"/>
            <a:chOff x="-760991" y="2611129"/>
            <a:chExt cx="2438400" cy="24384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1" name="Ovál 40"/>
            <p:cNvSpPr/>
            <p:nvPr/>
          </p:nvSpPr>
          <p:spPr>
            <a:xfrm>
              <a:off x="-760991" y="2611129"/>
              <a:ext cx="2438400" cy="2438400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-10999766"/>
                <a:satOff val="41344"/>
                <a:lumOff val="-34903"/>
                <a:alphaOff val="0"/>
              </a:schemeClr>
            </a:fillRef>
            <a:effectRef idx="0">
              <a:schemeClr val="accent5">
                <a:alpha val="50000"/>
                <a:hueOff val="-10999766"/>
                <a:satOff val="41344"/>
                <a:lumOff val="-34903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2" name="Ovál 4"/>
            <p:cNvSpPr/>
            <p:nvPr/>
          </p:nvSpPr>
          <p:spPr>
            <a:xfrm>
              <a:off x="-609686" y="3159769"/>
              <a:ext cx="2284562" cy="13411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/>
                <a:t>Domácnost</a:t>
              </a:r>
              <a:endParaRPr lang="cs-CZ" b="1" kern="1200" dirty="0"/>
            </a:p>
          </p:txBody>
        </p:sp>
      </p:grpSp>
      <p:sp>
        <p:nvSpPr>
          <p:cNvPr id="7" name="TextovéPole 6"/>
          <p:cNvSpPr txBox="1"/>
          <p:nvPr/>
        </p:nvSpPr>
        <p:spPr>
          <a:xfrm>
            <a:off x="5405898" y="5949280"/>
            <a:ext cx="2772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*PP…pojistné plnění</a:t>
            </a:r>
            <a:endParaRPr lang="cs-CZ" dirty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668623"/>
              </p:ext>
            </p:extLst>
          </p:nvPr>
        </p:nvGraphicFramePr>
        <p:xfrm>
          <a:off x="3489610" y="3550733"/>
          <a:ext cx="5434815" cy="22161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170622"/>
                <a:gridCol w="2264193"/>
              </a:tblGrid>
              <a:tr h="411535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Rizika automaticky zahrnutá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Limit PP*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Ztráta vody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100.000 na rok</a:t>
                      </a:r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Technická porucha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100.000 na rok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Odcizení věcí z osobního auta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20.000 na rok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9" name="Čárový popisek 2 48"/>
          <p:cNvSpPr/>
          <p:nvPr/>
        </p:nvSpPr>
        <p:spPr>
          <a:xfrm>
            <a:off x="128082" y="2872267"/>
            <a:ext cx="3068678" cy="1046349"/>
          </a:xfrm>
          <a:prstGeom prst="borderCallout2">
            <a:avLst>
              <a:gd name="adj1" fmla="val 83766"/>
              <a:gd name="adj2" fmla="val 100752"/>
              <a:gd name="adj3" fmla="val 128531"/>
              <a:gd name="adj4" fmla="val 105643"/>
              <a:gd name="adj5" fmla="val 146953"/>
              <a:gd name="adj6" fmla="val 111119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Náklady za vodné a stočné při úniku vody následkem   vodovodní škody</a:t>
            </a:r>
            <a:endParaRPr lang="cs-CZ" dirty="0"/>
          </a:p>
        </p:txBody>
      </p:sp>
      <p:sp>
        <p:nvSpPr>
          <p:cNvPr id="27" name="Čárový popisek 2 26"/>
          <p:cNvSpPr/>
          <p:nvPr/>
        </p:nvSpPr>
        <p:spPr>
          <a:xfrm>
            <a:off x="128082" y="4901185"/>
            <a:ext cx="3068678" cy="720080"/>
          </a:xfrm>
          <a:prstGeom prst="borderCallout2">
            <a:avLst>
              <a:gd name="adj1" fmla="val 69033"/>
              <a:gd name="adj2" fmla="val 99366"/>
              <a:gd name="adj3" fmla="val 72758"/>
              <a:gd name="adj4" fmla="val 106335"/>
              <a:gd name="adj5" fmla="val 51420"/>
              <a:gd name="adj6" fmla="val 110426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Vysvětlení pojmu naleznete na následujícím </a:t>
            </a:r>
            <a:r>
              <a:rPr lang="cs-CZ" dirty="0" err="1" smtClean="0"/>
              <a:t>slidu</a:t>
            </a:r>
            <a:endParaRPr lang="cs-CZ" dirty="0"/>
          </a:p>
        </p:txBody>
      </p:sp>
      <p:sp>
        <p:nvSpPr>
          <p:cNvPr id="21" name="Čárový popisek 2 20"/>
          <p:cNvSpPr/>
          <p:nvPr/>
        </p:nvSpPr>
        <p:spPr>
          <a:xfrm>
            <a:off x="128082" y="4077739"/>
            <a:ext cx="3068678" cy="720080"/>
          </a:xfrm>
          <a:prstGeom prst="borderCallout2">
            <a:avLst>
              <a:gd name="adj1" fmla="val 69033"/>
              <a:gd name="adj2" fmla="val 99366"/>
              <a:gd name="adj3" fmla="val 96383"/>
              <a:gd name="adj4" fmla="val 103910"/>
              <a:gd name="adj5" fmla="val 98671"/>
              <a:gd name="adj6" fmla="val 110426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Vysvětlení pojmu na samostatném </a:t>
            </a:r>
            <a:r>
              <a:rPr lang="cs-CZ" dirty="0" err="1" smtClean="0"/>
              <a:t>slidu</a:t>
            </a:r>
            <a:endParaRPr lang="cs-CZ" dirty="0"/>
          </a:p>
        </p:txBody>
      </p:sp>
      <p:sp>
        <p:nvSpPr>
          <p:cNvPr id="17" name="Výbuch 1 16"/>
          <p:cNvSpPr/>
          <p:nvPr/>
        </p:nvSpPr>
        <p:spPr>
          <a:xfrm rot="1363017">
            <a:off x="5422311" y="4619367"/>
            <a:ext cx="1307128" cy="521693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/>
              <a:t>Nové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87862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Varianty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51</a:t>
            </a:fld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 rot="21353686">
            <a:off x="34560" y="1438370"/>
            <a:ext cx="7375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Co znamená termín Technická porucha?</a:t>
            </a:r>
            <a:endParaRPr lang="cs-CZ" sz="24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189302" y="2708919"/>
            <a:ext cx="2786608" cy="1724057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Technická porucha</a:t>
            </a:r>
            <a:endParaRPr lang="cs-CZ" b="1" dirty="0"/>
          </a:p>
        </p:txBody>
      </p:sp>
      <p:sp>
        <p:nvSpPr>
          <p:cNvPr id="12" name="Zaoblený obdélník 11"/>
          <p:cNvSpPr/>
          <p:nvPr/>
        </p:nvSpPr>
        <p:spPr>
          <a:xfrm>
            <a:off x="3258866" y="2708920"/>
            <a:ext cx="5400600" cy="172405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Rozbití strojních a elektronických zařízení </a:t>
            </a:r>
            <a:r>
              <a:rPr lang="cs-CZ" dirty="0" smtClean="0"/>
              <a:t>nedopatřením</a:t>
            </a:r>
            <a:r>
              <a:rPr lang="cs-CZ" dirty="0"/>
              <a:t>, výrobní vadou, vadou </a:t>
            </a:r>
            <a:r>
              <a:rPr lang="cs-CZ" dirty="0" smtClean="0"/>
              <a:t>materiálu</a:t>
            </a:r>
            <a:r>
              <a:rPr lang="cs-CZ" dirty="0"/>
              <a:t>.</a:t>
            </a:r>
            <a:endParaRPr lang="cs-CZ" dirty="0" smtClean="0"/>
          </a:p>
        </p:txBody>
      </p:sp>
      <p:sp>
        <p:nvSpPr>
          <p:cNvPr id="13" name="Šipka doprava 12"/>
          <p:cNvSpPr/>
          <p:nvPr/>
        </p:nvSpPr>
        <p:spPr>
          <a:xfrm>
            <a:off x="2970581" y="3352666"/>
            <a:ext cx="357533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aoblený obdélník 15"/>
          <p:cNvSpPr/>
          <p:nvPr/>
        </p:nvSpPr>
        <p:spPr>
          <a:xfrm>
            <a:off x="3948453" y="4221088"/>
            <a:ext cx="4196405" cy="100811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Podmínka: </a:t>
            </a:r>
            <a:r>
              <a:rPr lang="cs-CZ" dirty="0"/>
              <a:t>Zařízení </a:t>
            </a:r>
            <a:r>
              <a:rPr lang="cs-CZ" b="1" dirty="0">
                <a:solidFill>
                  <a:srgbClr val="FF0000"/>
                </a:solidFill>
              </a:rPr>
              <a:t>mladší </a:t>
            </a:r>
            <a:r>
              <a:rPr lang="cs-CZ" b="1" dirty="0" smtClean="0">
                <a:solidFill>
                  <a:srgbClr val="FF0000"/>
                </a:solidFill>
              </a:rPr>
              <a:t>5 </a:t>
            </a:r>
            <a:r>
              <a:rPr lang="cs-CZ" b="1" dirty="0">
                <a:solidFill>
                  <a:srgbClr val="FF0000"/>
                </a:solidFill>
              </a:rPr>
              <a:t>let</a:t>
            </a:r>
            <a:r>
              <a:rPr lang="cs-CZ" dirty="0"/>
              <a:t>, na které si nevztahuje záruka za vadu a jakost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4774849" y="5201076"/>
            <a:ext cx="2664296" cy="7200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Příklad:</a:t>
            </a:r>
            <a:r>
              <a:rPr lang="cs-CZ" dirty="0" smtClean="0"/>
              <a:t> </a:t>
            </a:r>
          </a:p>
          <a:p>
            <a:pPr algn="ctr"/>
            <a:r>
              <a:rPr lang="cs-CZ" dirty="0" smtClean="0"/>
              <a:t>Televize, pračka</a:t>
            </a:r>
            <a:endParaRPr lang="cs-CZ" dirty="0"/>
          </a:p>
        </p:txBody>
      </p:sp>
      <p:sp>
        <p:nvSpPr>
          <p:cNvPr id="14" name="Výbuch 1 13"/>
          <p:cNvSpPr/>
          <p:nvPr/>
        </p:nvSpPr>
        <p:spPr>
          <a:xfrm>
            <a:off x="27497" y="2384884"/>
            <a:ext cx="1584176" cy="648072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  <p:grpSp>
        <p:nvGrpSpPr>
          <p:cNvPr id="20" name="Skupina 19"/>
          <p:cNvGrpSpPr/>
          <p:nvPr/>
        </p:nvGrpSpPr>
        <p:grpSpPr>
          <a:xfrm>
            <a:off x="7236296" y="246533"/>
            <a:ext cx="1556511" cy="1580066"/>
            <a:chOff x="-760991" y="2611129"/>
            <a:chExt cx="2438400" cy="24384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1" name="Ovál 20"/>
            <p:cNvSpPr/>
            <p:nvPr/>
          </p:nvSpPr>
          <p:spPr>
            <a:xfrm>
              <a:off x="-760991" y="2611129"/>
              <a:ext cx="2438400" cy="2438400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-10999766"/>
                <a:satOff val="41344"/>
                <a:lumOff val="-34903"/>
                <a:alphaOff val="0"/>
              </a:schemeClr>
            </a:fillRef>
            <a:effectRef idx="0">
              <a:schemeClr val="accent5">
                <a:alpha val="50000"/>
                <a:hueOff val="-10999766"/>
                <a:satOff val="41344"/>
                <a:lumOff val="-34903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2" name="Ovál 4"/>
            <p:cNvSpPr/>
            <p:nvPr/>
          </p:nvSpPr>
          <p:spPr>
            <a:xfrm>
              <a:off x="-609686" y="3159769"/>
              <a:ext cx="2284562" cy="13411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/>
                <a:t>Domácnost</a:t>
              </a:r>
              <a:endParaRPr lang="cs-CZ" b="1" kern="1200" dirty="0"/>
            </a:p>
          </p:txBody>
        </p:sp>
      </p:grpSp>
      <p:sp>
        <p:nvSpPr>
          <p:cNvPr id="5" name="Čárový popisek 2 4"/>
          <p:cNvSpPr/>
          <p:nvPr/>
        </p:nvSpPr>
        <p:spPr>
          <a:xfrm>
            <a:off x="1611673" y="4941168"/>
            <a:ext cx="1952215" cy="864096"/>
          </a:xfrm>
          <a:prstGeom prst="borderCallout2">
            <a:avLst>
              <a:gd name="adj1" fmla="val -3296"/>
              <a:gd name="adj2" fmla="val 43385"/>
              <a:gd name="adj3" fmla="val -29752"/>
              <a:gd name="adj4" fmla="val 54080"/>
              <a:gd name="adj5" fmla="val -53949"/>
              <a:gd name="adj6" fmla="val 124101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Pozor na rozdíl oproti Stavbě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718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Varianty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 rot="21353686">
            <a:off x="193796" y="1284535"/>
            <a:ext cx="7375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Co znamená termín </a:t>
            </a:r>
          </a:p>
          <a:p>
            <a:r>
              <a:rPr lang="cs-CZ" sz="2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Odcizení věcí z osobního auta?</a:t>
            </a:r>
            <a:endParaRPr lang="cs-CZ" sz="24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7432091" y="163978"/>
            <a:ext cx="1556511" cy="1580066"/>
            <a:chOff x="-760991" y="2611129"/>
            <a:chExt cx="2438400" cy="24384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Ovál 8"/>
            <p:cNvSpPr/>
            <p:nvPr/>
          </p:nvSpPr>
          <p:spPr>
            <a:xfrm>
              <a:off x="-760991" y="2611129"/>
              <a:ext cx="2438400" cy="2438400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-10999766"/>
                <a:satOff val="41344"/>
                <a:lumOff val="-34903"/>
                <a:alphaOff val="0"/>
              </a:schemeClr>
            </a:fillRef>
            <a:effectRef idx="0">
              <a:schemeClr val="accent5">
                <a:alpha val="50000"/>
                <a:hueOff val="-10999766"/>
                <a:satOff val="41344"/>
                <a:lumOff val="-34903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ál 4"/>
            <p:cNvSpPr/>
            <p:nvPr/>
          </p:nvSpPr>
          <p:spPr>
            <a:xfrm>
              <a:off x="-609686" y="3159769"/>
              <a:ext cx="2284562" cy="13411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/>
                <a:t>Domácnost</a:t>
              </a:r>
              <a:endParaRPr lang="cs-CZ" b="1" kern="1200" dirty="0"/>
            </a:p>
          </p:txBody>
        </p:sp>
      </p:grpSp>
      <p:sp>
        <p:nvSpPr>
          <p:cNvPr id="11" name="Zaoblený obdélník 10"/>
          <p:cNvSpPr/>
          <p:nvPr/>
        </p:nvSpPr>
        <p:spPr>
          <a:xfrm>
            <a:off x="186733" y="2857071"/>
            <a:ext cx="2786608" cy="1724057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Odcizení věcí </a:t>
            </a:r>
          </a:p>
          <a:p>
            <a:pPr algn="ctr"/>
            <a:r>
              <a:rPr lang="cs-CZ" b="1" dirty="0" smtClean="0"/>
              <a:t>z osobního auta</a:t>
            </a:r>
            <a:endParaRPr lang="cs-CZ" b="1" dirty="0"/>
          </a:p>
        </p:txBody>
      </p:sp>
      <p:sp>
        <p:nvSpPr>
          <p:cNvPr id="12" name="Zaoblený obdélník 11"/>
          <p:cNvSpPr/>
          <p:nvPr/>
        </p:nvSpPr>
        <p:spPr>
          <a:xfrm>
            <a:off x="3258866" y="2857071"/>
            <a:ext cx="5400600" cy="172405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Vztahuje se na věci uložené v zavazadlovém či odkládacím </a:t>
            </a:r>
            <a:r>
              <a:rPr lang="cs-CZ" dirty="0" smtClean="0"/>
              <a:t>prostoru</a:t>
            </a:r>
            <a:r>
              <a:rPr lang="cs-CZ" dirty="0"/>
              <a:t> </a:t>
            </a:r>
            <a:r>
              <a:rPr lang="cs-CZ" dirty="0" smtClean="0"/>
              <a:t>osobního auta</a:t>
            </a:r>
            <a:endParaRPr lang="cs-CZ" dirty="0"/>
          </a:p>
        </p:txBody>
      </p:sp>
      <p:sp>
        <p:nvSpPr>
          <p:cNvPr id="13" name="Šipka doprava 12"/>
          <p:cNvSpPr/>
          <p:nvPr/>
        </p:nvSpPr>
        <p:spPr>
          <a:xfrm>
            <a:off x="2955435" y="3739936"/>
            <a:ext cx="357533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aoblený obdélník 15"/>
          <p:cNvSpPr/>
          <p:nvPr/>
        </p:nvSpPr>
        <p:spPr>
          <a:xfrm>
            <a:off x="3948453" y="4221088"/>
            <a:ext cx="4196405" cy="100811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 smtClean="0">
              <a:solidFill>
                <a:srgbClr val="FF0000"/>
              </a:solidFill>
            </a:endParaRPr>
          </a:p>
          <a:p>
            <a:pPr algn="ctr"/>
            <a:r>
              <a:rPr lang="cs-CZ" dirty="0" smtClean="0">
                <a:solidFill>
                  <a:srgbClr val="FF0000"/>
                </a:solidFill>
              </a:rPr>
              <a:t>Podmínka:</a:t>
            </a:r>
            <a:r>
              <a:rPr lang="cs-CZ" dirty="0" smtClean="0"/>
              <a:t> Auto </a:t>
            </a:r>
            <a:r>
              <a:rPr lang="cs-CZ" dirty="0"/>
              <a:t>musí být řádně uzavřeno a uzamčeno</a:t>
            </a:r>
          </a:p>
          <a:p>
            <a:pPr algn="ctr"/>
            <a:endParaRPr lang="cs-CZ" dirty="0"/>
          </a:p>
        </p:txBody>
      </p:sp>
      <p:sp>
        <p:nvSpPr>
          <p:cNvPr id="15" name="Zaoblený obdélník 14"/>
          <p:cNvSpPr/>
          <p:nvPr/>
        </p:nvSpPr>
        <p:spPr>
          <a:xfrm>
            <a:off x="4774849" y="5201076"/>
            <a:ext cx="2664296" cy="7200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Příklad:</a:t>
            </a:r>
            <a:r>
              <a:rPr lang="cs-CZ" dirty="0" smtClean="0"/>
              <a:t> Kolo, lyže, věci osobní potřeby </a:t>
            </a:r>
          </a:p>
        </p:txBody>
      </p:sp>
      <p:sp>
        <p:nvSpPr>
          <p:cNvPr id="14" name="Výbuch 1 13"/>
          <p:cNvSpPr/>
          <p:nvPr/>
        </p:nvSpPr>
        <p:spPr>
          <a:xfrm>
            <a:off x="173512" y="2533035"/>
            <a:ext cx="1584176" cy="648072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122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délník 48"/>
          <p:cNvSpPr/>
          <p:nvPr/>
        </p:nvSpPr>
        <p:spPr>
          <a:xfrm>
            <a:off x="0" y="5477489"/>
            <a:ext cx="9108503" cy="99513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4713556" cy="461463"/>
          </a:xfrm>
        </p:spPr>
        <p:txBody>
          <a:bodyPr/>
          <a:lstStyle/>
          <a:p>
            <a:r>
              <a:rPr lang="cs-CZ" sz="2400" dirty="0" smtClean="0"/>
              <a:t>Domácnost – místo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53</a:t>
            </a:fld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4546496" y="1604729"/>
            <a:ext cx="2448272" cy="1287534"/>
          </a:xfrm>
          <a:prstGeom prst="ellipse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Příslušenství domácnosti</a:t>
            </a:r>
            <a:endParaRPr lang="cs-CZ" sz="2000" dirty="0"/>
          </a:p>
        </p:txBody>
      </p:sp>
      <p:sp>
        <p:nvSpPr>
          <p:cNvPr id="6" name="Ovál 5"/>
          <p:cNvSpPr/>
          <p:nvPr/>
        </p:nvSpPr>
        <p:spPr>
          <a:xfrm>
            <a:off x="6274688" y="3260913"/>
            <a:ext cx="2448272" cy="1287534"/>
          </a:xfrm>
          <a:prstGeom prst="ellipse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Společné prostory</a:t>
            </a:r>
            <a:endParaRPr lang="cs-CZ" sz="2000" dirty="0"/>
          </a:p>
        </p:txBody>
      </p:sp>
      <p:sp>
        <p:nvSpPr>
          <p:cNvPr id="7" name="Ovál 6"/>
          <p:cNvSpPr/>
          <p:nvPr/>
        </p:nvSpPr>
        <p:spPr>
          <a:xfrm>
            <a:off x="4906536" y="4733443"/>
            <a:ext cx="2448272" cy="1287534"/>
          </a:xfrm>
          <a:prstGeom prst="ellipse">
            <a:avLst/>
          </a:prstGeom>
          <a:solidFill>
            <a:schemeClr val="accent1">
              <a:lumMod val="20000"/>
              <a:lumOff val="80000"/>
              <a:alpha val="32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Garáž na jiné adrese</a:t>
            </a:r>
            <a:endParaRPr lang="cs-CZ" sz="2000" dirty="0"/>
          </a:p>
        </p:txBody>
      </p:sp>
      <p:sp>
        <p:nvSpPr>
          <p:cNvPr id="8" name="Ovál 7"/>
          <p:cNvSpPr/>
          <p:nvPr/>
        </p:nvSpPr>
        <p:spPr>
          <a:xfrm>
            <a:off x="1942848" y="4598500"/>
            <a:ext cx="2448272" cy="1287534"/>
          </a:xfrm>
          <a:prstGeom prst="ellipse">
            <a:avLst/>
          </a:prstGeom>
          <a:solidFill>
            <a:schemeClr val="accent1">
              <a:lumMod val="20000"/>
              <a:lumOff val="80000"/>
              <a:alpha val="32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Studentské ubytování</a:t>
            </a:r>
            <a:endParaRPr lang="cs-CZ" sz="2000" dirty="0"/>
          </a:p>
        </p:txBody>
      </p:sp>
      <p:sp>
        <p:nvSpPr>
          <p:cNvPr id="9" name="Ovál 8"/>
          <p:cNvSpPr/>
          <p:nvPr/>
        </p:nvSpPr>
        <p:spPr>
          <a:xfrm>
            <a:off x="1735294" y="1533289"/>
            <a:ext cx="2598043" cy="1440160"/>
          </a:xfrm>
          <a:prstGeom prst="ellipse">
            <a:avLst/>
          </a:prstGeom>
          <a:solidFill>
            <a:schemeClr val="accent1">
              <a:lumMod val="20000"/>
              <a:lumOff val="80000"/>
              <a:alpha val="32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Místo, kam byl předmět pojištěný přemístěn v ochraně před bezprostředně hrozícím nebezpečím</a:t>
            </a:r>
            <a:endParaRPr lang="cs-CZ" sz="1400" dirty="0"/>
          </a:p>
        </p:txBody>
      </p:sp>
      <p:sp>
        <p:nvSpPr>
          <p:cNvPr id="10" name="Výbuch 1 9"/>
          <p:cNvSpPr/>
          <p:nvPr/>
        </p:nvSpPr>
        <p:spPr>
          <a:xfrm rot="20559829">
            <a:off x="7537954" y="2732463"/>
            <a:ext cx="1512168" cy="936104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  <p:sp>
        <p:nvSpPr>
          <p:cNvPr id="11" name="Ovál 10"/>
          <p:cNvSpPr/>
          <p:nvPr/>
        </p:nvSpPr>
        <p:spPr>
          <a:xfrm>
            <a:off x="568941" y="2981039"/>
            <a:ext cx="2598043" cy="1440160"/>
          </a:xfrm>
          <a:prstGeom prst="ellipse">
            <a:avLst/>
          </a:prstGeom>
          <a:solidFill>
            <a:schemeClr val="accent1">
              <a:lumMod val="20000"/>
              <a:lumOff val="80000"/>
              <a:alpha val="32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Místo, na které se pojištěný stěhuje</a:t>
            </a:r>
            <a:endParaRPr lang="cs-CZ" dirty="0"/>
          </a:p>
        </p:txBody>
      </p:sp>
      <p:sp>
        <p:nvSpPr>
          <p:cNvPr id="12" name="Výbuch 1 11"/>
          <p:cNvSpPr/>
          <p:nvPr/>
        </p:nvSpPr>
        <p:spPr>
          <a:xfrm rot="20559829">
            <a:off x="979210" y="4634386"/>
            <a:ext cx="1512168" cy="936104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  <p:cxnSp>
        <p:nvCxnSpPr>
          <p:cNvPr id="14" name="Přímá spojnice se šipkou 13"/>
          <p:cNvCxnSpPr/>
          <p:nvPr/>
        </p:nvCxnSpPr>
        <p:spPr>
          <a:xfrm flipH="1" flipV="1">
            <a:off x="3754408" y="2828865"/>
            <a:ext cx="432048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V="1">
            <a:off x="5194568" y="2892263"/>
            <a:ext cx="432048" cy="368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>
            <a:stCxn id="4" idx="6"/>
            <a:endCxn id="6" idx="2"/>
          </p:cNvCxnSpPr>
          <p:nvPr/>
        </p:nvCxnSpPr>
        <p:spPr>
          <a:xfrm>
            <a:off x="5914648" y="3806404"/>
            <a:ext cx="360040" cy="982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>
            <a:stCxn id="4" idx="2"/>
            <a:endCxn id="11" idx="6"/>
          </p:cNvCxnSpPr>
          <p:nvPr/>
        </p:nvCxnSpPr>
        <p:spPr>
          <a:xfrm flipH="1" flipV="1">
            <a:off x="3166984" y="3701119"/>
            <a:ext cx="299392" cy="1052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H="1">
            <a:off x="3826416" y="4430352"/>
            <a:ext cx="432048" cy="2707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>
            <a:off x="5194568" y="4430352"/>
            <a:ext cx="576064" cy="3427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ál 3"/>
          <p:cNvSpPr/>
          <p:nvPr/>
        </p:nvSpPr>
        <p:spPr>
          <a:xfrm>
            <a:off x="3466376" y="3162637"/>
            <a:ext cx="2448272" cy="1287534"/>
          </a:xfrm>
          <a:prstGeom prst="ellipse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Adresa pojištěné domácnosti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03921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https://encrypted-tbn3.gstatic.com/images?q=tbn:ANd9GcSVdskMeAwkv08xKKe6CUMrmX9koQXr5HS_CZf52DBYf_FUo35l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76" y="2924944"/>
            <a:ext cx="2702396" cy="26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www.gerhardtbraun.cz/uploads/tx_templavoila/Kellersysteme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32" y="1340244"/>
            <a:ext cx="3040356" cy="193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4883075" cy="461463"/>
          </a:xfrm>
        </p:spPr>
        <p:txBody>
          <a:bodyPr/>
          <a:lstStyle/>
          <a:p>
            <a:r>
              <a:rPr lang="cs-CZ" sz="2400" dirty="0" smtClean="0"/>
              <a:t>Domácnost – místo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54</a:t>
            </a:fld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2647694" y="1315721"/>
            <a:ext cx="1369994" cy="37647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Sklep</a:t>
            </a:r>
            <a:endParaRPr lang="cs-CZ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5222354" y="2060848"/>
            <a:ext cx="3595835" cy="11881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Prostor, který má v užívání pouze pojištěný </a:t>
            </a:r>
          </a:p>
          <a:p>
            <a:pPr algn="ctr"/>
            <a:r>
              <a:rPr lang="cs-CZ" dirty="0" smtClean="0"/>
              <a:t>a spolupojištěné osoby</a:t>
            </a:r>
            <a:endParaRPr lang="cs-CZ" dirty="0"/>
          </a:p>
        </p:txBody>
      </p:sp>
      <p:sp>
        <p:nvSpPr>
          <p:cNvPr id="13" name="Ovál 12"/>
          <p:cNvSpPr/>
          <p:nvPr/>
        </p:nvSpPr>
        <p:spPr>
          <a:xfrm>
            <a:off x="6372200" y="404664"/>
            <a:ext cx="2448272" cy="1287534"/>
          </a:xfrm>
          <a:prstGeom prst="ellipse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Příslušenství domácnosti</a:t>
            </a:r>
            <a:endParaRPr lang="cs-CZ" sz="2000" dirty="0"/>
          </a:p>
        </p:txBody>
      </p:sp>
      <p:cxnSp>
        <p:nvCxnSpPr>
          <p:cNvPr id="14" name="Přímá spojnice se šipkou 13"/>
          <p:cNvCxnSpPr/>
          <p:nvPr/>
        </p:nvCxnSpPr>
        <p:spPr>
          <a:xfrm flipV="1">
            <a:off x="7020272" y="1692198"/>
            <a:ext cx="432048" cy="368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49080"/>
            <a:ext cx="4102160" cy="2365579"/>
          </a:xfrm>
          <a:prstGeom prst="rect">
            <a:avLst/>
          </a:prstGeom>
        </p:spPr>
      </p:pic>
      <p:sp>
        <p:nvSpPr>
          <p:cNvPr id="9" name="Čárový popisek 2 8"/>
          <p:cNvSpPr/>
          <p:nvPr/>
        </p:nvSpPr>
        <p:spPr>
          <a:xfrm>
            <a:off x="4644008" y="5317025"/>
            <a:ext cx="3240360" cy="106430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0244"/>
              <a:gd name="adj6" fmla="val -38866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002060"/>
                </a:solidFill>
              </a:rPr>
              <a:t>Příslušenstvím je také garáž, pokud není průchozí do domu. Je-li průchozí patří do domácnosti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2839670" y="4139549"/>
            <a:ext cx="1369994" cy="37647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Garáž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0160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4667051" cy="461463"/>
          </a:xfrm>
        </p:spPr>
        <p:txBody>
          <a:bodyPr/>
          <a:lstStyle/>
          <a:p>
            <a:r>
              <a:rPr lang="cs-CZ" sz="2400" dirty="0" smtClean="0"/>
              <a:t>Domácnost – místo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55</a:t>
            </a:fld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5760132" y="832350"/>
            <a:ext cx="2448272" cy="1287534"/>
          </a:xfrm>
          <a:prstGeom prst="ellipse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Společné prostory</a:t>
            </a:r>
            <a:endParaRPr lang="cs-CZ" sz="2000" dirty="0"/>
          </a:p>
        </p:txBody>
      </p:sp>
      <p:sp>
        <p:nvSpPr>
          <p:cNvPr id="10" name="Výbuch 1 9"/>
          <p:cNvSpPr/>
          <p:nvPr/>
        </p:nvSpPr>
        <p:spPr>
          <a:xfrm rot="20559829">
            <a:off x="7023397" y="231324"/>
            <a:ext cx="1512168" cy="936104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  <p:cxnSp>
        <p:nvCxnSpPr>
          <p:cNvPr id="19" name="Přímá spojnice se šipkou 18"/>
          <p:cNvCxnSpPr/>
          <p:nvPr/>
        </p:nvCxnSpPr>
        <p:spPr>
          <a:xfrm flipV="1">
            <a:off x="6493165" y="2119884"/>
            <a:ext cx="396044" cy="4862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ástupný symbol pro číslo snímku 2"/>
          <p:cNvSpPr txBox="1">
            <a:spLocks/>
          </p:cNvSpPr>
          <p:nvPr/>
        </p:nvSpPr>
        <p:spPr bwMode="auto">
          <a:xfrm>
            <a:off x="3762921" y="4315355"/>
            <a:ext cx="4095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620" rIns="0" bIns="456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55</a:t>
            </a:fld>
            <a:endParaRPr lang="cs-CZ"/>
          </a:p>
        </p:txBody>
      </p:sp>
      <p:pic>
        <p:nvPicPr>
          <p:cNvPr id="22" name="Picture 6" descr="https://encrypted-tbn3.gstatic.com/images?q=tbn:ANd9GcSV6u6T9n9o5CJZQ441aS-_IoipBwaM6l0HavydlkELU_EPiCMOK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70245"/>
            <a:ext cx="3619103" cy="271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aoblený obdélník 23"/>
          <p:cNvSpPr/>
          <p:nvPr/>
        </p:nvSpPr>
        <p:spPr>
          <a:xfrm>
            <a:off x="1402180" y="1570245"/>
            <a:ext cx="2900491" cy="32360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kočárkárna / kolárna </a:t>
            </a:r>
            <a:endParaRPr lang="cs-CZ" b="1" dirty="0"/>
          </a:p>
        </p:txBody>
      </p:sp>
      <p:sp>
        <p:nvSpPr>
          <p:cNvPr id="26" name="Zaoblený obdélník 25"/>
          <p:cNvSpPr/>
          <p:nvPr/>
        </p:nvSpPr>
        <p:spPr>
          <a:xfrm>
            <a:off x="5364088" y="2606174"/>
            <a:ext cx="3595835" cy="14708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Prostory uvnitř domu, </a:t>
            </a:r>
          </a:p>
          <a:p>
            <a:pPr algn="ctr"/>
            <a:r>
              <a:rPr lang="cs-CZ" dirty="0" smtClean="0"/>
              <a:t>v němž se nachází pojištěný byt a které jsou obývány</a:t>
            </a:r>
          </a:p>
          <a:p>
            <a:pPr algn="ctr"/>
            <a:r>
              <a:rPr lang="cs-CZ" dirty="0" smtClean="0"/>
              <a:t> i dalšími osobami</a:t>
            </a:r>
            <a:endParaRPr lang="cs-CZ" dirty="0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332098"/>
            <a:ext cx="2604016" cy="1955092"/>
          </a:xfrm>
          <a:prstGeom prst="rect">
            <a:avLst/>
          </a:prstGeom>
        </p:spPr>
      </p:pic>
      <p:sp>
        <p:nvSpPr>
          <p:cNvPr id="27" name="Zaoblený obdélník 26"/>
          <p:cNvSpPr/>
          <p:nvPr/>
        </p:nvSpPr>
        <p:spPr>
          <a:xfrm>
            <a:off x="4920717" y="4332098"/>
            <a:ext cx="1175179" cy="33812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chodba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22617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Obrázek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2814"/>
            <a:ext cx="4572000" cy="32266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4667051" cy="461463"/>
          </a:xfrm>
        </p:spPr>
        <p:txBody>
          <a:bodyPr/>
          <a:lstStyle/>
          <a:p>
            <a:r>
              <a:rPr lang="cs-CZ" sz="2400" dirty="0" smtClean="0"/>
              <a:t>Domácnost – místo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56</a:t>
            </a:fld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6316799" y="714679"/>
            <a:ext cx="2448272" cy="1287534"/>
          </a:xfrm>
          <a:prstGeom prst="ellipse">
            <a:avLst/>
          </a:prstGeom>
          <a:solidFill>
            <a:schemeClr val="accent1">
              <a:lumMod val="20000"/>
              <a:lumOff val="80000"/>
              <a:alpha val="32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Studentské ubytování</a:t>
            </a:r>
            <a:endParaRPr lang="cs-CZ" sz="2000" dirty="0"/>
          </a:p>
        </p:txBody>
      </p:sp>
      <p:sp>
        <p:nvSpPr>
          <p:cNvPr id="12" name="Výbuch 1 11"/>
          <p:cNvSpPr/>
          <p:nvPr/>
        </p:nvSpPr>
        <p:spPr>
          <a:xfrm rot="20559829">
            <a:off x="7513204" y="104641"/>
            <a:ext cx="1512168" cy="936104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  <p:cxnSp>
        <p:nvCxnSpPr>
          <p:cNvPr id="23" name="Přímá spojnice se šipkou 22"/>
          <p:cNvCxnSpPr>
            <a:endCxn id="8" idx="4"/>
          </p:cNvCxnSpPr>
          <p:nvPr/>
        </p:nvCxnSpPr>
        <p:spPr>
          <a:xfrm flipV="1">
            <a:off x="7540935" y="2002213"/>
            <a:ext cx="0" cy="4143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aoblený obdélník 16"/>
          <p:cNvSpPr/>
          <p:nvPr/>
        </p:nvSpPr>
        <p:spPr>
          <a:xfrm>
            <a:off x="5751897" y="2416583"/>
            <a:ext cx="3312368" cy="15318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/>
              <a:t>Místo přechodného bydliště člena domácnosti, kde se zdržuje za účelem studia (kolej, internát, privát). </a:t>
            </a:r>
          </a:p>
          <a:p>
            <a:pPr algn="ctr"/>
            <a:endParaRPr lang="cs-CZ" dirty="0"/>
          </a:p>
        </p:txBody>
      </p:sp>
      <p:sp>
        <p:nvSpPr>
          <p:cNvPr id="32" name="Čárový popisek 2 31"/>
          <p:cNvSpPr/>
          <p:nvPr/>
        </p:nvSpPr>
        <p:spPr>
          <a:xfrm>
            <a:off x="3033777" y="2006802"/>
            <a:ext cx="2418926" cy="1350189"/>
          </a:xfrm>
          <a:prstGeom prst="borderCallout2">
            <a:avLst>
              <a:gd name="adj1" fmla="val -3635"/>
              <a:gd name="adj2" fmla="val 33673"/>
              <a:gd name="adj3" fmla="val -11455"/>
              <a:gd name="adj4" fmla="val 84995"/>
              <a:gd name="adj5" fmla="val -63533"/>
              <a:gd name="adj6" fmla="val 14061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Klient uvede do smlouvy přesnou adresu daného </a:t>
            </a:r>
            <a:r>
              <a:rPr lang="cs-CZ" dirty="0" smtClean="0"/>
              <a:t>místa a zvolí si limit </a:t>
            </a:r>
            <a:endParaRPr lang="cs-CZ" dirty="0"/>
          </a:p>
        </p:txBody>
      </p:sp>
      <p:sp>
        <p:nvSpPr>
          <p:cNvPr id="15" name="Zaoblený obdélník 14"/>
          <p:cNvSpPr/>
          <p:nvPr/>
        </p:nvSpPr>
        <p:spPr>
          <a:xfrm>
            <a:off x="4788024" y="3935382"/>
            <a:ext cx="3312368" cy="12218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Vztahuje se na škody </a:t>
            </a:r>
            <a:r>
              <a:rPr lang="cs-CZ" b="1" dirty="0" smtClean="0"/>
              <a:t>způsobené odcizením a vandalismem a na všechna rizika ve variantě Standard</a:t>
            </a:r>
            <a:endParaRPr lang="cs-CZ" b="1" dirty="0"/>
          </a:p>
        </p:txBody>
      </p:sp>
      <p:sp>
        <p:nvSpPr>
          <p:cNvPr id="18" name="Čárový popisek 2 17"/>
          <p:cNvSpPr/>
          <p:nvPr/>
        </p:nvSpPr>
        <p:spPr>
          <a:xfrm>
            <a:off x="4932339" y="5577780"/>
            <a:ext cx="2768920" cy="792088"/>
          </a:xfrm>
          <a:prstGeom prst="borderCallout2">
            <a:avLst>
              <a:gd name="adj1" fmla="val -3464"/>
              <a:gd name="adj2" fmla="val 72037"/>
              <a:gd name="adj3" fmla="val -32242"/>
              <a:gd name="adj4" fmla="val 66509"/>
              <a:gd name="adj5" fmla="val -58961"/>
              <a:gd name="adj6" fmla="val 38261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Nevztahuje se </a:t>
            </a:r>
            <a:r>
              <a:rPr lang="cs-CZ" dirty="0" smtClean="0"/>
              <a:t>na cennosti a věci zvláštní hodnoty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53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4667051" cy="461463"/>
          </a:xfrm>
        </p:spPr>
        <p:txBody>
          <a:bodyPr/>
          <a:lstStyle/>
          <a:p>
            <a:r>
              <a:rPr lang="cs-CZ" sz="2400" dirty="0" smtClean="0"/>
              <a:t>Domácnost – místo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57</a:t>
            </a:fld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5652120" y="980728"/>
            <a:ext cx="2598043" cy="1440160"/>
          </a:xfrm>
          <a:prstGeom prst="ellipse">
            <a:avLst/>
          </a:prstGeom>
          <a:solidFill>
            <a:schemeClr val="accent1">
              <a:lumMod val="20000"/>
              <a:lumOff val="80000"/>
              <a:alpha val="32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Místo, na které se pojištěný stěhuje</a:t>
            </a:r>
            <a:endParaRPr lang="cs-CZ" dirty="0"/>
          </a:p>
        </p:txBody>
      </p:sp>
      <p:sp>
        <p:nvSpPr>
          <p:cNvPr id="20" name="Zaoblený obdélník 19"/>
          <p:cNvSpPr/>
          <p:nvPr/>
        </p:nvSpPr>
        <p:spPr>
          <a:xfrm>
            <a:off x="4932040" y="2792986"/>
            <a:ext cx="3595835" cy="11881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 dobu 30 dnů od počátku stěhování se pojištění vztahuje na dosavadní i nové místo pojištění</a:t>
            </a:r>
          </a:p>
        </p:txBody>
      </p:sp>
      <p:cxnSp>
        <p:nvCxnSpPr>
          <p:cNvPr id="22" name="Přímá spojnice se šipkou 21"/>
          <p:cNvCxnSpPr>
            <a:endCxn id="11" idx="4"/>
          </p:cNvCxnSpPr>
          <p:nvPr/>
        </p:nvCxnSpPr>
        <p:spPr>
          <a:xfrm flipV="1">
            <a:off x="6729958" y="2420888"/>
            <a:ext cx="221184" cy="3720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Obrázek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548303"/>
            <a:ext cx="4502274" cy="3608889"/>
          </a:xfrm>
          <a:prstGeom prst="rect">
            <a:avLst/>
          </a:prstGeom>
        </p:spPr>
      </p:pic>
      <p:sp>
        <p:nvSpPr>
          <p:cNvPr id="15" name="Čárový popisek 2 14"/>
          <p:cNvSpPr/>
          <p:nvPr/>
        </p:nvSpPr>
        <p:spPr>
          <a:xfrm>
            <a:off x="4499992" y="4509120"/>
            <a:ext cx="3750171" cy="14401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4343"/>
              <a:gd name="adj6" fmla="val 1606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00000"/>
                </a:solidFill>
              </a:rPr>
              <a:t>Podmínka: </a:t>
            </a:r>
            <a:r>
              <a:rPr lang="cs-CZ" dirty="0" smtClean="0">
                <a:solidFill>
                  <a:srgbClr val="002060"/>
                </a:solidFill>
              </a:rPr>
              <a:t>Pojištěný musí nahlásit pojistiteli před </a:t>
            </a:r>
            <a:r>
              <a:rPr lang="cs-CZ" dirty="0">
                <a:solidFill>
                  <a:srgbClr val="002060"/>
                </a:solidFill>
              </a:rPr>
              <a:t>počátkem stěhování</a:t>
            </a:r>
            <a:r>
              <a:rPr lang="cs-CZ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cs-CZ" dirty="0" smtClean="0">
                <a:solidFill>
                  <a:srgbClr val="002060"/>
                </a:solidFill>
              </a:rPr>
              <a:t>nové místo pojištění a datum počátku stěhování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1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82656"/>
            <a:ext cx="2157239" cy="1215346"/>
          </a:xfrm>
          <a:prstGeom prst="rect">
            <a:avLst/>
          </a:prstGeom>
        </p:spPr>
      </p:pic>
      <p:sp>
        <p:nvSpPr>
          <p:cNvPr id="49" name="Obdélník 48"/>
          <p:cNvSpPr/>
          <p:nvPr/>
        </p:nvSpPr>
        <p:spPr>
          <a:xfrm>
            <a:off x="0" y="5477489"/>
            <a:ext cx="9108503" cy="99513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6539260" cy="461463"/>
          </a:xfrm>
        </p:spPr>
        <p:txBody>
          <a:bodyPr/>
          <a:lstStyle/>
          <a:p>
            <a:r>
              <a:rPr lang="cs-CZ" sz="2400" dirty="0" smtClean="0"/>
              <a:t>Domácnost – další místa krytá pojištěním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58</a:t>
            </a:fld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5652120" y="2498002"/>
            <a:ext cx="2448272" cy="1287534"/>
          </a:xfrm>
          <a:prstGeom prst="ellipse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Vnitřní zavazadlový prostor auta</a:t>
            </a:r>
            <a:endParaRPr lang="cs-CZ" sz="2000" dirty="0"/>
          </a:p>
        </p:txBody>
      </p:sp>
      <p:sp>
        <p:nvSpPr>
          <p:cNvPr id="30" name="Ovál 29"/>
          <p:cNvSpPr/>
          <p:nvPr/>
        </p:nvSpPr>
        <p:spPr>
          <a:xfrm>
            <a:off x="3976117" y="4611362"/>
            <a:ext cx="2448272" cy="1287534"/>
          </a:xfrm>
          <a:prstGeom prst="ellipse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Místo obvyklé</a:t>
            </a:r>
            <a:endParaRPr lang="cs-CZ" sz="2000" dirty="0"/>
          </a:p>
        </p:txBody>
      </p:sp>
      <p:sp>
        <p:nvSpPr>
          <p:cNvPr id="33" name="Ovál 32"/>
          <p:cNvSpPr/>
          <p:nvPr/>
        </p:nvSpPr>
        <p:spPr>
          <a:xfrm>
            <a:off x="251570" y="3429000"/>
            <a:ext cx="2448272" cy="1287534"/>
          </a:xfrm>
          <a:prstGeom prst="ellipse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Věci u sebe</a:t>
            </a:r>
            <a:endParaRPr lang="cs-CZ" sz="2000" dirty="0"/>
          </a:p>
        </p:txBody>
      </p:sp>
      <p:pic>
        <p:nvPicPr>
          <p:cNvPr id="27" name="Obrázek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389923"/>
            <a:ext cx="1224136" cy="1228258"/>
          </a:xfrm>
          <a:prstGeom prst="rect">
            <a:avLst/>
          </a:prstGeom>
        </p:spPr>
      </p:pic>
      <p:sp>
        <p:nvSpPr>
          <p:cNvPr id="10" name="Výbuch 1 9"/>
          <p:cNvSpPr/>
          <p:nvPr/>
        </p:nvSpPr>
        <p:spPr>
          <a:xfrm rot="20559829">
            <a:off x="7413427" y="2062365"/>
            <a:ext cx="1512168" cy="936104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  <p:cxnSp>
        <p:nvCxnSpPr>
          <p:cNvPr id="31" name="Zakřivená spojnice 30"/>
          <p:cNvCxnSpPr>
            <a:endCxn id="33" idx="5"/>
          </p:cNvCxnSpPr>
          <p:nvPr/>
        </p:nvCxnSpPr>
        <p:spPr>
          <a:xfrm rot="10800000" flipV="1">
            <a:off x="2341302" y="3618181"/>
            <a:ext cx="2446723" cy="909797"/>
          </a:xfrm>
          <a:prstGeom prst="curvedConnector4">
            <a:avLst>
              <a:gd name="adj1" fmla="val 42673"/>
              <a:gd name="adj2" fmla="val 145851"/>
            </a:avLst>
          </a:prstGeom>
          <a:ln>
            <a:solidFill>
              <a:srgbClr val="92D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Zakřivená spojnice 41"/>
          <p:cNvCxnSpPr/>
          <p:nvPr/>
        </p:nvCxnSpPr>
        <p:spPr>
          <a:xfrm rot="16200000" flipH="1">
            <a:off x="4754219" y="3755235"/>
            <a:ext cx="931706" cy="720077"/>
          </a:xfrm>
          <a:prstGeom prst="curvedConnector3">
            <a:avLst>
              <a:gd name="adj1" fmla="val 50000"/>
            </a:avLst>
          </a:prstGeom>
          <a:ln>
            <a:solidFill>
              <a:srgbClr val="92D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Zakřivená spojnice 51"/>
          <p:cNvCxnSpPr>
            <a:endCxn id="29" idx="3"/>
          </p:cNvCxnSpPr>
          <p:nvPr/>
        </p:nvCxnSpPr>
        <p:spPr>
          <a:xfrm flipV="1">
            <a:off x="4932040" y="3596981"/>
            <a:ext cx="1078621" cy="52438"/>
          </a:xfrm>
          <a:prstGeom prst="curvedConnector4">
            <a:avLst>
              <a:gd name="adj1" fmla="val 33380"/>
              <a:gd name="adj2" fmla="val -335943"/>
            </a:avLst>
          </a:prstGeom>
          <a:ln>
            <a:solidFill>
              <a:srgbClr val="92D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70" y="1438275"/>
            <a:ext cx="2295525" cy="19907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869160"/>
            <a:ext cx="2269232" cy="151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0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5589240"/>
            <a:ext cx="9142859" cy="86120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6179220" cy="461463"/>
          </a:xfrm>
        </p:spPr>
        <p:txBody>
          <a:bodyPr/>
          <a:lstStyle/>
          <a:p>
            <a:r>
              <a:rPr lang="cs-CZ" sz="2400" dirty="0" smtClean="0"/>
              <a:t>Domácnost – </a:t>
            </a:r>
            <a:r>
              <a:rPr lang="cs-CZ" sz="2400" dirty="0"/>
              <a:t>další místa krytá </a:t>
            </a:r>
            <a:r>
              <a:rPr lang="cs-CZ" sz="2400" dirty="0" smtClean="0"/>
              <a:t>pojištěním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59</a:t>
            </a:fld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6549330" y="692696"/>
            <a:ext cx="2448272" cy="1287534"/>
          </a:xfrm>
          <a:prstGeom prst="ellipse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Vnitřní zavazadlový prostor auta</a:t>
            </a:r>
            <a:endParaRPr lang="cs-CZ" sz="2000" dirty="0"/>
          </a:p>
        </p:txBody>
      </p:sp>
      <p:pic>
        <p:nvPicPr>
          <p:cNvPr id="10242" name="Picture 2" descr="http://www.onaaauto.sk/data-onaaauto/photo/thumb/1034_800x600x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96952"/>
            <a:ext cx="2589780" cy="20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36463"/>
            <a:ext cx="2588680" cy="154997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196752"/>
            <a:ext cx="2807579" cy="1918588"/>
          </a:xfrm>
          <a:prstGeom prst="rect">
            <a:avLst/>
          </a:prstGeom>
        </p:spPr>
      </p:pic>
      <p:cxnSp>
        <p:nvCxnSpPr>
          <p:cNvPr id="12" name="Zakřivená spojnice 11"/>
          <p:cNvCxnSpPr>
            <a:endCxn id="4" idx="4"/>
          </p:cNvCxnSpPr>
          <p:nvPr/>
        </p:nvCxnSpPr>
        <p:spPr>
          <a:xfrm flipV="1">
            <a:off x="7020272" y="1980230"/>
            <a:ext cx="753194" cy="440660"/>
          </a:xfrm>
          <a:prstGeom prst="curvedConnector2">
            <a:avLst/>
          </a:prstGeom>
          <a:ln>
            <a:solidFill>
              <a:srgbClr val="92D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aoblený obdélník 7"/>
          <p:cNvSpPr/>
          <p:nvPr/>
        </p:nvSpPr>
        <p:spPr>
          <a:xfrm>
            <a:off x="5745994" y="2420890"/>
            <a:ext cx="3168352" cy="2304254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Věci uložené v zavazadlovém či úložném prostoru osobního auta, odcizené krádeží vloupáním. </a:t>
            </a:r>
            <a:r>
              <a:rPr lang="cs-CZ" dirty="0" smtClean="0">
                <a:solidFill>
                  <a:srgbClr val="FF0000"/>
                </a:solidFill>
              </a:rPr>
              <a:t>Platí pouze pro variantu PREMIANT</a:t>
            </a:r>
            <a:r>
              <a:rPr lang="cs-CZ" dirty="0" smtClean="0"/>
              <a:t>. 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4644008" y="4563125"/>
            <a:ext cx="2880320" cy="1296144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Příklad: </a:t>
            </a:r>
          </a:p>
          <a:p>
            <a:pPr algn="ctr"/>
            <a:r>
              <a:rPr lang="cs-CZ" dirty="0" smtClean="0"/>
              <a:t>věci </a:t>
            </a:r>
            <a:r>
              <a:rPr lang="cs-CZ" dirty="0"/>
              <a:t>osobní potřeby, kola, lyže, kočárky</a:t>
            </a:r>
          </a:p>
          <a:p>
            <a:pPr algn="ctr"/>
            <a:endParaRPr lang="cs-CZ" dirty="0"/>
          </a:p>
        </p:txBody>
      </p:sp>
      <p:sp>
        <p:nvSpPr>
          <p:cNvPr id="16" name="Čárový popisek 2 15"/>
          <p:cNvSpPr/>
          <p:nvPr/>
        </p:nvSpPr>
        <p:spPr>
          <a:xfrm>
            <a:off x="6373939" y="5658357"/>
            <a:ext cx="2768920" cy="792088"/>
          </a:xfrm>
          <a:prstGeom prst="borderCallout2">
            <a:avLst>
              <a:gd name="adj1" fmla="val -3464"/>
              <a:gd name="adj2" fmla="val 72037"/>
              <a:gd name="adj3" fmla="val -32242"/>
              <a:gd name="adj4" fmla="val 66509"/>
              <a:gd name="adj5" fmla="val -58961"/>
              <a:gd name="adj6" fmla="val 38261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Nevztahuje se </a:t>
            </a:r>
            <a:r>
              <a:rPr lang="cs-CZ" dirty="0" smtClean="0"/>
              <a:t>na cennosti a věci zvláštní hodnoty</a:t>
            </a:r>
            <a:endParaRPr lang="cs-CZ" dirty="0"/>
          </a:p>
        </p:txBody>
      </p:sp>
      <p:graphicFrame>
        <p:nvGraphicFramePr>
          <p:cNvPr id="14" name="Tabulk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626549"/>
              </p:ext>
            </p:extLst>
          </p:nvPr>
        </p:nvGraphicFramePr>
        <p:xfrm>
          <a:off x="755576" y="5278162"/>
          <a:ext cx="36004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248"/>
                <a:gridCol w="1804152"/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Limit na 1 PU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Věci</a:t>
                      </a:r>
                      <a:r>
                        <a:rPr lang="cs-CZ" baseline="0" dirty="0" smtClean="0"/>
                        <a:t> v autě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20.000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36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2" y="1268759"/>
            <a:ext cx="5504396" cy="412829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5171107" cy="461463"/>
          </a:xfrm>
        </p:spPr>
        <p:txBody>
          <a:bodyPr/>
          <a:lstStyle/>
          <a:p>
            <a:r>
              <a:rPr lang="cs-CZ" sz="2400" dirty="0" smtClean="0"/>
              <a:t>Náš domov – co je nového?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  <p:sp>
        <p:nvSpPr>
          <p:cNvPr id="4" name="Zaoblený obdélníkový popisek 3"/>
          <p:cNvSpPr/>
          <p:nvPr/>
        </p:nvSpPr>
        <p:spPr>
          <a:xfrm>
            <a:off x="5868144" y="440668"/>
            <a:ext cx="3096344" cy="1512168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rgbClr val="002060"/>
                </a:solidFill>
              </a:rPr>
              <a:t>Víte, že, když se Vám na půdě uhnízdí sršni, už Vám hasiči nepomohou?</a:t>
            </a: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2771800" y="5589240"/>
            <a:ext cx="4860540" cy="81030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r>
              <a:rPr lang="cs-CZ" b="1" dirty="0" smtClean="0">
                <a:solidFill>
                  <a:srgbClr val="FF0000"/>
                </a:solidFill>
              </a:rPr>
              <a:t>Rozšířené: </a:t>
            </a:r>
            <a:r>
              <a:rPr lang="cs-CZ" dirty="0" smtClean="0"/>
              <a:t>Asistenční služby</a:t>
            </a:r>
            <a:endParaRPr lang="cs-CZ" dirty="0"/>
          </a:p>
        </p:txBody>
      </p:sp>
      <p:sp>
        <p:nvSpPr>
          <p:cNvPr id="10" name="Ohnutý roh 9"/>
          <p:cNvSpPr/>
          <p:nvPr/>
        </p:nvSpPr>
        <p:spPr>
          <a:xfrm>
            <a:off x="5508104" y="3609869"/>
            <a:ext cx="3024336" cy="1753877"/>
          </a:xfrm>
          <a:prstGeom prst="foldedCorner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V rámci asistenčních služeb uhradíme zásah odborníka na desinsekci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1022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délník 48"/>
          <p:cNvSpPr/>
          <p:nvPr/>
        </p:nvSpPr>
        <p:spPr>
          <a:xfrm>
            <a:off x="0" y="5477489"/>
            <a:ext cx="9108503" cy="99513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6633134" cy="461463"/>
          </a:xfrm>
        </p:spPr>
        <p:txBody>
          <a:bodyPr/>
          <a:lstStyle/>
          <a:p>
            <a:r>
              <a:rPr lang="cs-CZ" sz="2400" dirty="0" smtClean="0"/>
              <a:t>Domácnost </a:t>
            </a:r>
            <a:r>
              <a:rPr lang="cs-CZ" sz="2400" dirty="0"/>
              <a:t>– další místa krytá pojištěním 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60</a:t>
            </a:fld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6084168" y="1087783"/>
            <a:ext cx="2448272" cy="1287534"/>
          </a:xfrm>
          <a:prstGeom prst="ellipse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Místo obvyklé</a:t>
            </a:r>
            <a:endParaRPr lang="cs-CZ" sz="2000" dirty="0"/>
          </a:p>
        </p:txBody>
      </p:sp>
      <p:sp>
        <p:nvSpPr>
          <p:cNvPr id="27" name="Zaoblený obdélník 26"/>
          <p:cNvSpPr/>
          <p:nvPr/>
        </p:nvSpPr>
        <p:spPr>
          <a:xfrm>
            <a:off x="5920307" y="2697185"/>
            <a:ext cx="3168352" cy="2053183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Pojištění se vztahuje na věci krátkodobě uložené na místě k tomu určeném nebo obvyklém kdekoli na území ČR, v rozsahu sjednaných rizik.</a:t>
            </a:r>
            <a:endParaRPr lang="cs-CZ" dirty="0"/>
          </a:p>
        </p:txBody>
      </p:sp>
      <p:cxnSp>
        <p:nvCxnSpPr>
          <p:cNvPr id="17" name="Zakřivená spojnice 16"/>
          <p:cNvCxnSpPr/>
          <p:nvPr/>
        </p:nvCxnSpPr>
        <p:spPr>
          <a:xfrm rot="10800000">
            <a:off x="7092280" y="2375317"/>
            <a:ext cx="576064" cy="321868"/>
          </a:xfrm>
          <a:prstGeom prst="curvedConnector3">
            <a:avLst/>
          </a:prstGeom>
          <a:ln>
            <a:solidFill>
              <a:srgbClr val="92D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Čárový popisek 2 23"/>
          <p:cNvSpPr/>
          <p:nvPr/>
        </p:nvSpPr>
        <p:spPr>
          <a:xfrm>
            <a:off x="2696929" y="3216027"/>
            <a:ext cx="2935534" cy="1440160"/>
          </a:xfrm>
          <a:prstGeom prst="borderCallout2">
            <a:avLst>
              <a:gd name="adj1" fmla="val 67485"/>
              <a:gd name="adj2" fmla="val 101277"/>
              <a:gd name="adj3" fmla="val 81997"/>
              <a:gd name="adj4" fmla="val 105037"/>
              <a:gd name="adj5" fmla="val 54076"/>
              <a:gd name="adj6" fmla="val 111876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Neplatí pro </a:t>
            </a:r>
            <a:r>
              <a:rPr lang="cs-CZ" dirty="0"/>
              <a:t>věci odložené </a:t>
            </a:r>
            <a:endParaRPr lang="cs-CZ" dirty="0" smtClean="0"/>
          </a:p>
          <a:p>
            <a:pPr algn="ctr"/>
            <a:r>
              <a:rPr lang="cs-CZ" dirty="0" smtClean="0"/>
              <a:t>v </a:t>
            </a:r>
            <a:r>
              <a:rPr lang="cs-CZ" dirty="0"/>
              <a:t>dopravních prostředcích. </a:t>
            </a:r>
            <a:endParaRPr lang="cs-CZ" dirty="0" smtClean="0"/>
          </a:p>
          <a:p>
            <a:pPr algn="ctr"/>
            <a:r>
              <a:rPr lang="cs-CZ" dirty="0" smtClean="0">
                <a:solidFill>
                  <a:srgbClr val="FF0000"/>
                </a:solidFill>
              </a:rPr>
              <a:t>Nevztahuje </a:t>
            </a:r>
            <a:r>
              <a:rPr lang="cs-CZ" dirty="0">
                <a:solidFill>
                  <a:srgbClr val="FF0000"/>
                </a:solidFill>
              </a:rPr>
              <a:t>se </a:t>
            </a:r>
            <a:r>
              <a:rPr lang="cs-CZ" dirty="0"/>
              <a:t>na cennosti a věci zvláštní hodnoty</a:t>
            </a:r>
          </a:p>
        </p:txBody>
      </p:sp>
      <p:sp>
        <p:nvSpPr>
          <p:cNvPr id="35" name="Zaoblený obdélník 34"/>
          <p:cNvSpPr/>
          <p:nvPr/>
        </p:nvSpPr>
        <p:spPr>
          <a:xfrm>
            <a:off x="5131270" y="4967301"/>
            <a:ext cx="3816424" cy="1296144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Příklad: </a:t>
            </a:r>
          </a:p>
          <a:p>
            <a:pPr algn="ctr"/>
            <a:r>
              <a:rPr lang="cs-CZ" dirty="0" smtClean="0"/>
              <a:t>kolo uzamčené u obchodu</a:t>
            </a:r>
          </a:p>
          <a:p>
            <a:pPr algn="ctr"/>
            <a:r>
              <a:rPr lang="cs-CZ" dirty="0" smtClean="0"/>
              <a:t>kočárek ponechaný před ordinací</a:t>
            </a:r>
          </a:p>
          <a:p>
            <a:pPr algn="ctr"/>
            <a:r>
              <a:rPr lang="cs-CZ" dirty="0" smtClean="0"/>
              <a:t>Lyže postavené před restaurací</a:t>
            </a:r>
            <a:endParaRPr lang="cs-CZ" dirty="0"/>
          </a:p>
        </p:txBody>
      </p:sp>
      <p:sp>
        <p:nvSpPr>
          <p:cNvPr id="38" name="Čárový popisek 2 37"/>
          <p:cNvSpPr/>
          <p:nvPr/>
        </p:nvSpPr>
        <p:spPr>
          <a:xfrm>
            <a:off x="2483767" y="1785382"/>
            <a:ext cx="3096345" cy="1179871"/>
          </a:xfrm>
          <a:prstGeom prst="borderCallout2">
            <a:avLst>
              <a:gd name="adj1" fmla="val 67485"/>
              <a:gd name="adj2" fmla="val 101277"/>
              <a:gd name="adj3" fmla="val 81997"/>
              <a:gd name="adj4" fmla="val 105037"/>
              <a:gd name="adj5" fmla="val 27524"/>
              <a:gd name="adj6" fmla="val 126474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Kolo a ostatní věci nemusí být specifikovány a přesto budou kryty. Kolo však musí být uzamčeno</a:t>
            </a:r>
            <a:endParaRPr lang="cs-CZ" dirty="0"/>
          </a:p>
        </p:txBody>
      </p:sp>
      <p:sp>
        <p:nvSpPr>
          <p:cNvPr id="36" name="Výbuch 1 35"/>
          <p:cNvSpPr/>
          <p:nvPr/>
        </p:nvSpPr>
        <p:spPr>
          <a:xfrm rot="20559829">
            <a:off x="4015172" y="968737"/>
            <a:ext cx="1512168" cy="936104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4722682"/>
            <a:ext cx="2380509" cy="178538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9378"/>
            <a:ext cx="2304255" cy="3456383"/>
          </a:xfrm>
          <a:prstGeom prst="rect">
            <a:avLst/>
          </a:prstGeom>
        </p:spPr>
      </p:pic>
      <p:graphicFrame>
        <p:nvGraphicFramePr>
          <p:cNvPr id="14" name="Tabulk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25221"/>
              </p:ext>
            </p:extLst>
          </p:nvPr>
        </p:nvGraphicFramePr>
        <p:xfrm>
          <a:off x="384019" y="5109913"/>
          <a:ext cx="1804152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4152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Limit na 1 PU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Dle odloženého</a:t>
                      </a:r>
                      <a:r>
                        <a:rPr lang="cs-CZ" baseline="0" dirty="0" smtClean="0"/>
                        <a:t> předmětu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607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délník 48"/>
          <p:cNvSpPr/>
          <p:nvPr/>
        </p:nvSpPr>
        <p:spPr>
          <a:xfrm>
            <a:off x="0" y="5477489"/>
            <a:ext cx="9108503" cy="99513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6633134" cy="461463"/>
          </a:xfrm>
        </p:spPr>
        <p:txBody>
          <a:bodyPr/>
          <a:lstStyle/>
          <a:p>
            <a:r>
              <a:rPr lang="cs-CZ" sz="2400" dirty="0" smtClean="0"/>
              <a:t>Domácnost –  </a:t>
            </a:r>
            <a:r>
              <a:rPr lang="cs-CZ" sz="2400" dirty="0"/>
              <a:t>další místa krytá pojištěním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61</a:t>
            </a:fld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5652120" y="1349378"/>
            <a:ext cx="2448272" cy="1287534"/>
          </a:xfrm>
          <a:prstGeom prst="ellipse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Věci u sebe</a:t>
            </a:r>
            <a:endParaRPr lang="cs-CZ" sz="2000" dirty="0"/>
          </a:p>
        </p:txBody>
      </p:sp>
      <p:sp>
        <p:nvSpPr>
          <p:cNvPr id="27" name="Zaoblený obdélník 26"/>
          <p:cNvSpPr/>
          <p:nvPr/>
        </p:nvSpPr>
        <p:spPr>
          <a:xfrm>
            <a:off x="5652120" y="4189390"/>
            <a:ext cx="3168352" cy="1791588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Věci, které měl pojištěný na sobě nebo u sebe, odcizené loupežným přepadením kdekoli na území ČR. </a:t>
            </a:r>
            <a:endParaRPr lang="cs-CZ" dirty="0"/>
          </a:p>
        </p:txBody>
      </p:sp>
      <p:cxnSp>
        <p:nvCxnSpPr>
          <p:cNvPr id="17" name="Zakřivená spojnice 16"/>
          <p:cNvCxnSpPr/>
          <p:nvPr/>
        </p:nvCxnSpPr>
        <p:spPr>
          <a:xfrm rot="16200000" flipV="1">
            <a:off x="6892105" y="2765079"/>
            <a:ext cx="1552478" cy="1296144"/>
          </a:xfrm>
          <a:prstGeom prst="curvedConnector3">
            <a:avLst/>
          </a:prstGeom>
          <a:ln>
            <a:solidFill>
              <a:srgbClr val="92D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884"/>
            <a:ext cx="5278450" cy="3600308"/>
          </a:xfrm>
          <a:prstGeom prst="rect">
            <a:avLst/>
          </a:prstGeom>
        </p:spPr>
      </p:pic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04038"/>
              </p:ext>
            </p:extLst>
          </p:nvPr>
        </p:nvGraphicFramePr>
        <p:xfrm>
          <a:off x="755576" y="5278162"/>
          <a:ext cx="36004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248"/>
                <a:gridCol w="1804152"/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Limit na 1 PU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Věci</a:t>
                      </a:r>
                      <a:r>
                        <a:rPr lang="cs-CZ" baseline="0" dirty="0" smtClean="0"/>
                        <a:t> u sebe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5.000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484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se šipkou 8"/>
          <p:cNvCxnSpPr/>
          <p:nvPr/>
        </p:nvCxnSpPr>
        <p:spPr>
          <a:xfrm flipH="1" flipV="1">
            <a:off x="1691680" y="2007678"/>
            <a:ext cx="1591812" cy="1349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bdélník 48"/>
          <p:cNvSpPr/>
          <p:nvPr/>
        </p:nvSpPr>
        <p:spPr>
          <a:xfrm>
            <a:off x="0" y="5477489"/>
            <a:ext cx="9108503" cy="99513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5459140" cy="461463"/>
          </a:xfrm>
        </p:spPr>
        <p:txBody>
          <a:bodyPr/>
          <a:lstStyle/>
          <a:p>
            <a:r>
              <a:rPr lang="cs-CZ" sz="2400" dirty="0" smtClean="0"/>
              <a:t>Domácnost – předmět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62</a:t>
            </a:fld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6009295" y="3010101"/>
            <a:ext cx="2664295" cy="1340803"/>
          </a:xfrm>
          <a:prstGeom prst="ellipse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Sklokeramická varná deska</a:t>
            </a:r>
            <a:endParaRPr lang="cs-CZ" sz="2000" dirty="0"/>
          </a:p>
        </p:txBody>
      </p:sp>
      <p:sp>
        <p:nvSpPr>
          <p:cNvPr id="7" name="Ovál 6"/>
          <p:cNvSpPr/>
          <p:nvPr/>
        </p:nvSpPr>
        <p:spPr>
          <a:xfrm>
            <a:off x="1519282" y="4350904"/>
            <a:ext cx="2448272" cy="1287534"/>
          </a:xfrm>
          <a:prstGeom prst="ellipse">
            <a:avLst/>
          </a:prstGeom>
          <a:solidFill>
            <a:schemeClr val="accent1">
              <a:lumMod val="20000"/>
              <a:lumOff val="80000"/>
              <a:alpha val="32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2000" dirty="0" smtClean="0"/>
          </a:p>
          <a:p>
            <a:pPr algn="ctr"/>
            <a:r>
              <a:rPr lang="cs-CZ" sz="2000" dirty="0" smtClean="0"/>
              <a:t>Individuální věci</a:t>
            </a:r>
            <a:endParaRPr lang="cs-CZ" sz="2000" dirty="0"/>
          </a:p>
          <a:p>
            <a:pPr algn="ctr"/>
            <a:endParaRPr lang="cs-CZ" sz="2000" dirty="0"/>
          </a:p>
        </p:txBody>
      </p:sp>
      <p:sp>
        <p:nvSpPr>
          <p:cNvPr id="10" name="Výbuch 1 9"/>
          <p:cNvSpPr/>
          <p:nvPr/>
        </p:nvSpPr>
        <p:spPr>
          <a:xfrm rot="20559829">
            <a:off x="7079492" y="2344009"/>
            <a:ext cx="1512168" cy="936104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  <p:cxnSp>
        <p:nvCxnSpPr>
          <p:cNvPr id="14" name="Přímá spojnice se šipkou 13"/>
          <p:cNvCxnSpPr/>
          <p:nvPr/>
        </p:nvCxnSpPr>
        <p:spPr>
          <a:xfrm flipH="1" flipV="1">
            <a:off x="3473281" y="2514831"/>
            <a:ext cx="432048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>
            <a:stCxn id="4" idx="6"/>
            <a:endCxn id="6" idx="2"/>
          </p:cNvCxnSpPr>
          <p:nvPr/>
        </p:nvCxnSpPr>
        <p:spPr>
          <a:xfrm>
            <a:off x="5623751" y="3541875"/>
            <a:ext cx="385544" cy="1386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ál 3"/>
          <p:cNvSpPr/>
          <p:nvPr/>
        </p:nvSpPr>
        <p:spPr>
          <a:xfrm>
            <a:off x="3175479" y="2898108"/>
            <a:ext cx="2448272" cy="1287534"/>
          </a:xfrm>
          <a:prstGeom prst="ellipse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Vybavení domácnosti</a:t>
            </a:r>
            <a:endParaRPr lang="cs-CZ" sz="2000" b="1" dirty="0"/>
          </a:p>
        </p:txBody>
      </p:sp>
      <p:sp>
        <p:nvSpPr>
          <p:cNvPr id="26" name="Výbuch 1 25"/>
          <p:cNvSpPr/>
          <p:nvPr/>
        </p:nvSpPr>
        <p:spPr>
          <a:xfrm rot="20559829">
            <a:off x="763198" y="4167976"/>
            <a:ext cx="1512168" cy="936104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  <p:cxnSp>
        <p:nvCxnSpPr>
          <p:cNvPr id="27" name="Přímá spojnice se šipkou 26"/>
          <p:cNvCxnSpPr>
            <a:stCxn id="4" idx="3"/>
          </p:cNvCxnSpPr>
          <p:nvPr/>
        </p:nvCxnSpPr>
        <p:spPr>
          <a:xfrm flipH="1">
            <a:off x="3059832" y="3997087"/>
            <a:ext cx="474188" cy="353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ál 14"/>
          <p:cNvSpPr/>
          <p:nvPr/>
        </p:nvSpPr>
        <p:spPr>
          <a:xfrm>
            <a:off x="403158" y="2747093"/>
            <a:ext cx="2232248" cy="864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Zvíře</a:t>
            </a:r>
            <a:endParaRPr lang="cs-CZ" dirty="0"/>
          </a:p>
        </p:txBody>
      </p:sp>
      <p:sp>
        <p:nvSpPr>
          <p:cNvPr id="16" name="Ovál 15"/>
          <p:cNvSpPr/>
          <p:nvPr/>
        </p:nvSpPr>
        <p:spPr>
          <a:xfrm>
            <a:off x="4570622" y="1724824"/>
            <a:ext cx="2232248" cy="864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Jízdní kola a kočárky</a:t>
            </a:r>
            <a:endParaRPr lang="cs-CZ" dirty="0"/>
          </a:p>
        </p:txBody>
      </p:sp>
      <p:sp>
        <p:nvSpPr>
          <p:cNvPr id="17" name="Ovál 16"/>
          <p:cNvSpPr/>
          <p:nvPr/>
        </p:nvSpPr>
        <p:spPr>
          <a:xfrm>
            <a:off x="5292080" y="4350904"/>
            <a:ext cx="2232248" cy="864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Věci zvláštní hodnoty</a:t>
            </a:r>
            <a:endParaRPr lang="cs-CZ" dirty="0"/>
          </a:p>
        </p:txBody>
      </p:sp>
      <p:sp>
        <p:nvSpPr>
          <p:cNvPr id="18" name="Ovál 17"/>
          <p:cNvSpPr/>
          <p:nvPr/>
        </p:nvSpPr>
        <p:spPr>
          <a:xfrm>
            <a:off x="3895559" y="5330043"/>
            <a:ext cx="2232248" cy="864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Cennosti</a:t>
            </a:r>
            <a:endParaRPr lang="cs-CZ" dirty="0"/>
          </a:p>
        </p:txBody>
      </p:sp>
      <p:sp>
        <p:nvSpPr>
          <p:cNvPr id="20" name="Ovál 19"/>
          <p:cNvSpPr/>
          <p:nvPr/>
        </p:nvSpPr>
        <p:spPr>
          <a:xfrm>
            <a:off x="2167367" y="1677998"/>
            <a:ext cx="2232248" cy="864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Stavební součásti</a:t>
            </a:r>
            <a:endParaRPr lang="cs-CZ" dirty="0"/>
          </a:p>
        </p:txBody>
      </p:sp>
      <p:cxnSp>
        <p:nvCxnSpPr>
          <p:cNvPr id="8" name="Přímá spojnice se šipkou 7"/>
          <p:cNvCxnSpPr>
            <a:stCxn id="4" idx="2"/>
          </p:cNvCxnSpPr>
          <p:nvPr/>
        </p:nvCxnSpPr>
        <p:spPr>
          <a:xfrm flipH="1" flipV="1">
            <a:off x="2555776" y="3356992"/>
            <a:ext cx="619703" cy="1848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>
            <a:stCxn id="4" idx="7"/>
            <a:endCxn id="16" idx="4"/>
          </p:cNvCxnSpPr>
          <p:nvPr/>
        </p:nvCxnSpPr>
        <p:spPr>
          <a:xfrm flipV="1">
            <a:off x="5265210" y="2588920"/>
            <a:ext cx="421536" cy="497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>
            <a:stCxn id="4" idx="4"/>
            <a:endCxn id="18" idx="0"/>
          </p:cNvCxnSpPr>
          <p:nvPr/>
        </p:nvCxnSpPr>
        <p:spPr>
          <a:xfrm>
            <a:off x="4399615" y="4185642"/>
            <a:ext cx="612068" cy="11444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>
            <a:stCxn id="4" idx="5"/>
          </p:cNvCxnSpPr>
          <p:nvPr/>
        </p:nvCxnSpPr>
        <p:spPr>
          <a:xfrm>
            <a:off x="5265210" y="3997087"/>
            <a:ext cx="551313" cy="440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Čárový popisek 2 28"/>
          <p:cNvSpPr/>
          <p:nvPr/>
        </p:nvSpPr>
        <p:spPr>
          <a:xfrm>
            <a:off x="6802870" y="188640"/>
            <a:ext cx="1990557" cy="1968232"/>
          </a:xfrm>
          <a:prstGeom prst="borderCallout2">
            <a:avLst>
              <a:gd name="adj1" fmla="val 99900"/>
              <a:gd name="adj2" fmla="val 26120"/>
              <a:gd name="adj3" fmla="val 132050"/>
              <a:gd name="adj4" fmla="val 7258"/>
              <a:gd name="adj5" fmla="val 136086"/>
              <a:gd name="adj6" fmla="val -26999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solidFill>
                  <a:srgbClr val="002060"/>
                </a:solidFill>
              </a:rPr>
              <a:t>Všechny zde uvedené věci jsou součástí domácnosti, </a:t>
            </a:r>
          </a:p>
          <a:p>
            <a:pPr algn="ctr"/>
            <a:r>
              <a:rPr lang="cs-CZ" sz="1600" dirty="0" smtClean="0">
                <a:solidFill>
                  <a:srgbClr val="002060"/>
                </a:solidFill>
              </a:rPr>
              <a:t>mají však svá specifika, proto se jim budeme věnovat blíže</a:t>
            </a:r>
            <a:endParaRPr lang="cs-CZ" sz="1600" dirty="0">
              <a:solidFill>
                <a:srgbClr val="002060"/>
              </a:solidFill>
            </a:endParaRPr>
          </a:p>
        </p:txBody>
      </p:sp>
      <p:sp>
        <p:nvSpPr>
          <p:cNvPr id="24" name="Ovál 23"/>
          <p:cNvSpPr/>
          <p:nvPr/>
        </p:nvSpPr>
        <p:spPr>
          <a:xfrm>
            <a:off x="124198" y="1172756"/>
            <a:ext cx="2256291" cy="937290"/>
          </a:xfrm>
          <a:prstGeom prst="ellipse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Věci </a:t>
            </a:r>
          </a:p>
          <a:p>
            <a:pPr algn="ctr"/>
            <a:r>
              <a:rPr lang="cs-CZ" dirty="0" smtClean="0"/>
              <a:t>k podnikání / povolání</a:t>
            </a:r>
            <a:endParaRPr lang="cs-CZ" dirty="0"/>
          </a:p>
        </p:txBody>
      </p:sp>
      <p:sp>
        <p:nvSpPr>
          <p:cNvPr id="28" name="Výbuch 1 27"/>
          <p:cNvSpPr/>
          <p:nvPr/>
        </p:nvSpPr>
        <p:spPr>
          <a:xfrm rot="19924017">
            <a:off x="1712517" y="1088529"/>
            <a:ext cx="1335943" cy="643744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497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délník 48"/>
          <p:cNvSpPr/>
          <p:nvPr/>
        </p:nvSpPr>
        <p:spPr>
          <a:xfrm>
            <a:off x="0" y="5477489"/>
            <a:ext cx="9108503" cy="99513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5459140" cy="461463"/>
          </a:xfrm>
        </p:spPr>
        <p:txBody>
          <a:bodyPr/>
          <a:lstStyle/>
          <a:p>
            <a:r>
              <a:rPr lang="cs-CZ" sz="2400" dirty="0" smtClean="0"/>
              <a:t>Domácnost – předmět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63</a:t>
            </a:fld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6228184" y="793935"/>
            <a:ext cx="2448272" cy="1287534"/>
          </a:xfrm>
          <a:prstGeom prst="ellipse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Vybavení domácnosti</a:t>
            </a:r>
            <a:endParaRPr lang="cs-CZ" sz="2000" b="1" dirty="0"/>
          </a:p>
        </p:txBody>
      </p:sp>
      <p:sp>
        <p:nvSpPr>
          <p:cNvPr id="17" name="Zaoblený obdélník 16"/>
          <p:cNvSpPr/>
          <p:nvPr/>
        </p:nvSpPr>
        <p:spPr>
          <a:xfrm>
            <a:off x="6084168" y="2407265"/>
            <a:ext cx="2736304" cy="134284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Movité věci v majetku pojištěného nebo osob spolupojištěných</a:t>
            </a:r>
            <a:endParaRPr lang="cs-CZ" dirty="0"/>
          </a:p>
        </p:txBody>
      </p:sp>
      <p:cxnSp>
        <p:nvCxnSpPr>
          <p:cNvPr id="8" name="Přímá spojnice se šipkou 7"/>
          <p:cNvCxnSpPr>
            <a:stCxn id="17" idx="0"/>
            <a:endCxn id="15" idx="4"/>
          </p:cNvCxnSpPr>
          <p:nvPr/>
        </p:nvCxnSpPr>
        <p:spPr>
          <a:xfrm flipV="1">
            <a:off x="7452320" y="2081469"/>
            <a:ext cx="0" cy="3257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250022"/>
              </p:ext>
            </p:extLst>
          </p:nvPr>
        </p:nvGraphicFramePr>
        <p:xfrm>
          <a:off x="156338" y="4175158"/>
          <a:ext cx="8712967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9317"/>
                <a:gridCol w="2683650"/>
              </a:tblGrid>
              <a:tr h="154816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Věci umístěné v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Limit na 1 PU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příslušenství domácnosti nebo garáži na jiné adrese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20 % z PČ domácnosti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společných prostorech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Neplní</a:t>
                      </a:r>
                      <a:r>
                        <a:rPr lang="cs-CZ" baseline="0" dirty="0" smtClean="0"/>
                        <a:t> se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místě</a:t>
                      </a:r>
                      <a:r>
                        <a:rPr lang="cs-CZ" baseline="0" dirty="0" smtClean="0"/>
                        <a:t> obvyklém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5.000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odcizené loupeží</a:t>
                      </a:r>
                      <a:r>
                        <a:rPr lang="cs-CZ" baseline="0" dirty="0" smtClean="0"/>
                        <a:t>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5.000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zavazadlovém</a:t>
                      </a:r>
                      <a:r>
                        <a:rPr lang="cs-CZ" baseline="0" dirty="0" smtClean="0"/>
                        <a:t> prostoru auta (pouze u varianty Premiant)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20.000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07" y="1124744"/>
            <a:ext cx="570693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1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5171107" cy="461463"/>
          </a:xfrm>
        </p:spPr>
        <p:txBody>
          <a:bodyPr/>
          <a:lstStyle/>
          <a:p>
            <a:r>
              <a:rPr lang="cs-CZ" sz="2400" dirty="0" smtClean="0"/>
              <a:t>Domácnost – předmět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64</a:t>
            </a:fld>
            <a:endParaRPr lang="cs-CZ"/>
          </a:p>
        </p:txBody>
      </p:sp>
      <p:sp>
        <p:nvSpPr>
          <p:cNvPr id="5" name="AutoShape 2" descr="data:image/jpeg;base64,/9j/4AAQSkZJRgABAQAAAQABAAD/2wCEAAkGBxQTEhUUEhQWFRUUFxcYFRUVFxUXGBQUFhUXFhUXFhcYHCggGBolHBUUITEiJSkrLi4uFx8zODMsNygtLisBCgoKDg0OGxAQGywlHyQyLCwsLCwsLCwsLCwsLCwsLCwsLCwsLCwsLCwsLCwsLCwsLCwsLCwsLCwsLCwsLCwsLP/AABEIAMQBAQMBIgACEQEDEQH/xAAbAAABBQEBAAAAAAAAAAAAAAAEAAIDBQYBB//EAEoQAAIBAgMEBgYFCwIEBgMAAAECEQADBBIhBTFBUQYTImFxgTJykaGxwSNCUtHwFDNic4KSorLC4fEV0mODs+IHQ0RTk6MWJDT/xAAZAQADAQEBAAAAAAAAAAAAAAABAgMABAX/xAAoEQACAgICAQQCAgMBAAAAAAAAAQIREjEDIUEEIjJRE2Gx8IGR4TP/2gAMAwEAAhEDEQA/ACMtOUVIVrkVxnqkiXyN+tTreBoMmmzWyaNgmWGalNALdIqdL/PSmUkK4NBM10GmK1OoijproNRzSmgGiUGnAioc1LNWNRf7J2raWxeQumY6BSyyZEbudVi2Q4bRSApOoB4QNDv31XYnZ6HrAZhjLANoxDj/AHHdpA7hVrs64LSPbUT9GgGsFFABmfZ4mkcr2bGu15K/C4K2GVDakjt2jDEyGMAEHWCG04CdDrRPWJna2VBYSyvoADoIn63DyNA3cV9LbghZlCOMkAwZ9Vo4dryqa3jFhM8BgbmbSQABKjs7ySDBO6a53JaLYsI2hZCuUGkLIP2CBBU8OGnD2VW4fYjdcAXjtPuY6W8yMSDwJ7Y46juq8uYherRVCNcRG6wZSGkgmSZ7RjcQdJ4aAh4btm46QQOwoJ9MqO1BjcWkT+jT0mxLaRZbaS31h6vdHKNRofhPnVcLc7hQmyrmJe4GvspUjUECQfqAQNwWRvJ7InfV2R4/AVePu7Ju49AQw54wKcMMPH3USXA5D31E93xNHpA7Y3qwOQpjjx+Fca4eGlQtNDNDKLE7xyHhQt254mpWWonSlcmOooGe4fDwoPFyVbwPwo9kqG/b0PgfhQGSRk800+20f3ocTNOUULNiWS3NN/sprP8Ag02wulPK02QMTExXKK6ulVrOWj1N9Kgd6fiLDjeD5a0LlqLZ1JHS9IGllpRSjjhThTRXZoGJFYjdUyYjnQ012tlQGkw1bgNOoGnpeI76ZTFwCTSmmLeBp8UbBROMUYOsknWQDIjnvmh8UiF87F07OUlifQYHKCYiPZIPCllou5ZkMv2sondIgaGdeW7lQlGzJ0VN7Co2HyWmzFMpDAhjIYEQQRB/HCqbZWzbuVwbry6g22LaAnLlAzGGkhdO9jxrVJs9mQ5nLTALARIggLx1OuvdUl3BhkK+juyGJyxGUwDw09lLg9hzRT4TD3mds79s6kmBAEicgGupBE7jBjhV8123bCIoBbTIg0khY3dw41x8OGOVwrRvkAgnXUDzNFlO7/ArRi4gk7ILKRw3ceZJO7uqRqly0stMAgK00rRBWmlaBgcrTStEFaYVrBsGK1GyUUy1GVomsFZKje3pRbLUZWsGzz+NacBXSO0acBSFA3DrpUhWlhhpTyKZCsyfV0qL6qlVbOaj0rF4nLAXUsY4Qum8j2aVwYYEdrtHnx91SYq2XcLqMoLawZ1C68Y1NSdobxPhHwMVIqBXNnjgY8fvFDvg2HCfDWrQ3Rx08f76U288KzLqQCR46xrQYybKcpXCKsMPblZYSTqZ+XIVy5hRwkUo1lfFdol8KeGtQtbI3igMNrk0orhrBOzTkuEVFNKa1hoNs4jUTzqyW/y+6qHPqKs8K80ymxJQQWLnIAUu87/vrgFSRTWxKQ7D+kPOjMtC4Ydoefwo+KKEk+yPLSIqSKUURbIitNK1NFDX8XbT07iL6zKPiawbO5aay1Bd2pbAJliACSUt3HEDUmVUip7F0OiuuqsAwPMESPcaxrI2WoytEMKr3xJzsv2SnsbfQHSbJStMK1IzjmNBMd3PwrgIO6mAedXPTbxPxp6rVnZUqzkLMsw880DhVjbw0AD3nWTzqNlWyqsSBuNSGeVWLWu/8edRFB+P7UbBZQ/k57qVW/Vjv99KjkwUjXtY+mzcrJWPWuqf6ax22Nt37WIuKj9kNopUEbgeUj21u8vbP6sf9Q1mtrbD6w3WCguzjKQxGVRoQy5YM+twHfRndEo0C4vpM1trStbDdZZtXCQxWGdAWgGdJq3x6g2lYCM4Ru+GExpWX6QYI9bZnctiyp8VQAitJt9suDU5skW7Xa17PZGulB+Rl4Kv/XlVsigsBIYzGvdz41Z2doq4nwmY47t1YzB2WJJt3rDjLopfKc+bWQ4HDvq6xWzWiVEjms1zylNM6VGDL8XVP9jXQo5+2sTeYqBDPJJEQdCN/HWtN0avlkyvvGo7wSJFMnexJRrQdjbPbbQHU7qCezRm3sRbtNmc5QxiRJ17XLuFD28QGMK4YwDl0JysoYGOUEHzosWL6IL9jKY37veJoc0ZtC6Cw7wD/CKCvNAmsUQ1jVts5dKr8Dhus1kjwq2tYYiBruPyrJmk1oKWn1GuH/E1NbtCnyIsWFYZx5/A1YkULYUBhv8AwKy+P29czA58oMEKUgZAzga5tGlSOOvutxxck39EptWkarCYjPOkb/czL/TU8isbgto3GtqPtZ2bKTLKtxzA1nUnhQtnFsCbgt9WUhgVzDQtGRgd8+7SkUkqseUe3WjS3rKNfum6udVtWYU9pQWe9JynSTC+ympj7SEC2qAag5FAymJCmNx0b9013EK5bEZFLMUsABSAfScmCeQJNU+C6K3BOdtGIzKSo0BGgImBGbSdaoSbLNtpC6l5RMLbu6xA0EacxqfYaGwW0eqweHIGZ3t2wi8zkEkngBR77PFu3dgglrbqAJnUEx361SWcM4s4XsEslpkZTAKFkADa8itB6GicXa905ibqyIher7B/bmRroPlTMJtI3LjnKFnqp7UkMCw3R+NKgt7MxG5lGjhs+beF4RGgMn8DUjBbHuAPmIlyD2Z01J479I9lJ15K3V0Um0MWSEZ2vZnDFSLkGFfJ2lUQolWEcIHOr7Y2LzEFSCD8KHxvRvrFQNcIZVKloAJlixiDpq3GaRtLg0WCWJ0EkEkcTp5e2r804OsSPFGSuwSZdhP/AJjaa/bq5xN23bgMd/nVIrSzHmxPtM0TtKyWZZ5H41zI6JBB2la3KCfKKZfxkEgLUGH2b2hmIUcSTuHOiLthc7CZjiPEgH3URQX8vP2RSqX8lFKiA3QHbP6sfzmvM+kNyMZeCkhg3CR9Va9PA7Z/Vr/Oa8929h7RxN0/lIV82qOLmUaDcQpH+aeSJRZLtbGX1e1kZ8vUWC28iTaUmRumrPpoJ2eY1zWrZ4algp8BvoTpBaV7du111sOEsMAbgXNltIAQG4GJB0qw6T2T+QKsSRbsKQOMBQY5jQ60GFeDzrA7ElpY6Z+sAG/TgalbY160pNu5cGVMq6QxJxByvE6yungPKrfCXAup4AyCCD76IxO1kukXDlDQoUM5AtrbAVyZGuYgwBG+RM1uivaKnEY/FW2uLnLi2b+YMMwQIoNsHMDxMf4q66LYx7txZCLrMqpB0tqxiCBvYjdQ2LxwdHIRZPWi4hygAsT6ABkkDKe6AaI6F2vpl7s4/wDqSpyig26LbpzZLKoAntTp4PQmy8MBiCePUoPZZtj5UT09uFVQqSpz7wY4PQ2zLjnFMrMSosoQDz6q3JHmTStAT6J8asdWOVtfgKGujSjMfvT1BQl3dSlVoP2MNONH4q6EBY8FMDmeAoPYvo1Jtx8qTE90x74NDwK/kA7PvuczXbkAkwJAAgSYngK0WBvB1kGe8QZ07qyti2LyyyKACw1LH0lyn0Y4GtDsDDhLeVQAAYAGbQBQPrEmtFM3I0WSjzrO7S6KW7gGZ7gIAWVKgt22ZQxKmRLn8E1prXpeVSXt3mv8wq8ZSinTOZ032UmF2CiBYzHJ6JJ11JMaAaamihspN2X62bUk9rnqasgPH313KOVLQ2TBBhokxBO8ggExumunD9486Lyjl8K4Ru8fkaNC2CjDj/En5UupHj+zRD3lG8geJFD3No2hvu2x4uKNGs51Xc3u++uGyN5Hw+VC3ekGFXfiLI/bX76FbpVg5AGItkkwApkkk6ARRo1lk1sfjWsv0lw2a8nIL86vztBTuDnwU1RYnGJiLoFqSVBBkRuPPjQZSGyntiGbxNW2JdQ6FyAIO/jB1041WFIdxyYj313pIvateDfKlQ8i2wu2bKMc3VuToM0n+E6cue6uYraIYqCF7ExCgHUlonlruNZuxhtRofd99WmIBBJA/EU5MfnHNv4f9tKgczfg12t2Cz0oMOsI49Up8gxn4ivMukloHFXiftn4CvS7mVbwLGC1vKuo1ysC3xHvqlx/RfD3Xe4zPmckmGET3CKeROJi+ktk9fZaDAsYYT3iypiedabpzfK4CVJB6qyQw0jRdxqwxuwbNwQxPooo7QBHV2xbB04wPbQPTq3mwLIgzEC2oAOpCwPlQYy8GF2ZiMcWULduZDcYHM0jq9wPanSZ1ok4rGjsN1b3OrDZTaRiXN4KNCswU1EVZbLu5Cso4hfsmJGsT31JdxoKuGF0hjvyw5t5j2QYOVsxBEHQDWNKV4lvcA3xfys35PZcK14ehlJUD6MiCJDHMCRpuqx6LXA94AIttlZpy9ZwRS2jMd8gU5cYoDDORmzq4KsQcy5WCQDCRladCSDGu+HokR+VSBkGa7lUmdCiBdTvJjzINI1EZuVFn/4hOAElA/bOhLCNH1GUihdlupxbwsEWE7WaQR1dsxEcJiZ4Vb9L9nNeOVSAQZ1mPrAbvGgsDgGS+9w5crW1URM5giLujdKmsyaO4/enqChbu6icbvSd/VrPjGtDXN1IWWiz2J6Nd6QmE1BOu4GPfB+Fc2H6NF4/BC6MpYjjIAnfoN27WstCP5Gf2daVlzHMuVtAWB13zog58a0uxEAVyDOZyx378oHyFA29gAJlF66O3mlcgOoy5Zy7uPOrHZOzxZXKHuP33CCdwGsAcuXE0ULJ2HiZ0qs21euAW1Rypa4AT2TAALbiOYHsq1tb6gxdjNHZkggzTPQifZ5f0n6QYy3ibqLiHVVaFACaCBxyzVTs7beLuXcr4vERB9G4V+Aqx6XWpxd/1/kKqtkWD13kfgatGgOJpAGP/m3m55r1w/OiThwYBE7/AEu0TPedSO6pLGH7JMagH3CicPgyQCXfX1P9tFugqJXfkVuBFlNeOUa6VHirAP1FEaCFAgDhoO+rxtm82c8oaAOHAbqgubNO4l/HM34mtkHAzl20JMoreIBjfzmmYRV61Owo7S7gPtDuqwfCxcYaxlU6knXM4J18B7KhsWIuoY+uvPmKNiuJtbyBQVCg6Hf30NsfBqgWBEhz71FH33MmMnmda5h0gqP0W3d7A1BLspfRmb3525+sb41J0gtgvaJZVADTmYDlunfUV/8APXP1jfGoemCy1kaa5t5gfV40EGQrZTNC3EPLWT7qKxLwTLCPBuXhvoDZmzFV8wBBPHeY+VWeO2et0ZXBIn2eFVUSdgmdOY9j/dSqH/R7f2T+8furtNgxMkaPF7bZ2RiiygMCT9aPupXeklwNHVrvjeecURtM4fq2CJLlWynK0gkHJr+7VE6MPS1I3zxI300o0GNPwG//AJVc1+jTQTvPMD50LiekjusG2up4E8INB27koSojQ8RwcA0OzuQI5n6w7u+kaHSLlOkLgEdWuneahbpTckfRLB/SPOg1w7S3a58TvzCmMgAgvBHj7qWkagw9KHgnql0j6zcZ+6uHpRcGvVKYP2m7+7uqs6g5W7U7jvOm8a+0U67Y3nNvP30KQQzEdJ3dmY2V1M+keM91NTbx/wDaX2n7qqbyzOp3/f30Be2gvXC0p+kJ7KkQGY6quYmNYjzrYJmyo1WK2sztnNsLv0kxv3bqdZxciSvEiNdAMvaJ8WAisXZe/wBaLmIcvlSAMxM3GJLNG76zx3RVudqSgAG5yfHsrv56g1nFeAqTrtUanZuN7YWAMwY6sRljgRzJB3xuOtG4jGtbA9ElhIDNBAMadkcKyGG2y6qwhWJg9rQmOR8zA3ammYrbodiQMp6sAgmSPpFWZ8zz1J5VxT4+Z8qr4odTgod7Nmu1JiYkk7sxUAHsye+DUV7brrvsiOBloOscqymzcYWBiM8RlMyQswx5Akmu4vG3gY6oMuXskMR7QZ3R7KrGPKp/aFUoON+TZ7J20bl1F6sCTvk6dkn5VogN/j8hXm3QnaVy7ibYNsBVLSfBGGnPWvShx8fkK6GqIs8p6UD/APbvev8AIUJse19NuOkn3Huo/pDiAuLv8e0RHiBrVfst4uZjugnXjEzxrJlq6NaDCtHFW+BqywdvsCNWjdG7Sq7D3Q6SpEEH8CjLD3Y0CSOOYjTd9nupxGTroDl1neY3fjlTGOkHdz59396i664dAq6/pnXv9HQ1HeuXIjIsfrD/ALKNGsqsRc+mb9Wg/iu1HbEsp71+NSdWwdmMCVRYBJ9Eud8D7Q9lJPTXXivPu7qxjVW+Pj8hTT6Y9VvitPTj4/IUye2PVb4rU0Yyl/8APXP1jfGm9KsNnNvVYhpzMq6GN0kT5V3FXAb9zLwcz4z/AIoXpdcBa1BnR92vFQaVbHloKsYoJEFGgbhct8ByJHxok40qx3b/ALaDvnfPEjgayNi2Mw3+yrbabqGaTx+VUUmRpFp+Wfo2v3/+6lWc61fte6u02TBSNveUd24c/siqjpCwFtsrZc720LKZIW5dVGZSRG5iQaJxONssdSpiAwLejoDqBu86otsYgBM1lRn6y2R2iubLdVioLQNQN+6D5UyasL+I3AYG9hrT2sQ4LqSRlOfKrFDlLHUnNm5+NOw79546bqrsHtq/iFZryKHLZeyIGUBTxYzrNH4Oy5PZyxyO/wCG/SllsMH0i2DgZt/t7x3UEMUoY6rqRAJ1OpGm6TRybKvXJ7IWdx3ce8jlNRXugmIZkZWiIzNn13kyup1EIAO6ti34M5pA9tlIII5aGRu/vFTXSIMRE927XnVpc6MM5zXXvM32nBJOmX0oHADjwo3A9GLJYB2JGoI1A7p1o/jkzfkSMfePpbtT2dBqNeQrDbXYjGTyZTPhrXt13ojheDxHifgaz/SHo1hrCG+XdspWQIG9gojszvI40acdiNqdGCvYktcRd4hiSoO+IGvmavreyH6gNmUjrM31gwDoojVJOqnuHmatMFsu3dUXFSBGmZjMeA0otNi6QW7MzEbiQBpJPIb6580lRdwbdmSM6QDvG/8At5U3aYQTmWGdJtnUS6HtjTQyMp14qa3CbITiT2Rpw5cgKg6W9Hmv2rAs9XNqWc3LmUiSDEakiASdNBVOHkWRPmh7Sp2bbSzbtIEMqO027M5jMTG/X3Vc7PuggHOAoz9kkgbzOnmPZWhvHCam4yLIg5yq6Cd0ndIO7l3U/DbMsOFe3DpcXMjDUEEcNNNW8daDs1qqMP0D12gT3mN+vYNepCqOx0ct2nDWmylkYl/NRwgRqaNuW7gIHWwOZYaydOccOFam/AG19nmnTFsuJvnmxO4eG/yqqt3AFtvE9i42vCGj51t+kfRg3bjOGAJkuzMMogamSsAQKpbvQW6wUNcYrBC5XUiG17IgD2UMWUU0gnY2K+iQZZ07+fq+dXGDxDNoltj3BgNOe4UPgf8Aw+tKixjWttGoNhmAPHVWANXmyujbWf8A11p/XQr/ADExVVD9knygtvA35MWLp8NZ9m6ocVYuquZ7V1eMFDp51orWIy9Yc9luq3wUBbszKQO0KyO3emiuhVCVJ0OcNEDwpnBVsC5G3oCv4sKAWkBjAJHt+tSsmbqajVlG48SKqLeJvX/QytlPIAAxwnumrPZeDu9ambVQ6sxgaBYPD1am7KXZtSkT40Ox7Y8G+Iqd8Qp4n91vkKBvYpQy68xubuPLuNJoyMzeH01w/wDEb41zpFgrlxrZtrmy5s2oG/LG8jlTMTeHWXNfrkzB4maslxCEemfZ/alRSQBsrZUHM7PbPLsnLprumROtQY7Au3WMWb0uwAJEAco4matGuD/3PbH3VGz8nX3ffT5CYmM/IsT+l/8AEaVbGT9pfx512tkDEs7e0GsgqrIPfw7xVZicGL7ByrMVYMpCMSDMyCo0PfpW5/IlSMoifsKo+XzpdWDwb9ommtiWvow2F2A6ghLTgH7TIN/sI3Cq3bOLXCm2HQkvJEGRoBIaTzceyvULrotsCVU5ieA0ygV570r2I197LZlRbatmLsF9IWyN57qV7GUm0a3oPsRb6reuFgCuYIpjiQJga/4qzxCBWIXcDzJqXoViLaYdR1iQq5c2YBSQTME76qtpbbsB2+lVtT6Ev/JNdMGlAg8pTYWXPOozVM3SAN+atXH74AHt1I8xVTjtqXnn87b/AERKx+0BJ8ZipcnqIR/Zfj9POf6NVdMakwO+s50pxlm5Ya11qSSmgOb0XVjovhWZvbPuXDPWZhxNxsx+JNPOxLgiCp84PsOtQl6lPR0R9K1ssMNtpLaBFVm36wAPjNR3+kNyOyqjxk/dVffwVxT6Jjyn2TNRozKRmQxO5gQD3TUk7K4JFnafFsQzMuQ6gBwkyIADgHWoMVjLly+mFAurddgpM9aqDccxZxAXedN2lB4vaREBbUlYjOUaIMjtFOGtVeHxl7rQ57Entld7KWllkAAL3ACK7muFKkcS/Nd6NPZ6Dm7fxFpGLXLIDC5mUK2ct2VEAEmXOv3TJgrN3ZsyHnKWZbjnITnS2IUGNzkzAJMcAao9n4h1vnqSygsCIb0W3BsxBg99XG0sSy29bea4FlmK3jmIOnaRspMRMADf310QhDkj1/H/AEjNzhL3dl3tbpKl1rGQ+mGcgNBWfTTMDvBI5UftK9hWUrYuuzkQRI3xI0g5t3sU151jGS6gzdWtyfq23UxrpDHXhrrxpuFxNyzcV0G7TMQZg79Af80Y8sYe1r/KFfFKXaPSMNjFsWUW/ctuYIcgsZElgGGWZgDdUT7ewdwoesEp6MMyQCIjtBdNN1YDbfSfEXiAzI3amcmTjyB+ZquwytPD3Vx884X7Tp4eGTXuPUcKbHYyXyAmaIe22jcIDGBRVjCsMhW+xyTvRoIbnAgnU6ma8zgxuqa1cI3AjwMVH8hV8H7PRkwt4BfprT5WJIY+mD9onXnujhThs7EMCAll+1IY5IKfZAA0Gg1IJ1Nee/6zdtieuuoO52+ANcwfTHFG4uQ9YMw7DKrm5P1dQTr3a+NUjJMlPia8o9TubCs51zWbY3D0RGqsTw11Ueym47o9hl3IAcoYKofMfAIw40fhVlbeZMpaCVAyFewxg5G0I3GCa7iselvMA9zMokop1jQ77mnEcapSOdNlTc6OWgUHahjGj3REKWEZnb7NLZez0K3Qxdst11BLtOVQsDSAd59tW7X1f0b2YjUT1bQY/RAO4mqfBsUvXrZuCD9JrC9pwGMaNzA38KGmMraMnd2cczTcb0jAhdNTEaacKHuYdgTDk+IB+Yo97pInSTr3UMbh+yD4N94qNnSkANhX17Q1/ROh8iaguYW5zX+MfKrM3v0W9qn51EtwD7XmprWCiu/Jn7v3v+2u1Y9evP3GlWsNHpDs/FwPUWPeT8qEuFfrMzH1j8Eip2tpxBb1iT7qabkboHgKoyCI7doRmCgCYmACTE+NYbpM0vbnXsn+mtyjnqj+tb4CsH0lPbtx9g/0VOei3F8i86LIj4Vlfi7QASJIy8u6anTC2wTltiQYltT5EyaE6EkPhes1iXK94zhNfeaPtHVvE1mqNdthGFtZnUE6FgNBwJ5mhru5vGKMwJ+kT1l+IoG9ubypXoy2WuxsNYuq1u5bRm3gkaxoDqOWh86yWJwzqz22EZCo0JGrMRqAYO7lWp6Ox16ax6Xn2Tp+OVd6V21zsVBkmxJjQmbm48d4pXBONhjyyjOrBT0UvoStq5bdRByuptHXWM1oSfOmNsy+PzmGB4E23Rp8mUv/ABCt0npv+z8KkYVZ8EWuiK9XNb/v+jyvaOCw40uo1sniyOp/eBuk+wUC/R6w47D94hknXXc5DfwV63ctAiI05VU43ZFlmVTaQhs09kA6DmsUj4mlsrH1Se0eX/6C9gllbQiO0Cp8i4UTVLtDZBaTBM6kiTJ72EivT8Z0WtC6i2y1rOHJKGNViPiarcb0PufUuhv1i6/vDMaSuRF1y8T3/f5PN8Ds9Lbawp100++re9dBjUGKtcZ0axI3dofosrfwvPwqlxez3T00KesmX3iKX8klsqoQeqBscRwA9g30DZ0O7z1qS5hTvHu1/HtqJZB7SsO8a/GKGVhxrwGh/wATQ+I2iF0XU+4ffVftDENOUHskDhB/HuovY+y2uan0eJ7/AJn3fCnUerZOU+6RBYtXL7RqTzO4D5Ctt0O2UtrEWfrPnUk8tZMUzC4ZbYhRA958atdgf/02/H5Gni+0Qmumz0G83bTxP8rVNfU71G8LJHGFG+KrMTdkpqQe1qI0gDmCONB4jF5RPWrA3ysnfH1WHE8q6W+2cSjonx7w9uftN/02qtNwHEXT/wAMD+EVJiMVc3HKR6zD3FY99U3XHrLjbuz/AEjiNKm2Wiisd9B+OFDsdTqfLwrmaQPD5VHu0/G6pFxx9Y+YHyphJ5qfaK4xqMtWASZm7v3v7UqhzUqJj09mqJmrrNUTGqMih9o/Rn9a3wFYbpCe3b9Q/wBFba0foz+tb4CsP0h9O36nyWpy0V4vkXnQdMmCKTOTMJ5/Sg/OirR1bxNV/RVT1JI3BnnvkoB76PW6qkx2mkmNTHkN3nWl2ZKm0GYE/SIeTLJ5CeNAvrm8qgxG0eE+Q7R9inKPbQd3EnuWd2btMfBYj3UgyRotgXR16ACfS11P1G47qsOlfoL66fE1nui0nF2yQx9PtMdfzbbl4e6tN0nTsr66fzU9ewjL/wBEX1v03/Z+Bp7Uy36b/s/A0810eDlYw0Hf/OW/2vgKLNCXvzieD/00rGiDX/z9v1bny+6pnqK7+eT1WqV6Az8A1xZoa5ZH+NPhRb1A1Kx0UW09mWiATbRiWUaqs9pgDqBPGgcb0UsESudNxOVp4axnkCrvaO5fXT+YVNdEgju+VScUy0eSS0zzu/0XQdt3LEKcqwBLArIYjeILad1cwKwp9Y6Vq8VZzBh9ru+1BnwDGsvhx2fM/GlZVO9k1F7H1vp58AfqsdxoImpcAua4BJXfqpgjQ8aMdoEtM1ly5DLrPpncRpltiNWPI1BjbSZmLKCWiSwnhwndVTicb1bAM1xiBoxVWEE6zlKkHTkab/rnDrF8CzL7nAHvqzZGMeie4wDCJ46SY9kxQnWGbhHGR4wI5Gm3sbm1I8wAfemlAC52T5/E0rHSIkbQeHyrhbf4/KorbaDw+VOI7x5zQCJjUZNdYHlPgQaiZucjyogHZqVRZxzpVjHphuyYEseS60mRvrEJ/E3sG7zqK5jiR2RC89ET947/AH1WXtojcCXPK32V83YSfICi2IkWt2+qqFk7yZO9iY3KPCqHH7NRirXnyZVAyj0jovDUjdyrl3FPzFoHgvpN56s3tqO1hyfRWP0n3/u7/bFL2x10T28Uqp1di2cvEuTrrJ0B11130KWL6SXH2UAVB7IX50cuzwdWJb1t37o09tEC1Rw+zWVtvCN3KOS/Nj8gKnt4YLuEc+JPieNHKtTDDE8I8d/spkvoF/Y/o1aAxCH1v5Gq/wBviQnrr/NQGw7QF0Rv7Wp9U1Y7a+p66/zCjJVEk3c0W6Dtv+z8DTyKanpN+z8KeaqjmZEwoS6PpE9V/ilGmhrg+kX1W+K0rGiB3B9MvqN8akeky/Tf8s/zCnutKODPUDiiXWoHFKxkV2PHoeuvzPyqW6N/hUeOGtv1/gjVJiNzedIUKotppO7dvk/KssVIgEQYHvEg++tQwrPY8dvwCD2ItIy0QU1JgmhwRpv+FRmow8a0Y7M9B+LZjrm9yn5VV3rrcVU+0ffUpuk8abNWdMRdADsgPolTzX/tM0Uj/RzJOjamZ486jdZNcNvSOB76GJrArN1iohw2m5gD7xBqTrmG9f3WI9zTUNzDAVF2huJ/Hca2ILCTixxzD1l+a09MXO4g9wYfAxQZvsOR8dPhTHuKfST2Qf71qNZYdafsn2Cu1URb5H2NSrYgyN+k3DmuMWPefhypqMTe6odlYmVifCTNdpUIdjSLK3hUTcuvEmST4k6mikSlSqnkHgkQTXerExSpVhS0tYVVOg15nfSupSpVZkU+yfY1sG5+yx98fOpdsj8366/zClSqPJoMfkW1v0m8vhUhpUqdEWNNQN6Y9VvitKlQYUQkfTf8v+o1IwpUqVDkDioHWlSoMZFfjV7Vv1j/ACNT766N5/OlSqZTwipvr2T4H4VnNpj6VvH5ClSpJFoAbVBc+dKlWiMxZdKbFdpVUmcjSmlaVKmQGD3BUDrSpVgENxRQ7LXaVYwyKVKlW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5364" name="Picture 4" descr="http://www.hsrustikal.cz/data/pictures/cd5_12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82984"/>
            <a:ext cx="3308379" cy="25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oblený obdélník 5"/>
          <p:cNvSpPr/>
          <p:nvPr/>
        </p:nvSpPr>
        <p:spPr>
          <a:xfrm>
            <a:off x="2051720" y="1166960"/>
            <a:ext cx="2160240" cy="43204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Kuchyňská linka</a:t>
            </a:r>
            <a:endParaRPr lang="cs-CZ" b="1" dirty="0"/>
          </a:p>
        </p:txBody>
      </p:sp>
      <p:pic>
        <p:nvPicPr>
          <p:cNvPr id="15366" name="Picture 6" descr="http://www.living.cz/uploads/thumbs/750x/galerie/admin3/2013-11-23/luxusni-koupelny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80" y="3573016"/>
            <a:ext cx="43070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aoblený obdélník 8"/>
          <p:cNvSpPr/>
          <p:nvPr/>
        </p:nvSpPr>
        <p:spPr>
          <a:xfrm>
            <a:off x="6659891" y="3284984"/>
            <a:ext cx="2160240" cy="43204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Obklady</a:t>
            </a:r>
            <a:endParaRPr lang="cs-CZ" b="1" dirty="0"/>
          </a:p>
        </p:txBody>
      </p:sp>
      <p:pic>
        <p:nvPicPr>
          <p:cNvPr id="15368" name="Picture 8" descr="http://www.podlahari-podlaharstvi.eu/media/img/podlaha-z-masivniho-dre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65" y="3605360"/>
            <a:ext cx="2847975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aoblený obdélník 10"/>
          <p:cNvSpPr/>
          <p:nvPr/>
        </p:nvSpPr>
        <p:spPr>
          <a:xfrm>
            <a:off x="899592" y="5877272"/>
            <a:ext cx="2160240" cy="43204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Podlahy</a:t>
            </a:r>
            <a:endParaRPr lang="cs-CZ" b="1" dirty="0"/>
          </a:p>
        </p:txBody>
      </p:sp>
      <p:sp>
        <p:nvSpPr>
          <p:cNvPr id="15" name="Ovál 14"/>
          <p:cNvSpPr/>
          <p:nvPr/>
        </p:nvSpPr>
        <p:spPr>
          <a:xfrm>
            <a:off x="6504271" y="1120933"/>
            <a:ext cx="2232248" cy="864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Stavební součásti</a:t>
            </a:r>
            <a:endParaRPr lang="cs-CZ" dirty="0"/>
          </a:p>
        </p:txBody>
      </p:sp>
      <p:graphicFrame>
        <p:nvGraphicFramePr>
          <p:cNvPr id="14" name="Tabulk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670709"/>
              </p:ext>
            </p:extLst>
          </p:nvPr>
        </p:nvGraphicFramePr>
        <p:xfrm>
          <a:off x="6171946" y="2278913"/>
          <a:ext cx="259228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Limit na 1 PU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20 % z PČ domácnost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033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41748"/>
            <a:ext cx="5778660" cy="403574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5459140" cy="461463"/>
          </a:xfrm>
        </p:spPr>
        <p:txBody>
          <a:bodyPr/>
          <a:lstStyle/>
          <a:p>
            <a:r>
              <a:rPr lang="cs-CZ" sz="2400" dirty="0" smtClean="0"/>
              <a:t>Domácnost – předmět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65</a:t>
            </a:fld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6372200" y="836712"/>
            <a:ext cx="2232248" cy="864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Zvíře</a:t>
            </a:r>
            <a:endParaRPr lang="cs-CZ" dirty="0"/>
          </a:p>
        </p:txBody>
      </p:sp>
      <p:sp>
        <p:nvSpPr>
          <p:cNvPr id="23" name="Zaoblený obdélník 22"/>
          <p:cNvSpPr/>
          <p:nvPr/>
        </p:nvSpPr>
        <p:spPr>
          <a:xfrm>
            <a:off x="6120172" y="2031802"/>
            <a:ext cx="2736304" cy="21892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Domácí a drobné zvířectvo je pojištěno v rozsahu sjednaných pojistných nebezpečí ve smlouvě </a:t>
            </a:r>
            <a:endParaRPr lang="cs-CZ" dirty="0"/>
          </a:p>
        </p:txBody>
      </p:sp>
      <p:cxnSp>
        <p:nvCxnSpPr>
          <p:cNvPr id="24" name="Přímá spojnice se šipkou 23"/>
          <p:cNvCxnSpPr>
            <a:stCxn id="23" idx="0"/>
          </p:cNvCxnSpPr>
          <p:nvPr/>
        </p:nvCxnSpPr>
        <p:spPr>
          <a:xfrm flipV="1">
            <a:off x="7488324" y="1703722"/>
            <a:ext cx="35911" cy="328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ulk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680616"/>
              </p:ext>
            </p:extLst>
          </p:nvPr>
        </p:nvGraphicFramePr>
        <p:xfrm>
          <a:off x="6246204" y="4509120"/>
          <a:ext cx="235824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8244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Limit na 1 PU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5.000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541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délník 48"/>
          <p:cNvSpPr/>
          <p:nvPr/>
        </p:nvSpPr>
        <p:spPr>
          <a:xfrm>
            <a:off x="35768" y="5477489"/>
            <a:ext cx="9108503" cy="99513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5459140" cy="461463"/>
          </a:xfrm>
        </p:spPr>
        <p:txBody>
          <a:bodyPr/>
          <a:lstStyle/>
          <a:p>
            <a:r>
              <a:rPr lang="cs-CZ" sz="2400" dirty="0" smtClean="0"/>
              <a:t>Domácnost – předmět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66</a:t>
            </a:fld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6372200" y="692696"/>
            <a:ext cx="2232248" cy="864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Cennosti</a:t>
            </a:r>
            <a:endParaRPr lang="cs-CZ" dirty="0"/>
          </a:p>
        </p:txBody>
      </p:sp>
      <p:sp>
        <p:nvSpPr>
          <p:cNvPr id="8" name="Zaoblený obdélníkový popisek 7"/>
          <p:cNvSpPr/>
          <p:nvPr/>
        </p:nvSpPr>
        <p:spPr>
          <a:xfrm>
            <a:off x="6084168" y="1844824"/>
            <a:ext cx="2718248" cy="577615"/>
          </a:xfrm>
          <a:prstGeom prst="wedgeRoundRectCallout">
            <a:avLst>
              <a:gd name="adj1" fmla="val -44543"/>
              <a:gd name="adj2" fmla="val -9237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Peníze</a:t>
            </a:r>
            <a:endParaRPr lang="cs-CZ" dirty="0"/>
          </a:p>
        </p:txBody>
      </p:sp>
      <p:sp>
        <p:nvSpPr>
          <p:cNvPr id="9" name="Zaoblený obdélníkový popisek 8"/>
          <p:cNvSpPr/>
          <p:nvPr/>
        </p:nvSpPr>
        <p:spPr>
          <a:xfrm>
            <a:off x="6084168" y="2589237"/>
            <a:ext cx="2718248" cy="577615"/>
          </a:xfrm>
          <a:prstGeom prst="wedgeRoundRectCallout">
            <a:avLst>
              <a:gd name="adj1" fmla="val -43910"/>
              <a:gd name="adj2" fmla="val -956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Platební karty, </a:t>
            </a:r>
          </a:p>
          <a:p>
            <a:pPr algn="ctr"/>
            <a:r>
              <a:rPr lang="cs-CZ" dirty="0" smtClean="0"/>
              <a:t>šekové knížky</a:t>
            </a:r>
            <a:endParaRPr lang="cs-CZ" dirty="0"/>
          </a:p>
        </p:txBody>
      </p:sp>
      <p:sp>
        <p:nvSpPr>
          <p:cNvPr id="10" name="Zaoblený obdélníkový popisek 9"/>
          <p:cNvSpPr/>
          <p:nvPr/>
        </p:nvSpPr>
        <p:spPr>
          <a:xfrm>
            <a:off x="6090153" y="3296681"/>
            <a:ext cx="2718248" cy="577615"/>
          </a:xfrm>
          <a:prstGeom prst="wedgeRoundRectCallout">
            <a:avLst>
              <a:gd name="adj1" fmla="val -42440"/>
              <a:gd name="adj2" fmla="val -8413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Ceniny </a:t>
            </a:r>
            <a:endParaRPr lang="cs-CZ" dirty="0"/>
          </a:p>
        </p:txBody>
      </p:sp>
      <p:sp>
        <p:nvSpPr>
          <p:cNvPr id="11" name="Zaoblený obdélníkový popisek 10"/>
          <p:cNvSpPr/>
          <p:nvPr/>
        </p:nvSpPr>
        <p:spPr>
          <a:xfrm>
            <a:off x="6092063" y="3997403"/>
            <a:ext cx="2718248" cy="577615"/>
          </a:xfrm>
          <a:prstGeom prst="wedgeRoundRectCallout">
            <a:avLst>
              <a:gd name="adj1" fmla="val -40038"/>
              <a:gd name="adj2" fmla="val -8907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Cenné papíry </a:t>
            </a:r>
            <a:endParaRPr lang="cs-CZ" dirty="0"/>
          </a:p>
        </p:txBody>
      </p:sp>
      <p:sp>
        <p:nvSpPr>
          <p:cNvPr id="14" name="Čárový popisek 2 13"/>
          <p:cNvSpPr/>
          <p:nvPr/>
        </p:nvSpPr>
        <p:spPr>
          <a:xfrm>
            <a:off x="6228184" y="4941168"/>
            <a:ext cx="1990557" cy="1408498"/>
          </a:xfrm>
          <a:prstGeom prst="borderCallout2">
            <a:avLst>
              <a:gd name="adj1" fmla="val -2214"/>
              <a:gd name="adj2" fmla="val 25163"/>
              <a:gd name="adj3" fmla="val -8300"/>
              <a:gd name="adj4" fmla="val 35969"/>
              <a:gd name="adj5" fmla="val -32846"/>
              <a:gd name="adj6" fmla="val 1941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002060"/>
                </a:solidFill>
              </a:rPr>
              <a:t>Vyjma cenných papírů na doručitele či majitele</a:t>
            </a:r>
            <a:endParaRPr lang="cs-CZ" dirty="0">
              <a:solidFill>
                <a:srgbClr val="002060"/>
              </a:solidFill>
            </a:endParaRPr>
          </a:p>
        </p:txBody>
      </p:sp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895394"/>
              </p:ext>
            </p:extLst>
          </p:nvPr>
        </p:nvGraphicFramePr>
        <p:xfrm>
          <a:off x="251520" y="3729950"/>
          <a:ext cx="517321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28"/>
                <a:gridCol w="2592288"/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Limit na 1 PU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Cennosti vyjma peněz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20 % z PČ domácnosti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Peníze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20.000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1" name="Čárový popisek 2 20"/>
          <p:cNvSpPr/>
          <p:nvPr/>
        </p:nvSpPr>
        <p:spPr>
          <a:xfrm>
            <a:off x="1691680" y="5090307"/>
            <a:ext cx="3314836" cy="786965"/>
          </a:xfrm>
          <a:prstGeom prst="borderCallout2">
            <a:avLst>
              <a:gd name="adj1" fmla="val -2214"/>
              <a:gd name="adj2" fmla="val 25163"/>
              <a:gd name="adj3" fmla="val -8300"/>
              <a:gd name="adj4" fmla="val 35969"/>
              <a:gd name="adj5" fmla="val -42606"/>
              <a:gd name="adj6" fmla="val 19403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002060"/>
                </a:solidFill>
              </a:rPr>
              <a:t>Cennosti jsou kryté pojištěním pouze v bytě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3882008" cy="218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9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19442"/>
            <a:ext cx="2564904" cy="2564904"/>
          </a:xfrm>
          <a:prstGeom prst="rect">
            <a:avLst/>
          </a:prstGeom>
        </p:spPr>
      </p:pic>
      <p:sp>
        <p:nvSpPr>
          <p:cNvPr id="49" name="Obdélník 48"/>
          <p:cNvSpPr/>
          <p:nvPr/>
        </p:nvSpPr>
        <p:spPr>
          <a:xfrm>
            <a:off x="0" y="5477489"/>
            <a:ext cx="9108503" cy="99513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5459140" cy="461463"/>
          </a:xfrm>
        </p:spPr>
        <p:txBody>
          <a:bodyPr/>
          <a:lstStyle/>
          <a:p>
            <a:r>
              <a:rPr lang="cs-CZ" sz="2400" dirty="0" smtClean="0"/>
              <a:t>Domácnost – předmět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67</a:t>
            </a:fld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6461484" y="908720"/>
            <a:ext cx="2232248" cy="864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Věci zvláštní hodnoty</a:t>
            </a:r>
            <a:endParaRPr lang="cs-CZ" dirty="0"/>
          </a:p>
        </p:txBody>
      </p:sp>
      <p:sp>
        <p:nvSpPr>
          <p:cNvPr id="6" name="Zaoblený obdélníkový popisek 5"/>
          <p:cNvSpPr/>
          <p:nvPr/>
        </p:nvSpPr>
        <p:spPr>
          <a:xfrm>
            <a:off x="6092063" y="1916832"/>
            <a:ext cx="2718248" cy="577615"/>
          </a:xfrm>
          <a:prstGeom prst="wedgeRoundRectCallout">
            <a:avLst>
              <a:gd name="adj1" fmla="val -44543"/>
              <a:gd name="adj2" fmla="val -9237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umělecká díla</a:t>
            </a:r>
            <a:endParaRPr lang="cs-CZ" dirty="0"/>
          </a:p>
        </p:txBody>
      </p:sp>
      <p:sp>
        <p:nvSpPr>
          <p:cNvPr id="10" name="Zaoblený obdélníkový popisek 9"/>
          <p:cNvSpPr/>
          <p:nvPr/>
        </p:nvSpPr>
        <p:spPr>
          <a:xfrm>
            <a:off x="6092063" y="2646847"/>
            <a:ext cx="2718248" cy="577615"/>
          </a:xfrm>
          <a:prstGeom prst="wedgeRoundRectCallout">
            <a:avLst>
              <a:gd name="adj1" fmla="val -44543"/>
              <a:gd name="adj2" fmla="val -9237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věci historické hodnoty</a:t>
            </a:r>
            <a:endParaRPr lang="cs-CZ" dirty="0"/>
          </a:p>
        </p:txBody>
      </p:sp>
      <p:sp>
        <p:nvSpPr>
          <p:cNvPr id="7" name="Zaoblený obdélníkový popisek 6"/>
          <p:cNvSpPr/>
          <p:nvPr/>
        </p:nvSpPr>
        <p:spPr>
          <a:xfrm>
            <a:off x="6099958" y="3368689"/>
            <a:ext cx="2718248" cy="577615"/>
          </a:xfrm>
          <a:prstGeom prst="wedgeRoundRectCallout">
            <a:avLst>
              <a:gd name="adj1" fmla="val -43910"/>
              <a:gd name="adj2" fmla="val -956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starožitnosti</a:t>
            </a:r>
            <a:endParaRPr lang="cs-CZ" dirty="0"/>
          </a:p>
        </p:txBody>
      </p:sp>
      <p:sp>
        <p:nvSpPr>
          <p:cNvPr id="8" name="Zaoblený obdélníkový popisek 7"/>
          <p:cNvSpPr/>
          <p:nvPr/>
        </p:nvSpPr>
        <p:spPr>
          <a:xfrm>
            <a:off x="6105943" y="4076133"/>
            <a:ext cx="2718248" cy="577615"/>
          </a:xfrm>
          <a:prstGeom prst="wedgeRoundRectCallout">
            <a:avLst>
              <a:gd name="adj1" fmla="val -42440"/>
              <a:gd name="adj2" fmla="val -8413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sbírky</a:t>
            </a:r>
            <a:endParaRPr lang="cs-CZ" dirty="0"/>
          </a:p>
        </p:txBody>
      </p:sp>
      <p:sp>
        <p:nvSpPr>
          <p:cNvPr id="9" name="Zaoblený obdélníkový popisek 8"/>
          <p:cNvSpPr/>
          <p:nvPr/>
        </p:nvSpPr>
        <p:spPr>
          <a:xfrm>
            <a:off x="6107853" y="4776855"/>
            <a:ext cx="2718248" cy="577615"/>
          </a:xfrm>
          <a:prstGeom prst="wedgeRoundRectCallout">
            <a:avLst>
              <a:gd name="adj1" fmla="val -40038"/>
              <a:gd name="adj2" fmla="val -8907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šperky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19442"/>
            <a:ext cx="3744416" cy="2808312"/>
          </a:xfrm>
          <a:prstGeom prst="rect">
            <a:avLst/>
          </a:prstGeom>
        </p:spPr>
      </p:pic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23289"/>
              </p:ext>
            </p:extLst>
          </p:nvPr>
        </p:nvGraphicFramePr>
        <p:xfrm>
          <a:off x="395536" y="4282908"/>
          <a:ext cx="518457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2592288"/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Limit na 1 PU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Věci zvláštní hodnoty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20 % z PČ domácnosti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" name="Čárový popisek 2 13"/>
          <p:cNvSpPr/>
          <p:nvPr/>
        </p:nvSpPr>
        <p:spPr>
          <a:xfrm>
            <a:off x="1043608" y="5354470"/>
            <a:ext cx="3602868" cy="884749"/>
          </a:xfrm>
          <a:prstGeom prst="borderCallout2">
            <a:avLst>
              <a:gd name="adj1" fmla="val -2214"/>
              <a:gd name="adj2" fmla="val 25163"/>
              <a:gd name="adj3" fmla="val -8300"/>
              <a:gd name="adj4" fmla="val 35969"/>
              <a:gd name="adj5" fmla="val -42606"/>
              <a:gd name="adj6" fmla="val 19403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002060"/>
                </a:solidFill>
              </a:rPr>
              <a:t>Věci zvláštní hodnoty jsou kryté pojištěním pouze v bytě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09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" y="984493"/>
            <a:ext cx="2817402" cy="295945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854122"/>
            <a:ext cx="2358854" cy="2358854"/>
          </a:xfrm>
          <a:prstGeom prst="rect">
            <a:avLst/>
          </a:prstGeom>
        </p:spPr>
      </p:pic>
      <p:sp>
        <p:nvSpPr>
          <p:cNvPr id="49" name="Obdélník 48"/>
          <p:cNvSpPr/>
          <p:nvPr/>
        </p:nvSpPr>
        <p:spPr>
          <a:xfrm>
            <a:off x="0" y="5477489"/>
            <a:ext cx="9108503" cy="99513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5459140" cy="461463"/>
          </a:xfrm>
        </p:spPr>
        <p:txBody>
          <a:bodyPr/>
          <a:lstStyle/>
          <a:p>
            <a:r>
              <a:rPr lang="cs-CZ" sz="2400" dirty="0" smtClean="0"/>
              <a:t>Domácnost – předmět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68</a:t>
            </a:fld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6624227" y="188640"/>
            <a:ext cx="2232248" cy="864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Jízdní kola a kočárky</a:t>
            </a:r>
            <a:endParaRPr lang="cs-CZ" dirty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824872"/>
              </p:ext>
            </p:extLst>
          </p:nvPr>
        </p:nvGraphicFramePr>
        <p:xfrm>
          <a:off x="318220" y="3988796"/>
          <a:ext cx="871296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9317"/>
                <a:gridCol w="2683650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Kola a kočárky umístěné v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Limit na 1 PU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příslušenství domácnosti nebo garáži na jiné adrese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20 % z PČ domácnosti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společných prostorech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5.000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místě</a:t>
                      </a:r>
                      <a:r>
                        <a:rPr lang="cs-CZ" baseline="0" dirty="0" smtClean="0"/>
                        <a:t> obvyklém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5.000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odcizené loupeží</a:t>
                      </a:r>
                      <a:r>
                        <a:rPr lang="cs-CZ" baseline="0" dirty="0" smtClean="0"/>
                        <a:t>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5.000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zavazadlovém</a:t>
                      </a:r>
                      <a:r>
                        <a:rPr lang="cs-CZ" baseline="0" dirty="0" smtClean="0"/>
                        <a:t> prostoru auta (pouze u varianty Premiant)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20.000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Ovál 3"/>
          <p:cNvSpPr/>
          <p:nvPr/>
        </p:nvSpPr>
        <p:spPr>
          <a:xfrm>
            <a:off x="6084168" y="4725144"/>
            <a:ext cx="1224136" cy="7523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6264188" y="5849350"/>
            <a:ext cx="104411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aoblený obdélník 11"/>
          <p:cNvSpPr/>
          <p:nvPr/>
        </p:nvSpPr>
        <p:spPr>
          <a:xfrm>
            <a:off x="6444207" y="1142154"/>
            <a:ext cx="2592288" cy="14401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Jsou pojištěny </a:t>
            </a:r>
          </a:p>
          <a:p>
            <a:pPr algn="ctr"/>
            <a:r>
              <a:rPr lang="cs-CZ" dirty="0" smtClean="0"/>
              <a:t>v rozsahu sjednaných pojistných nebezpečí ve smlouvě </a:t>
            </a:r>
            <a:endParaRPr lang="cs-CZ" dirty="0"/>
          </a:p>
        </p:txBody>
      </p:sp>
      <p:sp>
        <p:nvSpPr>
          <p:cNvPr id="13" name="Čárový popisek 2 12"/>
          <p:cNvSpPr/>
          <p:nvPr/>
        </p:nvSpPr>
        <p:spPr>
          <a:xfrm>
            <a:off x="3203848" y="3068960"/>
            <a:ext cx="5079033" cy="648072"/>
          </a:xfrm>
          <a:prstGeom prst="borderCallout2">
            <a:avLst>
              <a:gd name="adj1" fmla="val 67763"/>
              <a:gd name="adj2" fmla="val 101567"/>
              <a:gd name="adj3" fmla="val 112276"/>
              <a:gd name="adj4" fmla="val 104442"/>
              <a:gd name="adj5" fmla="val 136244"/>
              <a:gd name="adj6" fmla="val 11107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002060"/>
                </a:solidFill>
              </a:rPr>
              <a:t>Platí </a:t>
            </a:r>
            <a:r>
              <a:rPr lang="cs-CZ" dirty="0">
                <a:solidFill>
                  <a:srgbClr val="002060"/>
                </a:solidFill>
              </a:rPr>
              <a:t>pro kola a </a:t>
            </a:r>
            <a:r>
              <a:rPr lang="cs-CZ" dirty="0" smtClean="0">
                <a:solidFill>
                  <a:srgbClr val="002060"/>
                </a:solidFill>
              </a:rPr>
              <a:t>kočárky, pokud nejsou pojištěny jako Individuální věci (</a:t>
            </a:r>
            <a:r>
              <a:rPr lang="cs-CZ" sz="1400" dirty="0" smtClean="0">
                <a:solidFill>
                  <a:srgbClr val="002060"/>
                </a:solidFill>
              </a:rPr>
              <a:t>dříve specifikované věci</a:t>
            </a:r>
            <a:r>
              <a:rPr lang="cs-CZ" dirty="0" smtClean="0">
                <a:solidFill>
                  <a:srgbClr val="002060"/>
                </a:solidFill>
              </a:rPr>
              <a:t>)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14" name="Výbuch 1 13"/>
          <p:cNvSpPr/>
          <p:nvPr/>
        </p:nvSpPr>
        <p:spPr>
          <a:xfrm>
            <a:off x="7100901" y="4895265"/>
            <a:ext cx="1278901" cy="412102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Nové</a:t>
            </a:r>
            <a:endParaRPr lang="cs-CZ" sz="1400" dirty="0"/>
          </a:p>
        </p:txBody>
      </p:sp>
      <p:sp>
        <p:nvSpPr>
          <p:cNvPr id="15" name="Výbuch 1 14"/>
          <p:cNvSpPr/>
          <p:nvPr/>
        </p:nvSpPr>
        <p:spPr>
          <a:xfrm>
            <a:off x="7164288" y="5960007"/>
            <a:ext cx="1278901" cy="412102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Nové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98609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délník 48"/>
          <p:cNvSpPr/>
          <p:nvPr/>
        </p:nvSpPr>
        <p:spPr>
          <a:xfrm>
            <a:off x="0" y="5477489"/>
            <a:ext cx="9108503" cy="99513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5459140" cy="461463"/>
          </a:xfrm>
        </p:spPr>
        <p:txBody>
          <a:bodyPr/>
          <a:lstStyle/>
          <a:p>
            <a:r>
              <a:rPr lang="cs-CZ" sz="2400" dirty="0" smtClean="0"/>
              <a:t>Domácnost – předmět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69</a:t>
            </a:fld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5580112" y="1340768"/>
            <a:ext cx="2664295" cy="1340803"/>
          </a:xfrm>
          <a:prstGeom prst="ellipse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Sklokeramická varná deska</a:t>
            </a:r>
            <a:endParaRPr lang="cs-CZ" sz="2000" dirty="0"/>
          </a:p>
        </p:txBody>
      </p:sp>
      <p:sp>
        <p:nvSpPr>
          <p:cNvPr id="10" name="Výbuch 1 9"/>
          <p:cNvSpPr/>
          <p:nvPr/>
        </p:nvSpPr>
        <p:spPr>
          <a:xfrm rot="20559829">
            <a:off x="6650309" y="674676"/>
            <a:ext cx="1512168" cy="936104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  <p:sp>
        <p:nvSpPr>
          <p:cNvPr id="20" name="Zaoblený obdélník 19"/>
          <p:cNvSpPr/>
          <p:nvPr/>
        </p:nvSpPr>
        <p:spPr>
          <a:xfrm>
            <a:off x="5325516" y="3055830"/>
            <a:ext cx="2942084" cy="22453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Škoda vzniklá na sklokeramické desce jakýmkoli způsobem z rizika sklo all risk.</a:t>
            </a:r>
          </a:p>
          <a:p>
            <a:pPr algn="ctr"/>
            <a:r>
              <a:rPr lang="cs-CZ" dirty="0" smtClean="0">
                <a:solidFill>
                  <a:srgbClr val="FF0000"/>
                </a:solidFill>
              </a:rPr>
              <a:t>Platí pouze pro variantu Dominant a Premiant</a:t>
            </a:r>
          </a:p>
        </p:txBody>
      </p:sp>
      <p:cxnSp>
        <p:nvCxnSpPr>
          <p:cNvPr id="22" name="Přímá spojnice se šipkou 21"/>
          <p:cNvCxnSpPr/>
          <p:nvPr/>
        </p:nvCxnSpPr>
        <p:spPr>
          <a:xfrm flipV="1">
            <a:off x="6657950" y="2683732"/>
            <a:ext cx="221184" cy="3720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2" y="1737054"/>
            <a:ext cx="4765349" cy="2762287"/>
          </a:xfrm>
          <a:prstGeom prst="rect">
            <a:avLst/>
          </a:prstGeom>
        </p:spPr>
      </p:pic>
      <p:sp>
        <p:nvSpPr>
          <p:cNvPr id="18" name="Ovál 17"/>
          <p:cNvSpPr/>
          <p:nvPr/>
        </p:nvSpPr>
        <p:spPr>
          <a:xfrm>
            <a:off x="1996554" y="2229125"/>
            <a:ext cx="1423318" cy="1470965"/>
          </a:xfrm>
          <a:prstGeom prst="ellipse">
            <a:avLst/>
          </a:prstGeom>
          <a:solidFill>
            <a:srgbClr val="FF0000">
              <a:alpha val="1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6" name="Volný tvar 25"/>
          <p:cNvSpPr/>
          <p:nvPr/>
        </p:nvSpPr>
        <p:spPr>
          <a:xfrm>
            <a:off x="2339072" y="2335577"/>
            <a:ext cx="774007" cy="1221304"/>
          </a:xfrm>
          <a:custGeom>
            <a:avLst/>
            <a:gdLst>
              <a:gd name="connsiteX0" fmla="*/ 0 w 704850"/>
              <a:gd name="connsiteY0" fmla="*/ 0 h 981075"/>
              <a:gd name="connsiteX1" fmla="*/ 47625 w 704850"/>
              <a:gd name="connsiteY1" fmla="*/ 28575 h 981075"/>
              <a:gd name="connsiteX2" fmla="*/ 66675 w 704850"/>
              <a:gd name="connsiteY2" fmla="*/ 85725 h 981075"/>
              <a:gd name="connsiteX3" fmla="*/ 76200 w 704850"/>
              <a:gd name="connsiteY3" fmla="*/ 114300 h 981075"/>
              <a:gd name="connsiteX4" fmla="*/ 104775 w 704850"/>
              <a:gd name="connsiteY4" fmla="*/ 123825 h 981075"/>
              <a:gd name="connsiteX5" fmla="*/ 190500 w 704850"/>
              <a:gd name="connsiteY5" fmla="*/ 190500 h 981075"/>
              <a:gd name="connsiteX6" fmla="*/ 180975 w 704850"/>
              <a:gd name="connsiteY6" fmla="*/ 323850 h 981075"/>
              <a:gd name="connsiteX7" fmla="*/ 161925 w 704850"/>
              <a:gd name="connsiteY7" fmla="*/ 381000 h 981075"/>
              <a:gd name="connsiteX8" fmla="*/ 190500 w 704850"/>
              <a:gd name="connsiteY8" fmla="*/ 400050 h 981075"/>
              <a:gd name="connsiteX9" fmla="*/ 219075 w 704850"/>
              <a:gd name="connsiteY9" fmla="*/ 409575 h 981075"/>
              <a:gd name="connsiteX10" fmla="*/ 266700 w 704850"/>
              <a:gd name="connsiteY10" fmla="*/ 428625 h 981075"/>
              <a:gd name="connsiteX11" fmla="*/ 323850 w 704850"/>
              <a:gd name="connsiteY11" fmla="*/ 447675 h 981075"/>
              <a:gd name="connsiteX12" fmla="*/ 381000 w 704850"/>
              <a:gd name="connsiteY12" fmla="*/ 485775 h 981075"/>
              <a:gd name="connsiteX13" fmla="*/ 390525 w 704850"/>
              <a:gd name="connsiteY13" fmla="*/ 514350 h 981075"/>
              <a:gd name="connsiteX14" fmla="*/ 352425 w 704850"/>
              <a:gd name="connsiteY14" fmla="*/ 571500 h 981075"/>
              <a:gd name="connsiteX15" fmla="*/ 361950 w 704850"/>
              <a:gd name="connsiteY15" fmla="*/ 600075 h 981075"/>
              <a:gd name="connsiteX16" fmla="*/ 428625 w 704850"/>
              <a:gd name="connsiteY16" fmla="*/ 647700 h 981075"/>
              <a:gd name="connsiteX17" fmla="*/ 485775 w 704850"/>
              <a:gd name="connsiteY17" fmla="*/ 676275 h 981075"/>
              <a:gd name="connsiteX18" fmla="*/ 533400 w 704850"/>
              <a:gd name="connsiteY18" fmla="*/ 638175 h 981075"/>
              <a:gd name="connsiteX19" fmla="*/ 590550 w 704850"/>
              <a:gd name="connsiteY19" fmla="*/ 600075 h 981075"/>
              <a:gd name="connsiteX20" fmla="*/ 638175 w 704850"/>
              <a:gd name="connsiteY20" fmla="*/ 609600 h 981075"/>
              <a:gd name="connsiteX21" fmla="*/ 647700 w 704850"/>
              <a:gd name="connsiteY21" fmla="*/ 638175 h 981075"/>
              <a:gd name="connsiteX22" fmla="*/ 638175 w 704850"/>
              <a:gd name="connsiteY22" fmla="*/ 666750 h 981075"/>
              <a:gd name="connsiteX23" fmla="*/ 628650 w 704850"/>
              <a:gd name="connsiteY23" fmla="*/ 723900 h 981075"/>
              <a:gd name="connsiteX24" fmla="*/ 619125 w 704850"/>
              <a:gd name="connsiteY24" fmla="*/ 762000 h 981075"/>
              <a:gd name="connsiteX25" fmla="*/ 600075 w 704850"/>
              <a:gd name="connsiteY25" fmla="*/ 819150 h 981075"/>
              <a:gd name="connsiteX26" fmla="*/ 609600 w 704850"/>
              <a:gd name="connsiteY26" fmla="*/ 895350 h 981075"/>
              <a:gd name="connsiteX27" fmla="*/ 666750 w 704850"/>
              <a:gd name="connsiteY27" fmla="*/ 933450 h 981075"/>
              <a:gd name="connsiteX28" fmla="*/ 695325 w 704850"/>
              <a:gd name="connsiteY28" fmla="*/ 952500 h 981075"/>
              <a:gd name="connsiteX29" fmla="*/ 704850 w 704850"/>
              <a:gd name="connsiteY29" fmla="*/ 9810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4850" h="981075">
                <a:moveTo>
                  <a:pt x="0" y="0"/>
                </a:moveTo>
                <a:cubicBezTo>
                  <a:pt x="15875" y="9525"/>
                  <a:pt x="36259" y="13962"/>
                  <a:pt x="47625" y="28575"/>
                </a:cubicBezTo>
                <a:cubicBezTo>
                  <a:pt x="59953" y="44426"/>
                  <a:pt x="60325" y="66675"/>
                  <a:pt x="66675" y="85725"/>
                </a:cubicBezTo>
                <a:cubicBezTo>
                  <a:pt x="69850" y="95250"/>
                  <a:pt x="66675" y="111125"/>
                  <a:pt x="76200" y="114300"/>
                </a:cubicBezTo>
                <a:cubicBezTo>
                  <a:pt x="85725" y="117475"/>
                  <a:pt x="95998" y="118949"/>
                  <a:pt x="104775" y="123825"/>
                </a:cubicBezTo>
                <a:cubicBezTo>
                  <a:pt x="156044" y="152308"/>
                  <a:pt x="155790" y="155790"/>
                  <a:pt x="190500" y="190500"/>
                </a:cubicBezTo>
                <a:cubicBezTo>
                  <a:pt x="187325" y="234950"/>
                  <a:pt x="187586" y="279780"/>
                  <a:pt x="180975" y="323850"/>
                </a:cubicBezTo>
                <a:cubicBezTo>
                  <a:pt x="177996" y="343708"/>
                  <a:pt x="161925" y="381000"/>
                  <a:pt x="161925" y="381000"/>
                </a:cubicBezTo>
                <a:cubicBezTo>
                  <a:pt x="171450" y="387350"/>
                  <a:pt x="180261" y="394930"/>
                  <a:pt x="190500" y="400050"/>
                </a:cubicBezTo>
                <a:cubicBezTo>
                  <a:pt x="199480" y="404540"/>
                  <a:pt x="209674" y="406050"/>
                  <a:pt x="219075" y="409575"/>
                </a:cubicBezTo>
                <a:cubicBezTo>
                  <a:pt x="235084" y="415578"/>
                  <a:pt x="250632" y="422782"/>
                  <a:pt x="266700" y="428625"/>
                </a:cubicBezTo>
                <a:cubicBezTo>
                  <a:pt x="285571" y="435487"/>
                  <a:pt x="307142" y="436536"/>
                  <a:pt x="323850" y="447675"/>
                </a:cubicBezTo>
                <a:lnTo>
                  <a:pt x="381000" y="485775"/>
                </a:lnTo>
                <a:cubicBezTo>
                  <a:pt x="384175" y="495300"/>
                  <a:pt x="393700" y="504825"/>
                  <a:pt x="390525" y="514350"/>
                </a:cubicBezTo>
                <a:cubicBezTo>
                  <a:pt x="383285" y="536070"/>
                  <a:pt x="352425" y="571500"/>
                  <a:pt x="352425" y="571500"/>
                </a:cubicBezTo>
                <a:cubicBezTo>
                  <a:pt x="355600" y="581025"/>
                  <a:pt x="356381" y="591721"/>
                  <a:pt x="361950" y="600075"/>
                </a:cubicBezTo>
                <a:cubicBezTo>
                  <a:pt x="383432" y="632298"/>
                  <a:pt x="396537" y="629364"/>
                  <a:pt x="428625" y="647700"/>
                </a:cubicBezTo>
                <a:cubicBezTo>
                  <a:pt x="480326" y="677243"/>
                  <a:pt x="433384" y="658811"/>
                  <a:pt x="485775" y="676275"/>
                </a:cubicBezTo>
                <a:cubicBezTo>
                  <a:pt x="581126" y="652437"/>
                  <a:pt x="483296" y="688279"/>
                  <a:pt x="533400" y="638175"/>
                </a:cubicBezTo>
                <a:cubicBezTo>
                  <a:pt x="549589" y="621986"/>
                  <a:pt x="590550" y="600075"/>
                  <a:pt x="590550" y="600075"/>
                </a:cubicBezTo>
                <a:cubicBezTo>
                  <a:pt x="606425" y="603250"/>
                  <a:pt x="624705" y="600620"/>
                  <a:pt x="638175" y="609600"/>
                </a:cubicBezTo>
                <a:cubicBezTo>
                  <a:pt x="646529" y="615169"/>
                  <a:pt x="647700" y="628135"/>
                  <a:pt x="647700" y="638175"/>
                </a:cubicBezTo>
                <a:cubicBezTo>
                  <a:pt x="647700" y="648215"/>
                  <a:pt x="640353" y="656949"/>
                  <a:pt x="638175" y="666750"/>
                </a:cubicBezTo>
                <a:cubicBezTo>
                  <a:pt x="633985" y="685603"/>
                  <a:pt x="632438" y="704962"/>
                  <a:pt x="628650" y="723900"/>
                </a:cubicBezTo>
                <a:cubicBezTo>
                  <a:pt x="626083" y="736737"/>
                  <a:pt x="622887" y="749461"/>
                  <a:pt x="619125" y="762000"/>
                </a:cubicBezTo>
                <a:cubicBezTo>
                  <a:pt x="613355" y="781234"/>
                  <a:pt x="600075" y="819150"/>
                  <a:pt x="600075" y="819150"/>
                </a:cubicBezTo>
                <a:cubicBezTo>
                  <a:pt x="603250" y="844550"/>
                  <a:pt x="596702" y="873239"/>
                  <a:pt x="609600" y="895350"/>
                </a:cubicBezTo>
                <a:cubicBezTo>
                  <a:pt x="621136" y="915126"/>
                  <a:pt x="647700" y="920750"/>
                  <a:pt x="666750" y="933450"/>
                </a:cubicBezTo>
                <a:lnTo>
                  <a:pt x="695325" y="952500"/>
                </a:lnTo>
                <a:lnTo>
                  <a:pt x="704850" y="98107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7" name="Volný tvar 26"/>
          <p:cNvSpPr/>
          <p:nvPr/>
        </p:nvSpPr>
        <p:spPr>
          <a:xfrm>
            <a:off x="2677179" y="2229125"/>
            <a:ext cx="346076" cy="720265"/>
          </a:xfrm>
          <a:custGeom>
            <a:avLst/>
            <a:gdLst>
              <a:gd name="connsiteX0" fmla="*/ 0 w 315154"/>
              <a:gd name="connsiteY0" fmla="*/ 590550 h 590550"/>
              <a:gd name="connsiteX1" fmla="*/ 38100 w 315154"/>
              <a:gd name="connsiteY1" fmla="*/ 485775 h 590550"/>
              <a:gd name="connsiteX2" fmla="*/ 47625 w 315154"/>
              <a:gd name="connsiteY2" fmla="*/ 438150 h 590550"/>
              <a:gd name="connsiteX3" fmla="*/ 85725 w 315154"/>
              <a:gd name="connsiteY3" fmla="*/ 361950 h 590550"/>
              <a:gd name="connsiteX4" fmla="*/ 95250 w 315154"/>
              <a:gd name="connsiteY4" fmla="*/ 333375 h 590550"/>
              <a:gd name="connsiteX5" fmla="*/ 123825 w 315154"/>
              <a:gd name="connsiteY5" fmla="*/ 323850 h 590550"/>
              <a:gd name="connsiteX6" fmla="*/ 161925 w 315154"/>
              <a:gd name="connsiteY6" fmla="*/ 304800 h 590550"/>
              <a:gd name="connsiteX7" fmla="*/ 295275 w 315154"/>
              <a:gd name="connsiteY7" fmla="*/ 295275 h 590550"/>
              <a:gd name="connsiteX8" fmla="*/ 314325 w 315154"/>
              <a:gd name="connsiteY8" fmla="*/ 257175 h 590550"/>
              <a:gd name="connsiteX9" fmla="*/ 304800 w 315154"/>
              <a:gd name="connsiteY9" fmla="*/ 142875 h 590550"/>
              <a:gd name="connsiteX10" fmla="*/ 276225 w 315154"/>
              <a:gd name="connsiteY10" fmla="*/ 104775 h 590550"/>
              <a:gd name="connsiteX11" fmla="*/ 257175 w 315154"/>
              <a:gd name="connsiteY11" fmla="*/ 76200 h 590550"/>
              <a:gd name="connsiteX12" fmla="*/ 200025 w 315154"/>
              <a:gd name="connsiteY12" fmla="*/ 38100 h 590550"/>
              <a:gd name="connsiteX13" fmla="*/ 161925 w 315154"/>
              <a:gd name="connsiteY13" fmla="*/ 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5154" h="590550">
                <a:moveTo>
                  <a:pt x="0" y="590550"/>
                </a:moveTo>
                <a:cubicBezTo>
                  <a:pt x="22134" y="457747"/>
                  <a:pt x="-9581" y="604977"/>
                  <a:pt x="38100" y="485775"/>
                </a:cubicBezTo>
                <a:cubicBezTo>
                  <a:pt x="44113" y="470744"/>
                  <a:pt x="41813" y="453260"/>
                  <a:pt x="47625" y="438150"/>
                </a:cubicBezTo>
                <a:cubicBezTo>
                  <a:pt x="57819" y="411645"/>
                  <a:pt x="76745" y="388891"/>
                  <a:pt x="85725" y="361950"/>
                </a:cubicBezTo>
                <a:cubicBezTo>
                  <a:pt x="88900" y="352425"/>
                  <a:pt x="88150" y="340475"/>
                  <a:pt x="95250" y="333375"/>
                </a:cubicBezTo>
                <a:cubicBezTo>
                  <a:pt x="102350" y="326275"/>
                  <a:pt x="114597" y="327805"/>
                  <a:pt x="123825" y="323850"/>
                </a:cubicBezTo>
                <a:cubicBezTo>
                  <a:pt x="136876" y="318257"/>
                  <a:pt x="147919" y="307134"/>
                  <a:pt x="161925" y="304800"/>
                </a:cubicBezTo>
                <a:cubicBezTo>
                  <a:pt x="205882" y="297474"/>
                  <a:pt x="250825" y="298450"/>
                  <a:pt x="295275" y="295275"/>
                </a:cubicBezTo>
                <a:cubicBezTo>
                  <a:pt x="301625" y="282575"/>
                  <a:pt x="313439" y="271346"/>
                  <a:pt x="314325" y="257175"/>
                </a:cubicBezTo>
                <a:cubicBezTo>
                  <a:pt x="316710" y="219017"/>
                  <a:pt x="314073" y="179966"/>
                  <a:pt x="304800" y="142875"/>
                </a:cubicBezTo>
                <a:cubicBezTo>
                  <a:pt x="300950" y="127474"/>
                  <a:pt x="285452" y="117693"/>
                  <a:pt x="276225" y="104775"/>
                </a:cubicBezTo>
                <a:cubicBezTo>
                  <a:pt x="269571" y="95460"/>
                  <a:pt x="265790" y="83738"/>
                  <a:pt x="257175" y="76200"/>
                </a:cubicBezTo>
                <a:cubicBezTo>
                  <a:pt x="239945" y="61123"/>
                  <a:pt x="216214" y="54289"/>
                  <a:pt x="200025" y="38100"/>
                </a:cubicBezTo>
                <a:lnTo>
                  <a:pt x="161925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8" name="Volný tvar 27"/>
          <p:cNvSpPr/>
          <p:nvPr/>
        </p:nvSpPr>
        <p:spPr>
          <a:xfrm>
            <a:off x="2026061" y="2916430"/>
            <a:ext cx="722643" cy="324292"/>
          </a:xfrm>
          <a:custGeom>
            <a:avLst/>
            <a:gdLst>
              <a:gd name="connsiteX0" fmla="*/ 542925 w 542925"/>
              <a:gd name="connsiteY0" fmla="*/ 0 h 285750"/>
              <a:gd name="connsiteX1" fmla="*/ 523875 w 542925"/>
              <a:gd name="connsiteY1" fmla="*/ 47625 h 285750"/>
              <a:gd name="connsiteX2" fmla="*/ 466725 w 542925"/>
              <a:gd name="connsiteY2" fmla="*/ 66675 h 285750"/>
              <a:gd name="connsiteX3" fmla="*/ 457200 w 542925"/>
              <a:gd name="connsiteY3" fmla="*/ 95250 h 285750"/>
              <a:gd name="connsiteX4" fmla="*/ 428625 w 542925"/>
              <a:gd name="connsiteY4" fmla="*/ 152400 h 285750"/>
              <a:gd name="connsiteX5" fmla="*/ 409575 w 542925"/>
              <a:gd name="connsiteY5" fmla="*/ 285750 h 285750"/>
              <a:gd name="connsiteX6" fmla="*/ 247650 w 542925"/>
              <a:gd name="connsiteY6" fmla="*/ 266700 h 285750"/>
              <a:gd name="connsiteX7" fmla="*/ 219075 w 542925"/>
              <a:gd name="connsiteY7" fmla="*/ 247650 h 285750"/>
              <a:gd name="connsiteX8" fmla="*/ 190500 w 542925"/>
              <a:gd name="connsiteY8" fmla="*/ 238125 h 285750"/>
              <a:gd name="connsiteX9" fmla="*/ 161925 w 542925"/>
              <a:gd name="connsiteY9" fmla="*/ 219075 h 285750"/>
              <a:gd name="connsiteX10" fmla="*/ 133350 w 542925"/>
              <a:gd name="connsiteY10" fmla="*/ 209550 h 285750"/>
              <a:gd name="connsiteX11" fmla="*/ 76200 w 542925"/>
              <a:gd name="connsiteY11" fmla="*/ 171450 h 285750"/>
              <a:gd name="connsiteX12" fmla="*/ 47625 w 542925"/>
              <a:gd name="connsiteY12" fmla="*/ 152400 h 285750"/>
              <a:gd name="connsiteX13" fmla="*/ 0 w 542925"/>
              <a:gd name="connsiteY13" fmla="*/ 15240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925" h="285750">
                <a:moveTo>
                  <a:pt x="542925" y="0"/>
                </a:moveTo>
                <a:cubicBezTo>
                  <a:pt x="536575" y="15875"/>
                  <a:pt x="536742" y="36366"/>
                  <a:pt x="523875" y="47625"/>
                </a:cubicBezTo>
                <a:cubicBezTo>
                  <a:pt x="508763" y="60848"/>
                  <a:pt x="466725" y="66675"/>
                  <a:pt x="466725" y="66675"/>
                </a:cubicBezTo>
                <a:cubicBezTo>
                  <a:pt x="463550" y="76200"/>
                  <a:pt x="461690" y="86270"/>
                  <a:pt x="457200" y="95250"/>
                </a:cubicBezTo>
                <a:cubicBezTo>
                  <a:pt x="433920" y="141811"/>
                  <a:pt x="440596" y="104517"/>
                  <a:pt x="428625" y="152400"/>
                </a:cubicBezTo>
                <a:cubicBezTo>
                  <a:pt x="416494" y="200923"/>
                  <a:pt x="415502" y="232407"/>
                  <a:pt x="409575" y="285750"/>
                </a:cubicBezTo>
                <a:cubicBezTo>
                  <a:pt x="398373" y="284888"/>
                  <a:pt x="286169" y="283208"/>
                  <a:pt x="247650" y="266700"/>
                </a:cubicBezTo>
                <a:cubicBezTo>
                  <a:pt x="237128" y="262191"/>
                  <a:pt x="229314" y="252770"/>
                  <a:pt x="219075" y="247650"/>
                </a:cubicBezTo>
                <a:cubicBezTo>
                  <a:pt x="210095" y="243160"/>
                  <a:pt x="199480" y="242615"/>
                  <a:pt x="190500" y="238125"/>
                </a:cubicBezTo>
                <a:cubicBezTo>
                  <a:pt x="180261" y="233005"/>
                  <a:pt x="172164" y="224195"/>
                  <a:pt x="161925" y="219075"/>
                </a:cubicBezTo>
                <a:cubicBezTo>
                  <a:pt x="152945" y="214585"/>
                  <a:pt x="142127" y="214426"/>
                  <a:pt x="133350" y="209550"/>
                </a:cubicBezTo>
                <a:cubicBezTo>
                  <a:pt x="113336" y="198431"/>
                  <a:pt x="95250" y="184150"/>
                  <a:pt x="76200" y="171450"/>
                </a:cubicBezTo>
                <a:cubicBezTo>
                  <a:pt x="66675" y="165100"/>
                  <a:pt x="59073" y="152400"/>
                  <a:pt x="47625" y="152400"/>
                </a:cubicBezTo>
                <a:lnTo>
                  <a:pt x="0" y="1524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0" name="Volný tvar 29"/>
          <p:cNvSpPr/>
          <p:nvPr/>
        </p:nvSpPr>
        <p:spPr>
          <a:xfrm>
            <a:off x="2026062" y="2589257"/>
            <a:ext cx="666574" cy="414091"/>
          </a:xfrm>
          <a:custGeom>
            <a:avLst/>
            <a:gdLst>
              <a:gd name="connsiteX0" fmla="*/ 428625 w 428625"/>
              <a:gd name="connsiteY0" fmla="*/ 361950 h 361950"/>
              <a:gd name="connsiteX1" fmla="*/ 352425 w 428625"/>
              <a:gd name="connsiteY1" fmla="*/ 304800 h 361950"/>
              <a:gd name="connsiteX2" fmla="*/ 276225 w 428625"/>
              <a:gd name="connsiteY2" fmla="*/ 266700 h 361950"/>
              <a:gd name="connsiteX3" fmla="*/ 247650 w 428625"/>
              <a:gd name="connsiteY3" fmla="*/ 257175 h 361950"/>
              <a:gd name="connsiteX4" fmla="*/ 171450 w 428625"/>
              <a:gd name="connsiteY4" fmla="*/ 228600 h 361950"/>
              <a:gd name="connsiteX5" fmla="*/ 104775 w 428625"/>
              <a:gd name="connsiteY5" fmla="*/ 238125 h 361950"/>
              <a:gd name="connsiteX6" fmla="*/ 47625 w 428625"/>
              <a:gd name="connsiteY6" fmla="*/ 257175 h 361950"/>
              <a:gd name="connsiteX7" fmla="*/ 9525 w 428625"/>
              <a:gd name="connsiteY7" fmla="*/ 200025 h 361950"/>
              <a:gd name="connsiteX8" fmla="*/ 0 w 428625"/>
              <a:gd name="connsiteY8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" h="361950">
                <a:moveTo>
                  <a:pt x="428625" y="361950"/>
                </a:moveTo>
                <a:cubicBezTo>
                  <a:pt x="410531" y="347475"/>
                  <a:pt x="376253" y="317797"/>
                  <a:pt x="352425" y="304800"/>
                </a:cubicBezTo>
                <a:cubicBezTo>
                  <a:pt x="327494" y="291202"/>
                  <a:pt x="301625" y="279400"/>
                  <a:pt x="276225" y="266700"/>
                </a:cubicBezTo>
                <a:cubicBezTo>
                  <a:pt x="267245" y="262210"/>
                  <a:pt x="256878" y="261130"/>
                  <a:pt x="247650" y="257175"/>
                </a:cubicBezTo>
                <a:cubicBezTo>
                  <a:pt x="177918" y="227290"/>
                  <a:pt x="241694" y="246161"/>
                  <a:pt x="171450" y="228600"/>
                </a:cubicBezTo>
                <a:cubicBezTo>
                  <a:pt x="149225" y="231775"/>
                  <a:pt x="126651" y="233077"/>
                  <a:pt x="104775" y="238125"/>
                </a:cubicBezTo>
                <a:cubicBezTo>
                  <a:pt x="85209" y="242640"/>
                  <a:pt x="47625" y="257175"/>
                  <a:pt x="47625" y="257175"/>
                </a:cubicBezTo>
                <a:cubicBezTo>
                  <a:pt x="34925" y="238125"/>
                  <a:pt x="10614" y="222894"/>
                  <a:pt x="9525" y="200025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1" name="Volný tvar 30"/>
          <p:cNvSpPr/>
          <p:nvPr/>
        </p:nvSpPr>
        <p:spPr>
          <a:xfrm>
            <a:off x="2339073" y="2935479"/>
            <a:ext cx="394902" cy="621402"/>
          </a:xfrm>
          <a:custGeom>
            <a:avLst/>
            <a:gdLst>
              <a:gd name="connsiteX0" fmla="*/ 142875 w 190500"/>
              <a:gd name="connsiteY0" fmla="*/ 0 h 514350"/>
              <a:gd name="connsiteX1" fmla="*/ 161925 w 190500"/>
              <a:gd name="connsiteY1" fmla="*/ 57150 h 514350"/>
              <a:gd name="connsiteX2" fmla="*/ 133350 w 190500"/>
              <a:gd name="connsiteY2" fmla="*/ 123825 h 514350"/>
              <a:gd name="connsiteX3" fmla="*/ 114300 w 190500"/>
              <a:gd name="connsiteY3" fmla="*/ 180975 h 514350"/>
              <a:gd name="connsiteX4" fmla="*/ 133350 w 190500"/>
              <a:gd name="connsiteY4" fmla="*/ 352425 h 514350"/>
              <a:gd name="connsiteX5" fmla="*/ 142875 w 190500"/>
              <a:gd name="connsiteY5" fmla="*/ 381000 h 514350"/>
              <a:gd name="connsiteX6" fmla="*/ 190500 w 190500"/>
              <a:gd name="connsiteY6" fmla="*/ 466725 h 514350"/>
              <a:gd name="connsiteX7" fmla="*/ 133350 w 190500"/>
              <a:gd name="connsiteY7" fmla="*/ 485775 h 514350"/>
              <a:gd name="connsiteX8" fmla="*/ 104775 w 190500"/>
              <a:gd name="connsiteY8" fmla="*/ 495300 h 514350"/>
              <a:gd name="connsiteX9" fmla="*/ 28575 w 190500"/>
              <a:gd name="connsiteY9" fmla="*/ 504825 h 514350"/>
              <a:gd name="connsiteX10" fmla="*/ 0 w 190500"/>
              <a:gd name="connsiteY10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0500" h="514350">
                <a:moveTo>
                  <a:pt x="142875" y="0"/>
                </a:moveTo>
                <a:cubicBezTo>
                  <a:pt x="149225" y="19050"/>
                  <a:pt x="159707" y="37192"/>
                  <a:pt x="161925" y="57150"/>
                </a:cubicBezTo>
                <a:cubicBezTo>
                  <a:pt x="163258" y="69148"/>
                  <a:pt x="135185" y="119239"/>
                  <a:pt x="133350" y="123825"/>
                </a:cubicBezTo>
                <a:cubicBezTo>
                  <a:pt x="125892" y="142469"/>
                  <a:pt x="114300" y="180975"/>
                  <a:pt x="114300" y="180975"/>
                </a:cubicBezTo>
                <a:cubicBezTo>
                  <a:pt x="121462" y="281238"/>
                  <a:pt x="113985" y="284648"/>
                  <a:pt x="133350" y="352425"/>
                </a:cubicBezTo>
                <a:cubicBezTo>
                  <a:pt x="136108" y="362079"/>
                  <a:pt x="137999" y="372223"/>
                  <a:pt x="142875" y="381000"/>
                </a:cubicBezTo>
                <a:cubicBezTo>
                  <a:pt x="197462" y="479256"/>
                  <a:pt x="168947" y="402067"/>
                  <a:pt x="190500" y="466725"/>
                </a:cubicBezTo>
                <a:lnTo>
                  <a:pt x="133350" y="485775"/>
                </a:lnTo>
                <a:cubicBezTo>
                  <a:pt x="123825" y="488950"/>
                  <a:pt x="114738" y="494055"/>
                  <a:pt x="104775" y="495300"/>
                </a:cubicBezTo>
                <a:lnTo>
                  <a:pt x="28575" y="504825"/>
                </a:lnTo>
                <a:lnTo>
                  <a:pt x="0" y="51435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2" name="Volný tvar 31"/>
          <p:cNvSpPr/>
          <p:nvPr/>
        </p:nvSpPr>
        <p:spPr>
          <a:xfrm>
            <a:off x="2674172" y="2849584"/>
            <a:ext cx="721710" cy="86866"/>
          </a:xfrm>
          <a:custGeom>
            <a:avLst/>
            <a:gdLst>
              <a:gd name="connsiteX0" fmla="*/ 0 w 657225"/>
              <a:gd name="connsiteY0" fmla="*/ 57150 h 76542"/>
              <a:gd name="connsiteX1" fmla="*/ 114300 w 657225"/>
              <a:gd name="connsiteY1" fmla="*/ 19050 h 76542"/>
              <a:gd name="connsiteX2" fmla="*/ 142875 w 657225"/>
              <a:gd name="connsiteY2" fmla="*/ 9525 h 76542"/>
              <a:gd name="connsiteX3" fmla="*/ 180975 w 657225"/>
              <a:gd name="connsiteY3" fmla="*/ 0 h 76542"/>
              <a:gd name="connsiteX4" fmla="*/ 247650 w 657225"/>
              <a:gd name="connsiteY4" fmla="*/ 19050 h 76542"/>
              <a:gd name="connsiteX5" fmla="*/ 314325 w 657225"/>
              <a:gd name="connsiteY5" fmla="*/ 57150 h 76542"/>
              <a:gd name="connsiteX6" fmla="*/ 409575 w 657225"/>
              <a:gd name="connsiteY6" fmla="*/ 47625 h 76542"/>
              <a:gd name="connsiteX7" fmla="*/ 466725 w 657225"/>
              <a:gd name="connsiteY7" fmla="*/ 28575 h 76542"/>
              <a:gd name="connsiteX8" fmla="*/ 495300 w 657225"/>
              <a:gd name="connsiteY8" fmla="*/ 19050 h 76542"/>
              <a:gd name="connsiteX9" fmla="*/ 552450 w 657225"/>
              <a:gd name="connsiteY9" fmla="*/ 28575 h 76542"/>
              <a:gd name="connsiteX10" fmla="*/ 619125 w 657225"/>
              <a:gd name="connsiteY10" fmla="*/ 66675 h 76542"/>
              <a:gd name="connsiteX11" fmla="*/ 647700 w 657225"/>
              <a:gd name="connsiteY11" fmla="*/ 76200 h 76542"/>
              <a:gd name="connsiteX12" fmla="*/ 657225 w 657225"/>
              <a:gd name="connsiteY12" fmla="*/ 76200 h 7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7225" h="76542">
                <a:moveTo>
                  <a:pt x="0" y="57150"/>
                </a:moveTo>
                <a:lnTo>
                  <a:pt x="114300" y="19050"/>
                </a:lnTo>
                <a:cubicBezTo>
                  <a:pt x="123825" y="15875"/>
                  <a:pt x="133135" y="11960"/>
                  <a:pt x="142875" y="9525"/>
                </a:cubicBezTo>
                <a:lnTo>
                  <a:pt x="180975" y="0"/>
                </a:lnTo>
                <a:cubicBezTo>
                  <a:pt x="183464" y="622"/>
                  <a:pt x="241439" y="14081"/>
                  <a:pt x="247650" y="19050"/>
                </a:cubicBezTo>
                <a:cubicBezTo>
                  <a:pt x="308382" y="67636"/>
                  <a:pt x="209227" y="36130"/>
                  <a:pt x="314325" y="57150"/>
                </a:cubicBezTo>
                <a:cubicBezTo>
                  <a:pt x="346075" y="53975"/>
                  <a:pt x="378213" y="53505"/>
                  <a:pt x="409575" y="47625"/>
                </a:cubicBezTo>
                <a:cubicBezTo>
                  <a:pt x="429312" y="43924"/>
                  <a:pt x="447675" y="34925"/>
                  <a:pt x="466725" y="28575"/>
                </a:cubicBezTo>
                <a:lnTo>
                  <a:pt x="495300" y="19050"/>
                </a:lnTo>
                <a:cubicBezTo>
                  <a:pt x="514350" y="22225"/>
                  <a:pt x="533952" y="23026"/>
                  <a:pt x="552450" y="28575"/>
                </a:cubicBezTo>
                <a:cubicBezTo>
                  <a:pt x="594197" y="41099"/>
                  <a:pt x="584050" y="49138"/>
                  <a:pt x="619125" y="66675"/>
                </a:cubicBezTo>
                <a:cubicBezTo>
                  <a:pt x="628105" y="71165"/>
                  <a:pt x="637960" y="73765"/>
                  <a:pt x="647700" y="76200"/>
                </a:cubicBezTo>
                <a:cubicBezTo>
                  <a:pt x="650780" y="76970"/>
                  <a:pt x="654050" y="76200"/>
                  <a:pt x="657225" y="762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3" name="Volný tvar 32"/>
          <p:cNvSpPr/>
          <p:nvPr/>
        </p:nvSpPr>
        <p:spPr>
          <a:xfrm>
            <a:off x="2705869" y="2632102"/>
            <a:ext cx="658952" cy="355107"/>
          </a:xfrm>
          <a:custGeom>
            <a:avLst/>
            <a:gdLst>
              <a:gd name="connsiteX0" fmla="*/ 0 w 600075"/>
              <a:gd name="connsiteY0" fmla="*/ 428625 h 428625"/>
              <a:gd name="connsiteX1" fmla="*/ 57150 w 600075"/>
              <a:gd name="connsiteY1" fmla="*/ 390525 h 428625"/>
              <a:gd name="connsiteX2" fmla="*/ 142875 w 600075"/>
              <a:gd name="connsiteY2" fmla="*/ 361950 h 428625"/>
              <a:gd name="connsiteX3" fmla="*/ 228600 w 600075"/>
              <a:gd name="connsiteY3" fmla="*/ 295275 h 428625"/>
              <a:gd name="connsiteX4" fmla="*/ 257175 w 600075"/>
              <a:gd name="connsiteY4" fmla="*/ 285750 h 428625"/>
              <a:gd name="connsiteX5" fmla="*/ 285750 w 600075"/>
              <a:gd name="connsiteY5" fmla="*/ 257175 h 428625"/>
              <a:gd name="connsiteX6" fmla="*/ 323850 w 600075"/>
              <a:gd name="connsiteY6" fmla="*/ 238125 h 428625"/>
              <a:gd name="connsiteX7" fmla="*/ 342900 w 600075"/>
              <a:gd name="connsiteY7" fmla="*/ 209550 h 428625"/>
              <a:gd name="connsiteX8" fmla="*/ 295275 w 600075"/>
              <a:gd name="connsiteY8" fmla="*/ 133350 h 428625"/>
              <a:gd name="connsiteX9" fmla="*/ 238125 w 600075"/>
              <a:gd name="connsiteY9" fmla="*/ 152400 h 428625"/>
              <a:gd name="connsiteX10" fmla="*/ 276225 w 600075"/>
              <a:gd name="connsiteY10" fmla="*/ 47625 h 428625"/>
              <a:gd name="connsiteX11" fmla="*/ 333375 w 600075"/>
              <a:gd name="connsiteY11" fmla="*/ 19050 h 428625"/>
              <a:gd name="connsiteX12" fmla="*/ 371475 w 600075"/>
              <a:gd name="connsiteY12" fmla="*/ 0 h 428625"/>
              <a:gd name="connsiteX13" fmla="*/ 438150 w 600075"/>
              <a:gd name="connsiteY13" fmla="*/ 9525 h 428625"/>
              <a:gd name="connsiteX14" fmla="*/ 495300 w 600075"/>
              <a:gd name="connsiteY14" fmla="*/ 47625 h 428625"/>
              <a:gd name="connsiteX15" fmla="*/ 504825 w 600075"/>
              <a:gd name="connsiteY15" fmla="*/ 85725 h 428625"/>
              <a:gd name="connsiteX16" fmla="*/ 600075 w 600075"/>
              <a:gd name="connsiteY16" fmla="*/ 10477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0075" h="428625">
                <a:moveTo>
                  <a:pt x="0" y="428625"/>
                </a:moveTo>
                <a:cubicBezTo>
                  <a:pt x="19050" y="415925"/>
                  <a:pt x="36403" y="400207"/>
                  <a:pt x="57150" y="390525"/>
                </a:cubicBezTo>
                <a:cubicBezTo>
                  <a:pt x="84445" y="377787"/>
                  <a:pt x="142875" y="361950"/>
                  <a:pt x="142875" y="361950"/>
                </a:cubicBezTo>
                <a:cubicBezTo>
                  <a:pt x="167530" y="337295"/>
                  <a:pt x="194421" y="306668"/>
                  <a:pt x="228600" y="295275"/>
                </a:cubicBezTo>
                <a:lnTo>
                  <a:pt x="257175" y="285750"/>
                </a:lnTo>
                <a:cubicBezTo>
                  <a:pt x="266700" y="276225"/>
                  <a:pt x="274789" y="265005"/>
                  <a:pt x="285750" y="257175"/>
                </a:cubicBezTo>
                <a:cubicBezTo>
                  <a:pt x="297304" y="248922"/>
                  <a:pt x="312942" y="247215"/>
                  <a:pt x="323850" y="238125"/>
                </a:cubicBezTo>
                <a:cubicBezTo>
                  <a:pt x="332644" y="230796"/>
                  <a:pt x="336550" y="219075"/>
                  <a:pt x="342900" y="209550"/>
                </a:cubicBezTo>
                <a:cubicBezTo>
                  <a:pt x="337881" y="194494"/>
                  <a:pt x="330495" y="133350"/>
                  <a:pt x="295275" y="133350"/>
                </a:cubicBezTo>
                <a:cubicBezTo>
                  <a:pt x="275195" y="133350"/>
                  <a:pt x="238125" y="152400"/>
                  <a:pt x="238125" y="152400"/>
                </a:cubicBezTo>
                <a:cubicBezTo>
                  <a:pt x="245115" y="117450"/>
                  <a:pt x="249172" y="74678"/>
                  <a:pt x="276225" y="47625"/>
                </a:cubicBezTo>
                <a:cubicBezTo>
                  <a:pt x="299106" y="24744"/>
                  <a:pt x="306261" y="30670"/>
                  <a:pt x="333375" y="19050"/>
                </a:cubicBezTo>
                <a:cubicBezTo>
                  <a:pt x="346426" y="13457"/>
                  <a:pt x="358775" y="6350"/>
                  <a:pt x="371475" y="0"/>
                </a:cubicBezTo>
                <a:cubicBezTo>
                  <a:pt x="393700" y="3175"/>
                  <a:pt x="417196" y="1466"/>
                  <a:pt x="438150" y="9525"/>
                </a:cubicBezTo>
                <a:cubicBezTo>
                  <a:pt x="459519" y="17744"/>
                  <a:pt x="495300" y="47625"/>
                  <a:pt x="495300" y="47625"/>
                </a:cubicBezTo>
                <a:cubicBezTo>
                  <a:pt x="498475" y="60325"/>
                  <a:pt x="497563" y="74833"/>
                  <a:pt x="504825" y="85725"/>
                </a:cubicBezTo>
                <a:cubicBezTo>
                  <a:pt x="525744" y="117103"/>
                  <a:pt x="572718" y="104775"/>
                  <a:pt x="600075" y="10477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graphicFrame>
        <p:nvGraphicFramePr>
          <p:cNvPr id="21" name="Tabulk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319519"/>
              </p:ext>
            </p:extLst>
          </p:nvPr>
        </p:nvGraphicFramePr>
        <p:xfrm>
          <a:off x="498813" y="4910376"/>
          <a:ext cx="4350717" cy="781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9533"/>
                <a:gridCol w="1811184"/>
              </a:tblGrid>
              <a:tr h="390832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Limit na 1 PU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90832">
                <a:tc>
                  <a:txBody>
                    <a:bodyPr/>
                    <a:lstStyle/>
                    <a:p>
                      <a:r>
                        <a:rPr lang="cs-CZ" dirty="0" smtClean="0"/>
                        <a:t>Sklokeramická deska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10.000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223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5171107" cy="461463"/>
          </a:xfrm>
        </p:spPr>
        <p:txBody>
          <a:bodyPr/>
          <a:lstStyle/>
          <a:p>
            <a:r>
              <a:rPr lang="cs-CZ" sz="2400" dirty="0" smtClean="0"/>
              <a:t>Náš domov – co je nového?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  <p:sp>
        <p:nvSpPr>
          <p:cNvPr id="4" name="Zaoblený obdélníkový popisek 3"/>
          <p:cNvSpPr/>
          <p:nvPr/>
        </p:nvSpPr>
        <p:spPr>
          <a:xfrm>
            <a:off x="5868144" y="440668"/>
            <a:ext cx="3096344" cy="1512168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rgbClr val="002060"/>
                </a:solidFill>
              </a:rPr>
              <a:t>Kam s ním?</a:t>
            </a: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2771800" y="5589240"/>
            <a:ext cx="4860540" cy="81030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r>
              <a:rPr lang="cs-CZ" b="1" dirty="0" smtClean="0">
                <a:solidFill>
                  <a:srgbClr val="FF0000"/>
                </a:solidFill>
              </a:rPr>
              <a:t>Nová místa pojištění: </a:t>
            </a:r>
            <a:r>
              <a:rPr lang="cs-CZ" dirty="0" smtClean="0"/>
              <a:t>Společné prostory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4752528" cy="3563283"/>
          </a:xfrm>
          <a:prstGeom prst="rect">
            <a:avLst/>
          </a:prstGeom>
        </p:spPr>
      </p:pic>
      <p:sp>
        <p:nvSpPr>
          <p:cNvPr id="10" name="Ohnutý roh 9"/>
          <p:cNvSpPr/>
          <p:nvPr/>
        </p:nvSpPr>
        <p:spPr>
          <a:xfrm>
            <a:off x="4067944" y="3501008"/>
            <a:ext cx="4824536" cy="1862739"/>
          </a:xfrm>
          <a:prstGeom prst="foldedCorner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2000" dirty="0" smtClean="0"/>
          </a:p>
          <a:p>
            <a:pPr algn="ctr"/>
            <a:r>
              <a:rPr lang="cs-CZ" sz="2000" dirty="0" smtClean="0"/>
              <a:t>Máte miminko a kočárek, který se Vám nevejde do bytu? Uhradíme Vám odcizení kočárku, ať už jej necháte    </a:t>
            </a:r>
          </a:p>
          <a:p>
            <a:pPr algn="ctr"/>
            <a:r>
              <a:rPr lang="cs-CZ" sz="2000" dirty="0" smtClean="0"/>
              <a:t>v kočárkárně nebo na chodníku před ordinací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9901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délník 48"/>
          <p:cNvSpPr/>
          <p:nvPr/>
        </p:nvSpPr>
        <p:spPr>
          <a:xfrm>
            <a:off x="0" y="5477489"/>
            <a:ext cx="9144000" cy="99513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5459140" cy="461463"/>
          </a:xfrm>
        </p:spPr>
        <p:txBody>
          <a:bodyPr/>
          <a:lstStyle/>
          <a:p>
            <a:r>
              <a:rPr lang="cs-CZ" sz="2400" dirty="0" smtClean="0"/>
              <a:t>Domácnost – předmět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70</a:t>
            </a:fld>
            <a:endParaRPr lang="cs-CZ"/>
          </a:p>
        </p:txBody>
      </p:sp>
      <p:sp>
        <p:nvSpPr>
          <p:cNvPr id="6" name="Zaoblený obdélníkový popisek 5"/>
          <p:cNvSpPr/>
          <p:nvPr/>
        </p:nvSpPr>
        <p:spPr>
          <a:xfrm>
            <a:off x="5724128" y="2652992"/>
            <a:ext cx="2718248" cy="577615"/>
          </a:xfrm>
          <a:prstGeom prst="wedgeRoundRectCallout">
            <a:avLst>
              <a:gd name="adj1" fmla="val -44543"/>
              <a:gd name="adj2" fmla="val -9237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Výpočetní technika</a:t>
            </a:r>
            <a:endParaRPr lang="cs-CZ" dirty="0"/>
          </a:p>
        </p:txBody>
      </p:sp>
      <p:sp>
        <p:nvSpPr>
          <p:cNvPr id="10" name="Zaoblený obdélníkový popisek 9"/>
          <p:cNvSpPr/>
          <p:nvPr/>
        </p:nvSpPr>
        <p:spPr>
          <a:xfrm>
            <a:off x="5724128" y="3383007"/>
            <a:ext cx="2718248" cy="577615"/>
          </a:xfrm>
          <a:prstGeom prst="wedgeRoundRectCallout">
            <a:avLst>
              <a:gd name="adj1" fmla="val -44543"/>
              <a:gd name="adj2" fmla="val -9237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Kancelářská technika</a:t>
            </a:r>
            <a:endParaRPr lang="cs-CZ" dirty="0"/>
          </a:p>
        </p:txBody>
      </p:sp>
      <p:sp>
        <p:nvSpPr>
          <p:cNvPr id="7" name="Zaoblený obdélníkový popisek 6"/>
          <p:cNvSpPr/>
          <p:nvPr/>
        </p:nvSpPr>
        <p:spPr>
          <a:xfrm>
            <a:off x="5732023" y="4104849"/>
            <a:ext cx="2718248" cy="577615"/>
          </a:xfrm>
          <a:prstGeom prst="wedgeRoundRectCallout">
            <a:avLst>
              <a:gd name="adj1" fmla="val -43910"/>
              <a:gd name="adj2" fmla="val -956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Mobilní telefony</a:t>
            </a:r>
            <a:endParaRPr lang="cs-CZ" dirty="0"/>
          </a:p>
        </p:txBody>
      </p:sp>
      <p:sp>
        <p:nvSpPr>
          <p:cNvPr id="15" name="Ovál 14"/>
          <p:cNvSpPr/>
          <p:nvPr/>
        </p:nvSpPr>
        <p:spPr>
          <a:xfrm>
            <a:off x="6186085" y="1341954"/>
            <a:ext cx="2256291" cy="937290"/>
          </a:xfrm>
          <a:prstGeom prst="ellipse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Věci </a:t>
            </a:r>
          </a:p>
          <a:p>
            <a:pPr algn="ctr"/>
            <a:r>
              <a:rPr lang="cs-CZ" dirty="0" smtClean="0"/>
              <a:t>k podnikání / povolání</a:t>
            </a:r>
            <a:endParaRPr lang="cs-CZ" dirty="0"/>
          </a:p>
        </p:txBody>
      </p:sp>
      <p:sp>
        <p:nvSpPr>
          <p:cNvPr id="16" name="Výbuch 1 15"/>
          <p:cNvSpPr/>
          <p:nvPr/>
        </p:nvSpPr>
        <p:spPr>
          <a:xfrm rot="1082261">
            <a:off x="7381066" y="975842"/>
            <a:ext cx="1335943" cy="643744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  <p:sp>
        <p:nvSpPr>
          <p:cNvPr id="17" name="Čárový popisek 2 16"/>
          <p:cNvSpPr/>
          <p:nvPr/>
        </p:nvSpPr>
        <p:spPr>
          <a:xfrm>
            <a:off x="5364510" y="4803940"/>
            <a:ext cx="3637306" cy="1513930"/>
          </a:xfrm>
          <a:prstGeom prst="borderCallout2">
            <a:avLst>
              <a:gd name="adj1" fmla="val -3464"/>
              <a:gd name="adj2" fmla="val 93800"/>
              <a:gd name="adj3" fmla="val -62892"/>
              <a:gd name="adj4" fmla="val 96527"/>
              <a:gd name="adj5" fmla="val -122064"/>
              <a:gd name="adj6" fmla="val 86664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Ostatní věci sloužící k podnikání nebo výdělečným účelům jsou </a:t>
            </a:r>
          </a:p>
          <a:p>
            <a:pPr algn="ctr"/>
            <a:r>
              <a:rPr lang="cs-CZ" dirty="0" smtClean="0">
                <a:solidFill>
                  <a:srgbClr val="FF0000"/>
                </a:solidFill>
              </a:rPr>
              <a:t>z pojištění vyloučeny, pokud nejsou specifikovány jako Individuální věc</a:t>
            </a:r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97714"/>
            <a:ext cx="4680942" cy="3019963"/>
          </a:xfrm>
          <a:prstGeom prst="rect">
            <a:avLst/>
          </a:prstGeom>
        </p:spPr>
      </p:pic>
      <p:graphicFrame>
        <p:nvGraphicFramePr>
          <p:cNvPr id="20" name="Tabulk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985229"/>
              </p:ext>
            </p:extLst>
          </p:nvPr>
        </p:nvGraphicFramePr>
        <p:xfrm>
          <a:off x="498813" y="4910376"/>
          <a:ext cx="4350717" cy="1305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9533"/>
                <a:gridCol w="1811184"/>
              </a:tblGrid>
              <a:tr h="390832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Limit na 1 PU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90832">
                <a:tc>
                  <a:txBody>
                    <a:bodyPr/>
                    <a:lstStyle/>
                    <a:p>
                      <a:r>
                        <a:rPr lang="cs-CZ" dirty="0" smtClean="0"/>
                        <a:t>Věci sloužící k podnikání</a:t>
                      </a:r>
                      <a:r>
                        <a:rPr lang="cs-CZ" baseline="0" dirty="0" smtClean="0"/>
                        <a:t> nebo výdělečným účelům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Limity totožné </a:t>
                      </a:r>
                    </a:p>
                    <a:p>
                      <a:r>
                        <a:rPr lang="cs-CZ" dirty="0" smtClean="0"/>
                        <a:t>s věcmi </a:t>
                      </a:r>
                    </a:p>
                    <a:p>
                      <a:r>
                        <a:rPr lang="cs-CZ" dirty="0" smtClean="0"/>
                        <a:t>v domácnosti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7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Přímá spojnice se šipkou 32"/>
          <p:cNvCxnSpPr>
            <a:stCxn id="13" idx="2"/>
            <a:endCxn id="16" idx="7"/>
          </p:cNvCxnSpPr>
          <p:nvPr/>
        </p:nvCxnSpPr>
        <p:spPr>
          <a:xfrm flipH="1">
            <a:off x="2737840" y="1087438"/>
            <a:ext cx="3379555" cy="12491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19397" y="5643562"/>
            <a:ext cx="9144000" cy="80977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5171107" cy="461463"/>
          </a:xfrm>
        </p:spPr>
        <p:txBody>
          <a:bodyPr/>
          <a:lstStyle/>
          <a:p>
            <a:r>
              <a:rPr lang="cs-CZ" sz="2400" dirty="0" smtClean="0"/>
              <a:t>Domácnost – předmět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71</a:t>
            </a:fld>
            <a:endParaRPr lang="cs-CZ"/>
          </a:p>
        </p:txBody>
      </p:sp>
      <p:sp>
        <p:nvSpPr>
          <p:cNvPr id="5" name="AutoShape 2" descr="data:image/jpeg;base64,/9j/4AAQSkZJRgABAQAAAQABAAD/2wCEAAkGBxQTEhUUEhQWFRUUFxcYFRUVFxUXGBQUFhUXFhUXFhcYHCggGBolHBUUITEiJSkrLi4uFx8zODMsNygtLisBCgoKDg0OGxAQGywlHyQyLCwsLCwsLCwsLCwsLCwsLCwsLCwsLCwsLCwsLCwsLCwsLCwsLCwsLCwsLCwsLCwsLP/AABEIAMQBAQMBIgACEQEDEQH/xAAbAAABBQEBAAAAAAAAAAAAAAAEAAIDBQYBB//EAEoQAAIBAgMEBgYFCwIEBgMAAAECEQADBBIhBTFBUQYTImFxgTJykaGxwSNCUtHwFDNic4KSorLC4fEV0mODs+IHQ0RTk6MWJDT/xAAZAQADAQEBAAAAAAAAAAAAAAABAgMABAX/xAAoEQACAgICAQQCAgMBAAAAAAAAAQIREjEDIUEEIjJRE2Gx8IGR4TP/2gAMAwEAAhEDEQA/ACMtOUVIVrkVxnqkiXyN+tTreBoMmmzWyaNgmWGalNALdIqdL/PSmUkK4NBM10GmK1OoijproNRzSmgGiUGnAioc1LNWNRf7J2raWxeQumY6BSyyZEbudVi2Q4bRSApOoB4QNDv31XYnZ6HrAZhjLANoxDj/AHHdpA7hVrs64LSPbUT9GgGsFFABmfZ4mkcr2bGu15K/C4K2GVDakjt2jDEyGMAEHWCG04CdDrRPWJna2VBYSyvoADoIn63DyNA3cV9LbghZlCOMkAwZ9Vo4dryqa3jFhM8BgbmbSQABKjs7ySDBO6a53JaLYsI2hZCuUGkLIP2CBBU8OGnD2VW4fYjdcAXjtPuY6W8yMSDwJ7Y46juq8uYherRVCNcRG6wZSGkgmSZ7RjcQdJ4aAh4btm46QQOwoJ9MqO1BjcWkT+jT0mxLaRZbaS31h6vdHKNRofhPnVcLc7hQmyrmJe4GvspUjUECQfqAQNwWRvJ7InfV2R4/AVePu7Ju49AQw54wKcMMPH3USXA5D31E93xNHpA7Y3qwOQpjjx+Fca4eGlQtNDNDKLE7xyHhQt254mpWWonSlcmOooGe4fDwoPFyVbwPwo9kqG/b0PgfhQGSRk800+20f3ocTNOUULNiWS3NN/sprP8Ag02wulPK02QMTExXKK6ulVrOWj1N9Kgd6fiLDjeD5a0LlqLZ1JHS9IGllpRSjjhThTRXZoGJFYjdUyYjnQ012tlQGkw1bgNOoGnpeI76ZTFwCTSmmLeBp8UbBROMUYOsknWQDIjnvmh8UiF87F07OUlifQYHKCYiPZIPCllou5ZkMv2sondIgaGdeW7lQlGzJ0VN7Co2HyWmzFMpDAhjIYEQQRB/HCqbZWzbuVwbry6g22LaAnLlAzGGkhdO9jxrVJs9mQ5nLTALARIggLx1OuvdUl3BhkK+juyGJyxGUwDw09lLg9hzRT4TD3mds79s6kmBAEicgGupBE7jBjhV8123bCIoBbTIg0khY3dw41x8OGOVwrRvkAgnXUDzNFlO7/ArRi4gk7ILKRw3ceZJO7uqRqly0stMAgK00rRBWmlaBgcrTStEFaYVrBsGK1GyUUy1GVomsFZKje3pRbLUZWsGzz+NacBXSO0acBSFA3DrpUhWlhhpTyKZCsyfV0qL6qlVbOaj0rF4nLAXUsY4Qum8j2aVwYYEdrtHnx91SYq2XcLqMoLawZ1C68Y1NSdobxPhHwMVIqBXNnjgY8fvFDvg2HCfDWrQ3Rx08f76U288KzLqQCR46xrQYybKcpXCKsMPblZYSTqZ+XIVy5hRwkUo1lfFdol8KeGtQtbI3igMNrk0orhrBOzTkuEVFNKa1hoNs4jUTzqyW/y+6qHPqKs8K80ymxJQQWLnIAUu87/vrgFSRTWxKQ7D+kPOjMtC4Ydoefwo+KKEk+yPLSIqSKUURbIitNK1NFDX8XbT07iL6zKPiawbO5aay1Bd2pbAJliACSUt3HEDUmVUip7F0OiuuqsAwPMESPcaxrI2WoytEMKr3xJzsv2SnsbfQHSbJStMK1IzjmNBMd3PwrgIO6mAedXPTbxPxp6rVnZUqzkLMsw880DhVjbw0AD3nWTzqNlWyqsSBuNSGeVWLWu/8edRFB+P7UbBZQ/k57qVW/Vjv99KjkwUjXtY+mzcrJWPWuqf6ax22Nt37WIuKj9kNopUEbgeUj21u8vbP6sf9Q1mtrbD6w3WCguzjKQxGVRoQy5YM+twHfRndEo0C4vpM1trStbDdZZtXCQxWGdAWgGdJq3x6g2lYCM4Ru+GExpWX6QYI9bZnctiyp8VQAitJt9suDU5skW7Xa17PZGulB+Rl4Kv/XlVsigsBIYzGvdz41Z2doq4nwmY47t1YzB2WJJt3rDjLopfKc+bWQ4HDvq6xWzWiVEjms1zylNM6VGDL8XVP9jXQo5+2sTeYqBDPJJEQdCN/HWtN0avlkyvvGo7wSJFMnexJRrQdjbPbbQHU7qCezRm3sRbtNmc5QxiRJ17XLuFD28QGMK4YwDl0JysoYGOUEHzosWL6IL9jKY37veJoc0ZtC6Cw7wD/CKCvNAmsUQ1jVts5dKr8Dhus1kjwq2tYYiBruPyrJmk1oKWn1GuH/E1NbtCnyIsWFYZx5/A1YkULYUBhv8AwKy+P29czA58oMEKUgZAzga5tGlSOOvutxxck39EptWkarCYjPOkb/czL/TU8isbgto3GtqPtZ2bKTLKtxzA1nUnhQtnFsCbgt9WUhgVzDQtGRgd8+7SkUkqseUe3WjS3rKNfum6udVtWYU9pQWe9JynSTC+ympj7SEC2qAag5FAymJCmNx0b9013EK5bEZFLMUsABSAfScmCeQJNU+C6K3BOdtGIzKSo0BGgImBGbSdaoSbLNtpC6l5RMLbu6xA0EacxqfYaGwW0eqweHIGZ3t2wi8zkEkngBR77PFu3dgglrbqAJnUEx361SWcM4s4XsEslpkZTAKFkADa8itB6GicXa905ibqyIher7B/bmRroPlTMJtI3LjnKFnqp7UkMCw3R+NKgt7MxG5lGjhs+beF4RGgMn8DUjBbHuAPmIlyD2Z01J479I9lJ15K3V0Um0MWSEZ2vZnDFSLkGFfJ2lUQolWEcIHOr7Y2LzEFSCD8KHxvRvrFQNcIZVKloAJlixiDpq3GaRtLg0WCWJ0EkEkcTp5e2r804OsSPFGSuwSZdhP/AJjaa/bq5xN23bgMd/nVIrSzHmxPtM0TtKyWZZ5H41zI6JBB2la3KCfKKZfxkEgLUGH2b2hmIUcSTuHOiLthc7CZjiPEgH3URQX8vP2RSqX8lFKiA3QHbP6sfzmvM+kNyMZeCkhg3CR9Va9PA7Z/Vr/Oa8929h7RxN0/lIV82qOLmUaDcQpH+aeSJRZLtbGX1e1kZ8vUWC28iTaUmRumrPpoJ2eY1zWrZ4algp8BvoTpBaV7du111sOEsMAbgXNltIAQG4GJB0qw6T2T+QKsSRbsKQOMBQY5jQ60GFeDzrA7ElpY6Z+sAG/TgalbY160pNu5cGVMq6QxJxByvE6yungPKrfCXAup4AyCCD76IxO1kukXDlDQoUM5AtrbAVyZGuYgwBG+RM1uivaKnEY/FW2uLnLi2b+YMMwQIoNsHMDxMf4q66LYx7txZCLrMqpB0tqxiCBvYjdQ2LxwdHIRZPWi4hygAsT6ABkkDKe6AaI6F2vpl7s4/wDqSpyig26LbpzZLKoAntTp4PQmy8MBiCePUoPZZtj5UT09uFVQqSpz7wY4PQ2zLjnFMrMSosoQDz6q3JHmTStAT6J8asdWOVtfgKGujSjMfvT1BQl3dSlVoP2MNONH4q6EBY8FMDmeAoPYvo1Jtx8qTE90x74NDwK/kA7PvuczXbkAkwJAAgSYngK0WBvB1kGe8QZ07qyti2LyyyKACw1LH0lyn0Y4GtDsDDhLeVQAAYAGbQBQPrEmtFM3I0WSjzrO7S6KW7gGZ7gIAWVKgt22ZQxKmRLn8E1prXpeVSXt3mv8wq8ZSinTOZ032UmF2CiBYzHJ6JJ11JMaAaamihspN2X62bUk9rnqasgPH313KOVLQ2TBBhokxBO8ggExumunD9486Lyjl8K4Ru8fkaNC2CjDj/En5UupHj+zRD3lG8geJFD3No2hvu2x4uKNGs51Xc3u++uGyN5Hw+VC3ekGFXfiLI/bX76FbpVg5AGItkkwApkkk6ARRo1lk1sfjWsv0lw2a8nIL86vztBTuDnwU1RYnGJiLoFqSVBBkRuPPjQZSGyntiGbxNW2JdQ6FyAIO/jB1041WFIdxyYj313pIvateDfKlQ8i2wu2bKMc3VuToM0n+E6cue6uYraIYqCF7ExCgHUlonlruNZuxhtRofd99WmIBBJA/EU5MfnHNv4f9tKgczfg12t2Cz0oMOsI49Up8gxn4ivMukloHFXiftn4CvS7mVbwLGC1vKuo1ysC3xHvqlx/RfD3Xe4zPmckmGET3CKeROJi+ktk9fZaDAsYYT3iypiedabpzfK4CVJB6qyQw0jRdxqwxuwbNwQxPooo7QBHV2xbB04wPbQPTq3mwLIgzEC2oAOpCwPlQYy8GF2ZiMcWULduZDcYHM0jq9wPanSZ1ok4rGjsN1b3OrDZTaRiXN4KNCswU1EVZbLu5Cso4hfsmJGsT31JdxoKuGF0hjvyw5t5j2QYOVsxBEHQDWNKV4lvcA3xfys35PZcK14ehlJUD6MiCJDHMCRpuqx6LXA94AIttlZpy9ZwRS2jMd8gU5cYoDDORmzq4KsQcy5WCQDCRladCSDGu+HokR+VSBkGa7lUmdCiBdTvJjzINI1EZuVFn/4hOAElA/bOhLCNH1GUihdlupxbwsEWE7WaQR1dsxEcJiZ4Vb9L9nNeOVSAQZ1mPrAbvGgsDgGS+9w5crW1URM5giLujdKmsyaO4/enqChbu6icbvSd/VrPjGtDXN1IWWiz2J6Nd6QmE1BOu4GPfB+Fc2H6NF4/BC6MpYjjIAnfoN27WstCP5Gf2daVlzHMuVtAWB13zog58a0uxEAVyDOZyx378oHyFA29gAJlF66O3mlcgOoy5Zy7uPOrHZOzxZXKHuP33CCdwGsAcuXE0ULJ2HiZ0qs21euAW1Rypa4AT2TAALbiOYHsq1tb6gxdjNHZkggzTPQifZ5f0n6QYy3ibqLiHVVaFACaCBxyzVTs7beLuXcr4vERB9G4V+Aqx6XWpxd/1/kKqtkWD13kfgatGgOJpAGP/m3m55r1w/OiThwYBE7/AEu0TPedSO6pLGH7JMagH3CicPgyQCXfX1P9tFugqJXfkVuBFlNeOUa6VHirAP1FEaCFAgDhoO+rxtm82c8oaAOHAbqgubNO4l/HM34mtkHAzl20JMoreIBjfzmmYRV61Owo7S7gPtDuqwfCxcYaxlU6knXM4J18B7KhsWIuoY+uvPmKNiuJtbyBQVCg6Hf30NsfBqgWBEhz71FH33MmMnmda5h0gqP0W3d7A1BLspfRmb3525+sb41J0gtgvaJZVADTmYDlunfUV/8APXP1jfGoemCy1kaa5t5gfV40EGQrZTNC3EPLWT7qKxLwTLCPBuXhvoDZmzFV8wBBPHeY+VWeO2et0ZXBIn2eFVUSdgmdOY9j/dSqH/R7f2T+8furtNgxMkaPF7bZ2RiiygMCT9aPupXeklwNHVrvjeecURtM4fq2CJLlWynK0gkHJr+7VE6MPS1I3zxI300o0GNPwG//AJVc1+jTQTvPMD50LiekjusG2up4E8INB27koSojQ8RwcA0OzuQI5n6w7u+kaHSLlOkLgEdWuneahbpTckfRLB/SPOg1w7S3a58TvzCmMgAgvBHj7qWkagw9KHgnql0j6zcZ+6uHpRcGvVKYP2m7+7uqs6g5W7U7jvOm8a+0U67Y3nNvP30KQQzEdJ3dmY2V1M+keM91NTbx/wDaX2n7qqbyzOp3/f30Be2gvXC0p+kJ7KkQGY6quYmNYjzrYJmyo1WK2sztnNsLv0kxv3bqdZxciSvEiNdAMvaJ8WAisXZe/wBaLmIcvlSAMxM3GJLNG76zx3RVudqSgAG5yfHsrv56g1nFeAqTrtUanZuN7YWAMwY6sRljgRzJB3xuOtG4jGtbA9ElhIDNBAMadkcKyGG2y6qwhWJg9rQmOR8zA3ammYrbodiQMp6sAgmSPpFWZ8zz1J5VxT4+Z8qr4odTgod7Nmu1JiYkk7sxUAHsye+DUV7brrvsiOBloOscqymzcYWBiM8RlMyQswx5Akmu4vG3gY6oMuXskMR7QZ3R7KrGPKp/aFUoON+TZ7J20bl1F6sCTvk6dkn5VogN/j8hXm3QnaVy7ibYNsBVLSfBGGnPWvShx8fkK6GqIs8p6UD/APbvev8AIUJse19NuOkn3Huo/pDiAuLv8e0RHiBrVfst4uZjugnXjEzxrJlq6NaDCtHFW+BqywdvsCNWjdG7Sq7D3Q6SpEEH8CjLD3Y0CSOOYjTd9nupxGTroDl1neY3fjlTGOkHdz59396i664dAq6/pnXv9HQ1HeuXIjIsfrD/ALKNGsqsRc+mb9Wg/iu1HbEsp71+NSdWwdmMCVRYBJ9Eud8D7Q9lJPTXXivPu7qxjVW+Pj8hTT6Y9VvitPTj4/IUye2PVb4rU0Yyl/8APXP1jfGm9KsNnNvVYhpzMq6GN0kT5V3FXAb9zLwcz4z/AIoXpdcBa1BnR92vFQaVbHloKsYoJEFGgbhct8ByJHxok40qx3b/ALaDvnfPEjgayNi2Mw3+yrbabqGaTx+VUUmRpFp+Wfo2v3/+6lWc61fte6u02TBSNveUd24c/siqjpCwFtsrZc720LKZIW5dVGZSRG5iQaJxONssdSpiAwLejoDqBu86otsYgBM1lRn6y2R2iubLdVioLQNQN+6D5UyasL+I3AYG9hrT2sQ4LqSRlOfKrFDlLHUnNm5+NOw79546bqrsHtq/iFZryKHLZeyIGUBTxYzrNH4Oy5PZyxyO/wCG/SllsMH0i2DgZt/t7x3UEMUoY6rqRAJ1OpGm6TRybKvXJ7IWdx3ce8jlNRXugmIZkZWiIzNn13kyup1EIAO6ti34M5pA9tlIII5aGRu/vFTXSIMRE927XnVpc6MM5zXXvM32nBJOmX0oHADjwo3A9GLJYB2JGoI1A7p1o/jkzfkSMfePpbtT2dBqNeQrDbXYjGTyZTPhrXt13ojheDxHifgaz/SHo1hrCG+XdspWQIG9gojszvI40acdiNqdGCvYktcRd4hiSoO+IGvmavreyH6gNmUjrM31gwDoojVJOqnuHmatMFsu3dUXFSBGmZjMeA0otNi6QW7MzEbiQBpJPIb6580lRdwbdmSM6QDvG/8At5U3aYQTmWGdJtnUS6HtjTQyMp14qa3CbITiT2Rpw5cgKg6W9Hmv2rAs9XNqWc3LmUiSDEakiASdNBVOHkWRPmh7Sp2bbSzbtIEMqO027M5jMTG/X3Vc7PuggHOAoz9kkgbzOnmPZWhvHCam4yLIg5yq6Cd0ndIO7l3U/DbMsOFe3DpcXMjDUEEcNNNW8daDs1qqMP0D12gT3mN+vYNepCqOx0ct2nDWmylkYl/NRwgRqaNuW7gIHWwOZYaydOccOFam/AG19nmnTFsuJvnmxO4eG/yqqt3AFtvE9i42vCGj51t+kfRg3bjOGAJkuzMMogamSsAQKpbvQW6wUNcYrBC5XUiG17IgD2UMWUU0gnY2K+iQZZ07+fq+dXGDxDNoltj3BgNOe4UPgf8Aw+tKixjWttGoNhmAPHVWANXmyujbWf8A11p/XQr/ADExVVD9knygtvA35MWLp8NZ9m6ocVYuquZ7V1eMFDp51orWIy9Yc9luq3wUBbszKQO0KyO3emiuhVCVJ0OcNEDwpnBVsC5G3oCv4sKAWkBjAJHt+tSsmbqajVlG48SKqLeJvX/QytlPIAAxwnumrPZeDu9ambVQ6sxgaBYPD1am7KXZtSkT40Ox7Y8G+Iqd8Qp4n91vkKBvYpQy68xubuPLuNJoyMzeH01w/wDEb41zpFgrlxrZtrmy5s2oG/LG8jlTMTeHWXNfrkzB4maslxCEemfZ/alRSQBsrZUHM7PbPLsnLprumROtQY7Au3WMWb0uwAJEAco4matGuD/3PbH3VGz8nX3ffT5CYmM/IsT+l/8AEaVbGT9pfx512tkDEs7e0GsgqrIPfw7xVZicGL7ByrMVYMpCMSDMyCo0PfpW5/IlSMoifsKo+XzpdWDwb9ommtiWvow2F2A6ghLTgH7TIN/sI3Cq3bOLXCm2HQkvJEGRoBIaTzceyvULrotsCVU5ieA0ygV570r2I197LZlRbatmLsF9IWyN57qV7GUm0a3oPsRb6reuFgCuYIpjiQJga/4qzxCBWIXcDzJqXoViLaYdR1iQq5c2YBSQTME76qtpbbsB2+lVtT6Ev/JNdMGlAg8pTYWXPOozVM3SAN+atXH74AHt1I8xVTjtqXnn87b/AERKx+0BJ8ZipcnqIR/Zfj9POf6NVdMakwO+s50pxlm5Ya11qSSmgOb0XVjovhWZvbPuXDPWZhxNxsx+JNPOxLgiCp84PsOtQl6lPR0R9K1ssMNtpLaBFVm36wAPjNR3+kNyOyqjxk/dVffwVxT6Jjyn2TNRozKRmQxO5gQD3TUk7K4JFnafFsQzMuQ6gBwkyIADgHWoMVjLly+mFAurddgpM9aqDccxZxAXedN2lB4vaREBbUlYjOUaIMjtFOGtVeHxl7rQ57Entld7KWllkAAL3ACK7muFKkcS/Nd6NPZ6Dm7fxFpGLXLIDC5mUK2ct2VEAEmXOv3TJgrN3ZsyHnKWZbjnITnS2IUGNzkzAJMcAao9n4h1vnqSygsCIb0W3BsxBg99XG0sSy29bea4FlmK3jmIOnaRspMRMADf310QhDkj1/H/AEjNzhL3dl3tbpKl1rGQ+mGcgNBWfTTMDvBI5UftK9hWUrYuuzkQRI3xI0g5t3sU151jGS6gzdWtyfq23UxrpDHXhrrxpuFxNyzcV0G7TMQZg79Af80Y8sYe1r/KFfFKXaPSMNjFsWUW/ctuYIcgsZElgGGWZgDdUT7ewdwoesEp6MMyQCIjtBdNN1YDbfSfEXiAzI3amcmTjyB+ZquwytPD3Vx884X7Tp4eGTXuPUcKbHYyXyAmaIe22jcIDGBRVjCsMhW+xyTvRoIbnAgnU6ma8zgxuqa1cI3AjwMVH8hV8H7PRkwt4BfprT5WJIY+mD9onXnujhThs7EMCAll+1IY5IKfZAA0Gg1IJ1Nee/6zdtieuuoO52+ANcwfTHFG4uQ9YMw7DKrm5P1dQTr3a+NUjJMlPia8o9TubCs51zWbY3D0RGqsTw11Ueym47o9hl3IAcoYKofMfAIw40fhVlbeZMpaCVAyFewxg5G0I3GCa7iselvMA9zMokop1jQ77mnEcapSOdNlTc6OWgUHahjGj3REKWEZnb7NLZez0K3Qxdst11BLtOVQsDSAd59tW7X1f0b2YjUT1bQY/RAO4mqfBsUvXrZuCD9JrC9pwGMaNzA38KGmMraMnd2cczTcb0jAhdNTEaacKHuYdgTDk+IB+Yo97pInSTr3UMbh+yD4N94qNnSkANhX17Q1/ROh8iaguYW5zX+MfKrM3v0W9qn51EtwD7XmprWCiu/Jn7v3v+2u1Y9evP3GlWsNHpDs/FwPUWPeT8qEuFfrMzH1j8Eip2tpxBb1iT7qabkboHgKoyCI7doRmCgCYmACTE+NYbpM0vbnXsn+mtyjnqj+tb4CsH0lPbtx9g/0VOei3F8i86LIj4Vlfi7QASJIy8u6anTC2wTltiQYltT5EyaE6EkPhes1iXK94zhNfeaPtHVvE1mqNdthGFtZnUE6FgNBwJ5mhru5vGKMwJ+kT1l+IoG9ubypXoy2WuxsNYuq1u5bRm3gkaxoDqOWh86yWJwzqz22EZCo0JGrMRqAYO7lWp6Ox16ax6Xn2Tp+OVd6V21zsVBkmxJjQmbm48d4pXBONhjyyjOrBT0UvoStq5bdRByuptHXWM1oSfOmNsy+PzmGB4E23Rp8mUv/ABCt0npv+z8KkYVZ8EWuiK9XNb/v+jyvaOCw40uo1sniyOp/eBuk+wUC/R6w47D94hknXXc5DfwV63ctAiI05VU43ZFlmVTaQhs09kA6DmsUj4mlsrH1Se0eX/6C9gllbQiO0Cp8i4UTVLtDZBaTBM6kiTJ72EivT8Z0WtC6i2y1rOHJKGNViPiarcb0PufUuhv1i6/vDMaSuRF1y8T3/f5PN8Ds9Lbawp100++re9dBjUGKtcZ0axI3dofosrfwvPwqlxez3T00KesmX3iKX8klsqoQeqBscRwA9g30DZ0O7z1qS5hTvHu1/HtqJZB7SsO8a/GKGVhxrwGh/wATQ+I2iF0XU+4ffVftDENOUHskDhB/HuovY+y2uan0eJ7/AJn3fCnUerZOU+6RBYtXL7RqTzO4D5Ctt0O2UtrEWfrPnUk8tZMUzC4ZbYhRA958atdgf/02/H5Gni+0Qmumz0G83bTxP8rVNfU71G8LJHGFG+KrMTdkpqQe1qI0gDmCONB4jF5RPWrA3ysnfH1WHE8q6W+2cSjonx7w9uftN/02qtNwHEXT/wAMD+EVJiMVc3HKR6zD3FY99U3XHrLjbuz/AEjiNKm2Wiisd9B+OFDsdTqfLwrmaQPD5VHu0/G6pFxx9Y+YHyphJ5qfaK4xqMtWASZm7v3v7UqhzUqJj09mqJmrrNUTGqMih9o/Rn9a3wFYbpCe3b9Q/wBFba0foz+tb4CsP0h9O36nyWpy0V4vkXnQdMmCKTOTMJ5/Sg/OirR1bxNV/RVT1JI3BnnvkoB76PW6qkx2mkmNTHkN3nWl2ZKm0GYE/SIeTLJ5CeNAvrm8qgxG0eE+Q7R9inKPbQd3EnuWd2btMfBYj3UgyRotgXR16ACfS11P1G47qsOlfoL66fE1nui0nF2yQx9PtMdfzbbl4e6tN0nTsr66fzU9ewjL/wBEX1v03/Z+Bp7Uy36b/s/A0810eDlYw0Hf/OW/2vgKLNCXvzieD/00rGiDX/z9v1bny+6pnqK7+eT1WqV6Az8A1xZoa5ZH+NPhRb1A1Kx0UW09mWiATbRiWUaqs9pgDqBPGgcb0UsESudNxOVp4axnkCrvaO5fXT+YVNdEgju+VScUy0eSS0zzu/0XQdt3LEKcqwBLArIYjeILad1cwKwp9Y6Vq8VZzBh9ru+1BnwDGsvhx2fM/GlZVO9k1F7H1vp58AfqsdxoImpcAua4BJXfqpgjQ8aMdoEtM1ly5DLrPpncRpltiNWPI1BjbSZmLKCWiSwnhwndVTicb1bAM1xiBoxVWEE6zlKkHTkab/rnDrF8CzL7nAHvqzZGMeie4wDCJ46SY9kxQnWGbhHGR4wI5Gm3sbm1I8wAfemlAC52T5/E0rHSIkbQeHyrhbf4/KorbaDw+VOI7x5zQCJjUZNdYHlPgQaiZucjyogHZqVRZxzpVjHphuyYEseS60mRvrEJ/E3sG7zqK5jiR2RC89ET947/AH1WXtojcCXPK32V83YSfICi2IkWt2+qqFk7yZO9iY3KPCqHH7NRirXnyZVAyj0jovDUjdyrl3FPzFoHgvpN56s3tqO1hyfRWP0n3/u7/bFL2x10T28Uqp1di2cvEuTrrJ0B11130KWL6SXH2UAVB7IX50cuzwdWJb1t37o09tEC1Rw+zWVtvCN3KOS/Nj8gKnt4YLuEc+JPieNHKtTDDE8I8d/spkvoF/Y/o1aAxCH1v5Gq/wBviQnrr/NQGw7QF0Rv7Wp9U1Y7a+p66/zCjJVEk3c0W6Dtv+z8DTyKanpN+z8KeaqjmZEwoS6PpE9V/ilGmhrg+kX1W+K0rGiB3B9MvqN8akeky/Tf8s/zCnutKODPUDiiXWoHFKxkV2PHoeuvzPyqW6N/hUeOGtv1/gjVJiNzedIUKotppO7dvk/KssVIgEQYHvEg++tQwrPY8dvwCD2ItIy0QU1JgmhwRpv+FRmow8a0Y7M9B+LZjrm9yn5VV3rrcVU+0ffUpuk8abNWdMRdADsgPolTzX/tM0Uj/RzJOjamZ486jdZNcNvSOB76GJrArN1iohw2m5gD7xBqTrmG9f3WI9zTUNzDAVF2huJ/Hca2ILCTixxzD1l+a09MXO4g9wYfAxQZvsOR8dPhTHuKfST2Qf71qNZYdafsn2Cu1URb5H2NSrYgyN+k3DmuMWPefhypqMTe6odlYmVifCTNdpUIdjSLK3hUTcuvEmST4k6mikSlSqnkHgkQTXerExSpVhS0tYVVOg15nfSupSpVZkU+yfY1sG5+yx98fOpdsj8366/zClSqPJoMfkW1v0m8vhUhpUqdEWNNQN6Y9VvitKlQYUQkfTf8v+o1IwpUqVDkDioHWlSoMZFfjV7Vv1j/ACNT766N5/OlSqZTwipvr2T4H4VnNpj6VvH5ClSpJFoAbVBc+dKlWiMxZdKbFdpVUmcjSmlaVKmQGD3BUDrSpVgENxRQ7LXaVYwyKVKlW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6117395" y="443671"/>
            <a:ext cx="2448272" cy="1287534"/>
          </a:xfrm>
          <a:prstGeom prst="ellipse">
            <a:avLst/>
          </a:prstGeom>
          <a:solidFill>
            <a:schemeClr val="accent1">
              <a:lumMod val="20000"/>
              <a:lumOff val="80000"/>
              <a:alpha val="32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2000" dirty="0" smtClean="0"/>
          </a:p>
          <a:p>
            <a:pPr algn="ctr"/>
            <a:r>
              <a:rPr lang="cs-CZ" sz="2000" dirty="0" smtClean="0"/>
              <a:t>Individuální věci</a:t>
            </a:r>
            <a:endParaRPr lang="cs-CZ" sz="2000" dirty="0"/>
          </a:p>
          <a:p>
            <a:pPr algn="ctr"/>
            <a:endParaRPr lang="cs-CZ" sz="2000" dirty="0"/>
          </a:p>
        </p:txBody>
      </p:sp>
      <p:sp>
        <p:nvSpPr>
          <p:cNvPr id="14" name="Výbuch 1 13"/>
          <p:cNvSpPr/>
          <p:nvPr/>
        </p:nvSpPr>
        <p:spPr>
          <a:xfrm rot="20559829">
            <a:off x="7742971" y="53241"/>
            <a:ext cx="1438236" cy="729782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  <p:sp>
        <p:nvSpPr>
          <p:cNvPr id="4" name="Zaoblený obdélník 3"/>
          <p:cNvSpPr/>
          <p:nvPr/>
        </p:nvSpPr>
        <p:spPr>
          <a:xfrm>
            <a:off x="6516216" y="2243562"/>
            <a:ext cx="2492145" cy="35631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 </a:t>
            </a:r>
            <a:r>
              <a:rPr lang="cs-CZ" b="1" dirty="0" smtClean="0"/>
              <a:t>jakékoli variantě </a:t>
            </a:r>
            <a:r>
              <a:rPr lang="cs-CZ" dirty="0" smtClean="0"/>
              <a:t>lze sjednat pojištění konkrétně uvedených věcí, </a:t>
            </a:r>
          </a:p>
          <a:p>
            <a:pPr algn="ctr"/>
            <a:r>
              <a:rPr lang="cs-CZ" dirty="0" smtClean="0"/>
              <a:t>na které se vztahují odlišné limity </a:t>
            </a:r>
          </a:p>
          <a:p>
            <a:pPr algn="ctr"/>
            <a:r>
              <a:rPr lang="cs-CZ" dirty="0" smtClean="0"/>
              <a:t>od ostatních pojištěných věcí,  budou-li poškozeny, zničeny či odcizeny.</a:t>
            </a:r>
            <a:endParaRPr lang="cs-CZ" b="1" dirty="0"/>
          </a:p>
        </p:txBody>
      </p:sp>
      <p:sp>
        <p:nvSpPr>
          <p:cNvPr id="9" name="Čárový popisek 2 8"/>
          <p:cNvSpPr/>
          <p:nvPr/>
        </p:nvSpPr>
        <p:spPr>
          <a:xfrm>
            <a:off x="473780" y="1087438"/>
            <a:ext cx="4528120" cy="836708"/>
          </a:xfrm>
          <a:prstGeom prst="borderCallout2">
            <a:avLst>
              <a:gd name="adj1" fmla="val 28230"/>
              <a:gd name="adj2" fmla="val 99900"/>
              <a:gd name="adj3" fmla="val 99"/>
              <a:gd name="adj4" fmla="val 103594"/>
              <a:gd name="adj5" fmla="val 650"/>
              <a:gd name="adj6" fmla="val 132253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Věci, které jsou ve smlouvě jednoznačně specifikovány, tj. uvedeny konkrétně</a:t>
            </a:r>
          </a:p>
          <a:p>
            <a:pPr algn="ctr"/>
            <a:r>
              <a:rPr lang="cs-CZ" dirty="0" smtClean="0"/>
              <a:t>spolu s pojistnou částkou či limitem</a:t>
            </a:r>
            <a:endParaRPr lang="cs-CZ" dirty="0"/>
          </a:p>
        </p:txBody>
      </p:sp>
      <p:sp>
        <p:nvSpPr>
          <p:cNvPr id="11" name="Ovál 10"/>
          <p:cNvSpPr>
            <a:spLocks noChangeAspect="1"/>
          </p:cNvSpPr>
          <p:nvPr/>
        </p:nvSpPr>
        <p:spPr>
          <a:xfrm>
            <a:off x="396626" y="3530318"/>
            <a:ext cx="2951238" cy="597413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 smtClean="0"/>
              <a:t>Jízdní kolo</a:t>
            </a:r>
            <a:endParaRPr lang="cs-CZ" sz="1600" b="1" dirty="0"/>
          </a:p>
        </p:txBody>
      </p:sp>
      <p:sp>
        <p:nvSpPr>
          <p:cNvPr id="12" name="Ovál 11"/>
          <p:cNvSpPr/>
          <p:nvPr/>
        </p:nvSpPr>
        <p:spPr>
          <a:xfrm>
            <a:off x="3457017" y="2148024"/>
            <a:ext cx="2448272" cy="1287534"/>
          </a:xfrm>
          <a:prstGeom prst="ellipse">
            <a:avLst/>
          </a:prstGeom>
          <a:solidFill>
            <a:schemeClr val="accent1">
              <a:lumMod val="20000"/>
              <a:lumOff val="80000"/>
              <a:alpha val="32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Ostatní konkrétně uvedené věci</a:t>
            </a:r>
            <a:endParaRPr lang="cs-CZ" b="1" dirty="0"/>
          </a:p>
        </p:txBody>
      </p:sp>
      <p:sp>
        <p:nvSpPr>
          <p:cNvPr id="16" name="Ovál 15"/>
          <p:cNvSpPr/>
          <p:nvPr/>
        </p:nvSpPr>
        <p:spPr>
          <a:xfrm>
            <a:off x="648109" y="2148024"/>
            <a:ext cx="2448272" cy="1287534"/>
          </a:xfrm>
          <a:prstGeom prst="ellipse">
            <a:avLst/>
          </a:prstGeom>
          <a:solidFill>
            <a:schemeClr val="accent1">
              <a:lumMod val="20000"/>
              <a:lumOff val="80000"/>
              <a:alpha val="32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Vyjmenované individuální věci</a:t>
            </a:r>
            <a:endParaRPr lang="cs-CZ" b="1" dirty="0"/>
          </a:p>
        </p:txBody>
      </p:sp>
      <p:sp>
        <p:nvSpPr>
          <p:cNvPr id="17" name="Ovál 16"/>
          <p:cNvSpPr>
            <a:spLocks noChangeAspect="1"/>
          </p:cNvSpPr>
          <p:nvPr/>
        </p:nvSpPr>
        <p:spPr>
          <a:xfrm>
            <a:off x="416272" y="4106382"/>
            <a:ext cx="2951238" cy="597413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 smtClean="0"/>
              <a:t>Dětský kočárek</a:t>
            </a:r>
            <a:endParaRPr lang="cs-CZ" sz="1600" b="1" dirty="0"/>
          </a:p>
        </p:txBody>
      </p:sp>
      <p:sp>
        <p:nvSpPr>
          <p:cNvPr id="18" name="Ovál 17"/>
          <p:cNvSpPr>
            <a:spLocks noChangeAspect="1"/>
          </p:cNvSpPr>
          <p:nvPr/>
        </p:nvSpPr>
        <p:spPr>
          <a:xfrm>
            <a:off x="396626" y="4682446"/>
            <a:ext cx="2951238" cy="597413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 smtClean="0"/>
              <a:t>Invalidní vozík</a:t>
            </a:r>
            <a:endParaRPr lang="cs-CZ" sz="1600" b="1" dirty="0"/>
          </a:p>
        </p:txBody>
      </p:sp>
      <p:sp>
        <p:nvSpPr>
          <p:cNvPr id="19" name="Ovál 18"/>
          <p:cNvSpPr>
            <a:spLocks noChangeAspect="1"/>
          </p:cNvSpPr>
          <p:nvPr/>
        </p:nvSpPr>
        <p:spPr>
          <a:xfrm>
            <a:off x="425995" y="5258510"/>
            <a:ext cx="2951238" cy="597413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 smtClean="0"/>
              <a:t>Zdravotní pomůcky</a:t>
            </a:r>
            <a:endParaRPr lang="cs-CZ" sz="1600" b="1" dirty="0"/>
          </a:p>
        </p:txBody>
      </p:sp>
      <p:sp>
        <p:nvSpPr>
          <p:cNvPr id="20" name="Ovál 19"/>
          <p:cNvSpPr>
            <a:spLocks noChangeAspect="1"/>
          </p:cNvSpPr>
          <p:nvPr/>
        </p:nvSpPr>
        <p:spPr>
          <a:xfrm>
            <a:off x="425995" y="5834574"/>
            <a:ext cx="2951238" cy="597413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 smtClean="0"/>
              <a:t>Hudební nástroje</a:t>
            </a:r>
            <a:endParaRPr lang="cs-CZ" sz="1600" b="1" dirty="0"/>
          </a:p>
        </p:txBody>
      </p:sp>
      <p:cxnSp>
        <p:nvCxnSpPr>
          <p:cNvPr id="10" name="Pravoúhlá spojnice 9"/>
          <p:cNvCxnSpPr>
            <a:stCxn id="16" idx="2"/>
            <a:endCxn id="11" idx="2"/>
          </p:cNvCxnSpPr>
          <p:nvPr/>
        </p:nvCxnSpPr>
        <p:spPr>
          <a:xfrm rot="10800000" flipV="1">
            <a:off x="396627" y="2791791"/>
            <a:ext cx="251483" cy="1037234"/>
          </a:xfrm>
          <a:prstGeom prst="bentConnector3">
            <a:avLst>
              <a:gd name="adj1" fmla="val 19090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ravoúhlá spojnice 21"/>
          <p:cNvCxnSpPr>
            <a:stCxn id="16" idx="2"/>
            <a:endCxn id="17" idx="2"/>
          </p:cNvCxnSpPr>
          <p:nvPr/>
        </p:nvCxnSpPr>
        <p:spPr>
          <a:xfrm rot="10800000" flipV="1">
            <a:off x="416273" y="2791791"/>
            <a:ext cx="231837" cy="1613298"/>
          </a:xfrm>
          <a:prstGeom prst="bentConnector3">
            <a:avLst>
              <a:gd name="adj1" fmla="val 198604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ravoúhlá spojnice 23"/>
          <p:cNvCxnSpPr>
            <a:stCxn id="16" idx="2"/>
            <a:endCxn id="18" idx="2"/>
          </p:cNvCxnSpPr>
          <p:nvPr/>
        </p:nvCxnSpPr>
        <p:spPr>
          <a:xfrm rot="10800000" flipV="1">
            <a:off x="396627" y="2791791"/>
            <a:ext cx="251483" cy="2189362"/>
          </a:xfrm>
          <a:prstGeom prst="bentConnector3">
            <a:avLst>
              <a:gd name="adj1" fmla="val 19090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ravoúhlá spojnice 25"/>
          <p:cNvCxnSpPr>
            <a:stCxn id="16" idx="2"/>
            <a:endCxn id="19" idx="2"/>
          </p:cNvCxnSpPr>
          <p:nvPr/>
        </p:nvCxnSpPr>
        <p:spPr>
          <a:xfrm rot="10800000" flipV="1">
            <a:off x="425995" y="2791791"/>
            <a:ext cx="222114" cy="2765426"/>
          </a:xfrm>
          <a:prstGeom prst="bentConnector3">
            <a:avLst>
              <a:gd name="adj1" fmla="val 20292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ravoúhlá spojnice 27"/>
          <p:cNvCxnSpPr>
            <a:stCxn id="16" idx="2"/>
            <a:endCxn id="20" idx="2"/>
          </p:cNvCxnSpPr>
          <p:nvPr/>
        </p:nvCxnSpPr>
        <p:spPr>
          <a:xfrm rot="10800000" flipV="1">
            <a:off x="425995" y="2791791"/>
            <a:ext cx="222114" cy="3341490"/>
          </a:xfrm>
          <a:prstGeom prst="bentConnector3">
            <a:avLst>
              <a:gd name="adj1" fmla="val 21578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Čárový popisek 2 30"/>
          <p:cNvSpPr/>
          <p:nvPr/>
        </p:nvSpPr>
        <p:spPr>
          <a:xfrm>
            <a:off x="3798152" y="3587741"/>
            <a:ext cx="2367880" cy="874770"/>
          </a:xfrm>
          <a:prstGeom prst="borderCallout2">
            <a:avLst>
              <a:gd name="adj1" fmla="val -3443"/>
              <a:gd name="adj2" fmla="val 78580"/>
              <a:gd name="adj3" fmla="val -22735"/>
              <a:gd name="adj4" fmla="val 79861"/>
              <a:gd name="adj5" fmla="val -40465"/>
              <a:gd name="adj6" fmla="val 6731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Tj. nevyjmenované v levé části </a:t>
            </a:r>
            <a:r>
              <a:rPr lang="cs-CZ" dirty="0" err="1" smtClean="0"/>
              <a:t>slidu</a:t>
            </a:r>
            <a:endParaRPr lang="cs-CZ" dirty="0"/>
          </a:p>
        </p:txBody>
      </p:sp>
      <p:cxnSp>
        <p:nvCxnSpPr>
          <p:cNvPr id="35" name="Přímá spojnice se šipkou 34"/>
          <p:cNvCxnSpPr>
            <a:stCxn id="13" idx="2"/>
            <a:endCxn id="12" idx="7"/>
          </p:cNvCxnSpPr>
          <p:nvPr/>
        </p:nvCxnSpPr>
        <p:spPr>
          <a:xfrm flipH="1">
            <a:off x="5546748" y="1087438"/>
            <a:ext cx="570647" cy="12491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Zaoblený obdélník 35"/>
          <p:cNvSpPr/>
          <p:nvPr/>
        </p:nvSpPr>
        <p:spPr>
          <a:xfrm>
            <a:off x="3635896" y="4678998"/>
            <a:ext cx="3015952" cy="16348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Vztahuje se na škody způsobené </a:t>
            </a:r>
            <a:r>
              <a:rPr lang="cs-CZ" b="1" dirty="0"/>
              <a:t>odcizením a vandalismem</a:t>
            </a:r>
            <a:r>
              <a:rPr lang="cs-CZ" dirty="0"/>
              <a:t> a na všechna rizika ve variantě </a:t>
            </a:r>
            <a:r>
              <a:rPr lang="cs-CZ" b="1" dirty="0"/>
              <a:t>Standard</a:t>
            </a:r>
            <a:r>
              <a:rPr lang="cs-CZ" dirty="0"/>
              <a:t>, </a:t>
            </a:r>
            <a:r>
              <a:rPr lang="cs-CZ" b="1" dirty="0">
                <a:solidFill>
                  <a:srgbClr val="FF0000"/>
                </a:solidFill>
              </a:rPr>
              <a:t>na celém území ČR</a:t>
            </a:r>
          </a:p>
        </p:txBody>
      </p:sp>
      <p:cxnSp>
        <p:nvCxnSpPr>
          <p:cNvPr id="15" name="Přímá spojnice se šipkou 14"/>
          <p:cNvCxnSpPr/>
          <p:nvPr/>
        </p:nvCxnSpPr>
        <p:spPr>
          <a:xfrm>
            <a:off x="7655140" y="1731205"/>
            <a:ext cx="7281" cy="5338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19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délník 48"/>
          <p:cNvSpPr/>
          <p:nvPr/>
        </p:nvSpPr>
        <p:spPr>
          <a:xfrm>
            <a:off x="0" y="5477489"/>
            <a:ext cx="9108503" cy="99513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5459140" cy="461463"/>
          </a:xfrm>
        </p:spPr>
        <p:txBody>
          <a:bodyPr/>
          <a:lstStyle/>
          <a:p>
            <a:r>
              <a:rPr lang="cs-CZ" sz="2400" dirty="0" smtClean="0"/>
              <a:t>Domácnost – předmět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72</a:t>
            </a:fld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6504494" y="870412"/>
            <a:ext cx="2448272" cy="1287534"/>
          </a:xfrm>
          <a:prstGeom prst="ellipse">
            <a:avLst/>
          </a:prstGeom>
          <a:solidFill>
            <a:schemeClr val="accent1">
              <a:lumMod val="20000"/>
              <a:lumOff val="80000"/>
              <a:alpha val="32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Vyjmenované individuální věci</a:t>
            </a:r>
            <a:endParaRPr lang="cs-CZ" b="1" dirty="0"/>
          </a:p>
        </p:txBody>
      </p:sp>
      <p:sp>
        <p:nvSpPr>
          <p:cNvPr id="21" name="Výbuch 1 20"/>
          <p:cNvSpPr/>
          <p:nvPr/>
        </p:nvSpPr>
        <p:spPr>
          <a:xfrm rot="20559829">
            <a:off x="7526710" y="168612"/>
            <a:ext cx="1512168" cy="936104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  <p:sp>
        <p:nvSpPr>
          <p:cNvPr id="24" name="Ovál 23"/>
          <p:cNvSpPr>
            <a:spLocks noChangeAspect="1"/>
          </p:cNvSpPr>
          <p:nvPr/>
        </p:nvSpPr>
        <p:spPr>
          <a:xfrm>
            <a:off x="3805563" y="1215472"/>
            <a:ext cx="2951238" cy="597413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 smtClean="0"/>
              <a:t>Jízdní kolo</a:t>
            </a:r>
            <a:endParaRPr lang="cs-CZ" sz="16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98" y="1186032"/>
            <a:ext cx="3397475" cy="2548106"/>
          </a:xfrm>
          <a:prstGeom prst="rect">
            <a:avLst/>
          </a:prstGeom>
        </p:spPr>
      </p:pic>
      <p:graphicFrame>
        <p:nvGraphicFramePr>
          <p:cNvPr id="18" name="Tabulk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966559"/>
              </p:ext>
            </p:extLst>
          </p:nvPr>
        </p:nvGraphicFramePr>
        <p:xfrm>
          <a:off x="107504" y="3747153"/>
          <a:ext cx="8712967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9317"/>
                <a:gridCol w="2683650"/>
              </a:tblGrid>
              <a:tr h="154816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Kola umístěné v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Limit na 1 PU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bytě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zvolená PČ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příslušenství domácnosti nebo garáži na jiné adrese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20 % z PČ domácnosti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společných prostorech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5.000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místě</a:t>
                      </a:r>
                      <a:r>
                        <a:rPr lang="cs-CZ" baseline="0" dirty="0" smtClean="0"/>
                        <a:t> obvyklém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50 % z PČ kola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odcizené loupeží</a:t>
                      </a:r>
                      <a:r>
                        <a:rPr lang="cs-CZ" baseline="0" dirty="0" smtClean="0"/>
                        <a:t>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50 % z PČ kola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zavazadlovém</a:t>
                      </a:r>
                      <a:r>
                        <a:rPr lang="cs-CZ" baseline="0" dirty="0" smtClean="0"/>
                        <a:t> prostoru auta (pouze u varianty Premiant)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20.000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0" name="Zaoblený obdélník 19"/>
          <p:cNvSpPr/>
          <p:nvPr/>
        </p:nvSpPr>
        <p:spPr>
          <a:xfrm>
            <a:off x="4242188" y="2157946"/>
            <a:ext cx="2077988" cy="136623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002060"/>
                </a:solidFill>
              </a:rPr>
              <a:t>Ve smlouvě klient zvolí pojistnou částku. </a:t>
            </a:r>
          </a:p>
        </p:txBody>
      </p:sp>
      <p:cxnSp>
        <p:nvCxnSpPr>
          <p:cNvPr id="9" name="Přímá spojnice se šipkou 8"/>
          <p:cNvCxnSpPr>
            <a:stCxn id="20" idx="0"/>
            <a:endCxn id="24" idx="4"/>
          </p:cNvCxnSpPr>
          <p:nvPr/>
        </p:nvCxnSpPr>
        <p:spPr>
          <a:xfrm flipV="1">
            <a:off x="5281182" y="1812885"/>
            <a:ext cx="0" cy="3450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62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délník 48"/>
          <p:cNvSpPr/>
          <p:nvPr/>
        </p:nvSpPr>
        <p:spPr>
          <a:xfrm>
            <a:off x="0" y="5477489"/>
            <a:ext cx="9108503" cy="99513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5459140" cy="461463"/>
          </a:xfrm>
        </p:spPr>
        <p:txBody>
          <a:bodyPr/>
          <a:lstStyle/>
          <a:p>
            <a:r>
              <a:rPr lang="cs-CZ" sz="2400" dirty="0" smtClean="0"/>
              <a:t>Domácnost – předmět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73</a:t>
            </a:fld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6156176" y="870412"/>
            <a:ext cx="2448272" cy="1287534"/>
          </a:xfrm>
          <a:prstGeom prst="ellipse">
            <a:avLst/>
          </a:prstGeom>
          <a:solidFill>
            <a:schemeClr val="accent1">
              <a:lumMod val="20000"/>
              <a:lumOff val="80000"/>
              <a:alpha val="32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Vyjmenované individuální věci</a:t>
            </a:r>
            <a:endParaRPr lang="cs-CZ" b="1" dirty="0"/>
          </a:p>
        </p:txBody>
      </p:sp>
      <p:sp>
        <p:nvSpPr>
          <p:cNvPr id="21" name="Výbuch 1 20"/>
          <p:cNvSpPr/>
          <p:nvPr/>
        </p:nvSpPr>
        <p:spPr>
          <a:xfrm rot="20559829">
            <a:off x="7079492" y="168613"/>
            <a:ext cx="1512168" cy="936104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  <p:sp>
        <p:nvSpPr>
          <p:cNvPr id="24" name="Ovál 23"/>
          <p:cNvSpPr>
            <a:spLocks noChangeAspect="1"/>
          </p:cNvSpPr>
          <p:nvPr/>
        </p:nvSpPr>
        <p:spPr>
          <a:xfrm>
            <a:off x="3635896" y="1514179"/>
            <a:ext cx="2951238" cy="597413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 smtClean="0"/>
              <a:t>Dětský kočárek</a:t>
            </a:r>
            <a:endParaRPr lang="cs-CZ" sz="16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70" y="1173785"/>
            <a:ext cx="1879346" cy="2255215"/>
          </a:xfrm>
          <a:prstGeom prst="rect">
            <a:avLst/>
          </a:prstGeom>
        </p:spPr>
      </p:pic>
      <p:sp>
        <p:nvSpPr>
          <p:cNvPr id="17" name="Zaoblený obdélník 16"/>
          <p:cNvSpPr/>
          <p:nvPr/>
        </p:nvSpPr>
        <p:spPr>
          <a:xfrm>
            <a:off x="4072521" y="2420888"/>
            <a:ext cx="2077988" cy="136623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002060"/>
                </a:solidFill>
              </a:rPr>
              <a:t>Ve smlouvě si klient zvolí limit </a:t>
            </a:r>
          </a:p>
        </p:txBody>
      </p:sp>
      <p:graphicFrame>
        <p:nvGraphicFramePr>
          <p:cNvPr id="18" name="Tabulk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082337"/>
              </p:ext>
            </p:extLst>
          </p:nvPr>
        </p:nvGraphicFramePr>
        <p:xfrm>
          <a:off x="197767" y="3872620"/>
          <a:ext cx="8712967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9317"/>
                <a:gridCol w="2683650"/>
              </a:tblGrid>
              <a:tr h="154816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Kočárek umístěný v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Limit na 1 PU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bytě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zvolený limit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příslušenství domácnosti nebo garáži na jiné adrese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20 % z PČ domácnosti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společných prostorech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5.000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místě</a:t>
                      </a:r>
                      <a:r>
                        <a:rPr lang="cs-CZ" baseline="0" dirty="0" smtClean="0"/>
                        <a:t> obvyklém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zvolený limit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odcizené loupeží</a:t>
                      </a:r>
                      <a:r>
                        <a:rPr lang="cs-CZ" baseline="0" dirty="0" smtClean="0"/>
                        <a:t>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zvolený limit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zavazadlovém</a:t>
                      </a:r>
                      <a:r>
                        <a:rPr lang="cs-CZ" baseline="0" dirty="0" smtClean="0"/>
                        <a:t> prostoru auta (pouze u varianty Premiant)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20.000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5" name="Přímá spojnice se šipkou 4"/>
          <p:cNvCxnSpPr>
            <a:stCxn id="17" idx="0"/>
            <a:endCxn id="24" idx="4"/>
          </p:cNvCxnSpPr>
          <p:nvPr/>
        </p:nvCxnSpPr>
        <p:spPr>
          <a:xfrm flipV="1">
            <a:off x="5111515" y="2111592"/>
            <a:ext cx="0" cy="309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28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12" y="2012513"/>
            <a:ext cx="1905000" cy="1905000"/>
          </a:xfrm>
          <a:prstGeom prst="rect">
            <a:avLst/>
          </a:prstGeom>
        </p:spPr>
      </p:pic>
      <p:sp>
        <p:nvSpPr>
          <p:cNvPr id="49" name="Obdélník 48"/>
          <p:cNvSpPr/>
          <p:nvPr/>
        </p:nvSpPr>
        <p:spPr>
          <a:xfrm>
            <a:off x="0" y="5477489"/>
            <a:ext cx="9108503" cy="99513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5459140" cy="461463"/>
          </a:xfrm>
        </p:spPr>
        <p:txBody>
          <a:bodyPr/>
          <a:lstStyle/>
          <a:p>
            <a:r>
              <a:rPr lang="cs-CZ" sz="2400" dirty="0" smtClean="0"/>
              <a:t>Domácnost – předmět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74</a:t>
            </a:fld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6156176" y="870412"/>
            <a:ext cx="2448272" cy="1287534"/>
          </a:xfrm>
          <a:prstGeom prst="ellipse">
            <a:avLst/>
          </a:prstGeom>
          <a:solidFill>
            <a:schemeClr val="accent1">
              <a:lumMod val="20000"/>
              <a:lumOff val="80000"/>
              <a:alpha val="32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Vyjmenované individuální věci</a:t>
            </a:r>
            <a:endParaRPr lang="cs-CZ" b="1" dirty="0"/>
          </a:p>
        </p:txBody>
      </p:sp>
      <p:sp>
        <p:nvSpPr>
          <p:cNvPr id="21" name="Výbuch 1 20"/>
          <p:cNvSpPr/>
          <p:nvPr/>
        </p:nvSpPr>
        <p:spPr>
          <a:xfrm rot="20559829">
            <a:off x="7079492" y="168613"/>
            <a:ext cx="1512168" cy="936104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  <p:sp>
        <p:nvSpPr>
          <p:cNvPr id="36" name="Zaoblený obdélník 35"/>
          <p:cNvSpPr/>
          <p:nvPr/>
        </p:nvSpPr>
        <p:spPr>
          <a:xfrm>
            <a:off x="6785791" y="2367600"/>
            <a:ext cx="2145406" cy="136623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002060"/>
                </a:solidFill>
              </a:rPr>
              <a:t>Uzamčení není podmínkou </a:t>
            </a:r>
          </a:p>
        </p:txBody>
      </p:sp>
      <p:sp>
        <p:nvSpPr>
          <p:cNvPr id="17" name="Ovál 16"/>
          <p:cNvSpPr>
            <a:spLocks noChangeAspect="1"/>
          </p:cNvSpPr>
          <p:nvPr/>
        </p:nvSpPr>
        <p:spPr>
          <a:xfrm>
            <a:off x="3381847" y="1215472"/>
            <a:ext cx="2951238" cy="597413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 smtClean="0"/>
              <a:t>Invalidní vozík</a:t>
            </a:r>
            <a:endParaRPr lang="cs-CZ" sz="1600" b="1" dirty="0"/>
          </a:p>
        </p:txBody>
      </p:sp>
      <p:sp>
        <p:nvSpPr>
          <p:cNvPr id="18" name="Ovál 17"/>
          <p:cNvSpPr>
            <a:spLocks noChangeAspect="1"/>
          </p:cNvSpPr>
          <p:nvPr/>
        </p:nvSpPr>
        <p:spPr>
          <a:xfrm>
            <a:off x="3411216" y="1791536"/>
            <a:ext cx="2951238" cy="597413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 smtClean="0"/>
              <a:t>Zdravotní pomůcky</a:t>
            </a:r>
            <a:endParaRPr lang="cs-CZ" sz="1600" b="1" dirty="0"/>
          </a:p>
        </p:txBody>
      </p:sp>
      <p:sp>
        <p:nvSpPr>
          <p:cNvPr id="20" name="Ovál 19"/>
          <p:cNvSpPr>
            <a:spLocks noChangeAspect="1"/>
          </p:cNvSpPr>
          <p:nvPr/>
        </p:nvSpPr>
        <p:spPr>
          <a:xfrm>
            <a:off x="3411216" y="2367600"/>
            <a:ext cx="2951238" cy="597413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 smtClean="0"/>
              <a:t>Hudební nástroje</a:t>
            </a:r>
            <a:endParaRPr lang="cs-CZ" sz="1600" b="1" dirty="0"/>
          </a:p>
        </p:txBody>
      </p:sp>
      <p:cxnSp>
        <p:nvCxnSpPr>
          <p:cNvPr id="5" name="Přímá spojnice se šipkou 4"/>
          <p:cNvCxnSpPr>
            <a:stCxn id="36" idx="0"/>
          </p:cNvCxnSpPr>
          <p:nvPr/>
        </p:nvCxnSpPr>
        <p:spPr>
          <a:xfrm flipH="1" flipV="1">
            <a:off x="7740352" y="2090242"/>
            <a:ext cx="118142" cy="277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9" t="18289" r="44188" b="15542"/>
          <a:stretch/>
        </p:blipFill>
        <p:spPr>
          <a:xfrm>
            <a:off x="251520" y="1100173"/>
            <a:ext cx="1007312" cy="1937024"/>
          </a:xfrm>
          <a:prstGeom prst="rect">
            <a:avLst/>
          </a:prstGeom>
        </p:spPr>
      </p:pic>
      <p:sp>
        <p:nvSpPr>
          <p:cNvPr id="11" name="Čárový popisek 2 10"/>
          <p:cNvSpPr/>
          <p:nvPr/>
        </p:nvSpPr>
        <p:spPr>
          <a:xfrm>
            <a:off x="1660991" y="1054571"/>
            <a:ext cx="1440160" cy="508360"/>
          </a:xfrm>
          <a:prstGeom prst="borderCallout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Inzulínová pumpa</a:t>
            </a:r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18" y="1775526"/>
            <a:ext cx="1923993" cy="1967327"/>
          </a:xfrm>
          <a:prstGeom prst="rect">
            <a:avLst/>
          </a:prstGeom>
        </p:spPr>
      </p:pic>
      <p:graphicFrame>
        <p:nvGraphicFramePr>
          <p:cNvPr id="22" name="Tabulk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891568"/>
              </p:ext>
            </p:extLst>
          </p:nvPr>
        </p:nvGraphicFramePr>
        <p:xfrm>
          <a:off x="107504" y="3881823"/>
          <a:ext cx="8712967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9317"/>
                <a:gridCol w="2683650"/>
              </a:tblGrid>
              <a:tr h="154816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Věci umístěné v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Limit na 1 PU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bytě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zvolený limit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příslušenství domácnosti nebo garáži na jiné adrese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20 % z PČ domácnosti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společných prostorech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5.000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místě</a:t>
                      </a:r>
                      <a:r>
                        <a:rPr lang="cs-CZ" baseline="0" dirty="0" smtClean="0"/>
                        <a:t> obvyklém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zvolený limit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odcizené loupeží</a:t>
                      </a:r>
                      <a:r>
                        <a:rPr lang="cs-CZ" baseline="0" dirty="0" smtClean="0"/>
                        <a:t>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zvolený limit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zavazadlovém</a:t>
                      </a:r>
                      <a:r>
                        <a:rPr lang="cs-CZ" baseline="0" dirty="0" smtClean="0"/>
                        <a:t> prostoru auta (pouze u varianty Premiant)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20.000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28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9397" y="5643562"/>
            <a:ext cx="9144000" cy="80977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5171107" cy="461463"/>
          </a:xfrm>
        </p:spPr>
        <p:txBody>
          <a:bodyPr/>
          <a:lstStyle/>
          <a:p>
            <a:r>
              <a:rPr lang="cs-CZ" sz="2400" dirty="0" smtClean="0"/>
              <a:t>Domácnost – předmět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75</a:t>
            </a:fld>
            <a:endParaRPr lang="cs-CZ"/>
          </a:p>
        </p:txBody>
      </p:sp>
      <p:sp>
        <p:nvSpPr>
          <p:cNvPr id="5" name="AutoShape 2" descr="data:image/jpeg;base64,/9j/4AAQSkZJRgABAQAAAQABAAD/2wCEAAkGBxQTEhUUEhQWFRUUFxcYFRUVFxUXGBQUFhUXFhUXFhcYHCggGBolHBUUITEiJSkrLi4uFx8zODMsNygtLisBCgoKDg0OGxAQGywlHyQyLCwsLCwsLCwsLCwsLCwsLCwsLCwsLCwsLCwsLCwsLCwsLCwsLCwsLCwsLCwsLCwsLP/AABEIAMQBAQMBIgACEQEDEQH/xAAbAAABBQEBAAAAAAAAAAAAAAAEAAIDBQYBB//EAEoQAAIBAgMEBgYFCwIEBgMAAAECEQADBBIhBTFBUQYTImFxgTJykaGxwSNCUtHwFDNic4KSorLC4fEV0mODs+IHQ0RTk6MWJDT/xAAZAQADAQEBAAAAAAAAAAAAAAABAgMABAX/xAAoEQACAgICAQQCAgMBAAAAAAAAAQIREjEDIUEEIjJRE2Gx8IGR4TP/2gAMAwEAAhEDEQA/ACMtOUVIVrkVxnqkiXyN+tTreBoMmmzWyaNgmWGalNALdIqdL/PSmUkK4NBM10GmK1OoijproNRzSmgGiUGnAioc1LNWNRf7J2raWxeQumY6BSyyZEbudVi2Q4bRSApOoB4QNDv31XYnZ6HrAZhjLANoxDj/AHHdpA7hVrs64LSPbUT9GgGsFFABmfZ4mkcr2bGu15K/C4K2GVDakjt2jDEyGMAEHWCG04CdDrRPWJna2VBYSyvoADoIn63DyNA3cV9LbghZlCOMkAwZ9Vo4dryqa3jFhM8BgbmbSQABKjs7ySDBO6a53JaLYsI2hZCuUGkLIP2CBBU8OGnD2VW4fYjdcAXjtPuY6W8yMSDwJ7Y46juq8uYherRVCNcRG6wZSGkgmSZ7RjcQdJ4aAh4btm46QQOwoJ9MqO1BjcWkT+jT0mxLaRZbaS31h6vdHKNRofhPnVcLc7hQmyrmJe4GvspUjUECQfqAQNwWRvJ7InfV2R4/AVePu7Ju49AQw54wKcMMPH3USXA5D31E93xNHpA7Y3qwOQpjjx+Fca4eGlQtNDNDKLE7xyHhQt254mpWWonSlcmOooGe4fDwoPFyVbwPwo9kqG/b0PgfhQGSRk800+20f3ocTNOUULNiWS3NN/sprP8Ag02wulPK02QMTExXKK6ulVrOWj1N9Kgd6fiLDjeD5a0LlqLZ1JHS9IGllpRSjjhThTRXZoGJFYjdUyYjnQ012tlQGkw1bgNOoGnpeI76ZTFwCTSmmLeBp8UbBROMUYOsknWQDIjnvmh8UiF87F07OUlifQYHKCYiPZIPCllou5ZkMv2sondIgaGdeW7lQlGzJ0VN7Co2HyWmzFMpDAhjIYEQQRB/HCqbZWzbuVwbry6g22LaAnLlAzGGkhdO9jxrVJs9mQ5nLTALARIggLx1OuvdUl3BhkK+juyGJyxGUwDw09lLg9hzRT4TD3mds79s6kmBAEicgGupBE7jBjhV8123bCIoBbTIg0khY3dw41x8OGOVwrRvkAgnXUDzNFlO7/ArRi4gk7ILKRw3ceZJO7uqRqly0stMAgK00rRBWmlaBgcrTStEFaYVrBsGK1GyUUy1GVomsFZKje3pRbLUZWsGzz+NacBXSO0acBSFA3DrpUhWlhhpTyKZCsyfV0qL6qlVbOaj0rF4nLAXUsY4Qum8j2aVwYYEdrtHnx91SYq2XcLqMoLawZ1C68Y1NSdobxPhHwMVIqBXNnjgY8fvFDvg2HCfDWrQ3Rx08f76U288KzLqQCR46xrQYybKcpXCKsMPblZYSTqZ+XIVy5hRwkUo1lfFdol8KeGtQtbI3igMNrk0orhrBOzTkuEVFNKa1hoNs4jUTzqyW/y+6qHPqKs8K80ymxJQQWLnIAUu87/vrgFSRTWxKQ7D+kPOjMtC4Ydoefwo+KKEk+yPLSIqSKUURbIitNK1NFDX8XbT07iL6zKPiawbO5aay1Bd2pbAJliACSUt3HEDUmVUip7F0OiuuqsAwPMESPcaxrI2WoytEMKr3xJzsv2SnsbfQHSbJStMK1IzjmNBMd3PwrgIO6mAedXPTbxPxp6rVnZUqzkLMsw880DhVjbw0AD3nWTzqNlWyqsSBuNSGeVWLWu/8edRFB+P7UbBZQ/k57qVW/Vjv99KjkwUjXtY+mzcrJWPWuqf6ax22Nt37WIuKj9kNopUEbgeUj21u8vbP6sf9Q1mtrbD6w3WCguzjKQxGVRoQy5YM+twHfRndEo0C4vpM1trStbDdZZtXCQxWGdAWgGdJq3x6g2lYCM4Ru+GExpWX6QYI9bZnctiyp8VQAitJt9suDU5skW7Xa17PZGulB+Rl4Kv/XlVsigsBIYzGvdz41Z2doq4nwmY47t1YzB2WJJt3rDjLopfKc+bWQ4HDvq6xWzWiVEjms1zylNM6VGDL8XVP9jXQo5+2sTeYqBDPJJEQdCN/HWtN0avlkyvvGo7wSJFMnexJRrQdjbPbbQHU7qCezRm3sRbtNmc5QxiRJ17XLuFD28QGMK4YwDl0JysoYGOUEHzosWL6IL9jKY37veJoc0ZtC6Cw7wD/CKCvNAmsUQ1jVts5dKr8Dhus1kjwq2tYYiBruPyrJmk1oKWn1GuH/E1NbtCnyIsWFYZx5/A1YkULYUBhv8AwKy+P29czA58oMEKUgZAzga5tGlSOOvutxxck39EptWkarCYjPOkb/czL/TU8isbgto3GtqPtZ2bKTLKtxzA1nUnhQtnFsCbgt9WUhgVzDQtGRgd8+7SkUkqseUe3WjS3rKNfum6udVtWYU9pQWe9JynSTC+ympj7SEC2qAag5FAymJCmNx0b9013EK5bEZFLMUsABSAfScmCeQJNU+C6K3BOdtGIzKSo0BGgImBGbSdaoSbLNtpC6l5RMLbu6xA0EacxqfYaGwW0eqweHIGZ3t2wi8zkEkngBR77PFu3dgglrbqAJnUEx361SWcM4s4XsEslpkZTAKFkADa8itB6GicXa905ibqyIher7B/bmRroPlTMJtI3LjnKFnqp7UkMCw3R+NKgt7MxG5lGjhs+beF4RGgMn8DUjBbHuAPmIlyD2Z01J479I9lJ15K3V0Um0MWSEZ2vZnDFSLkGFfJ2lUQolWEcIHOr7Y2LzEFSCD8KHxvRvrFQNcIZVKloAJlixiDpq3GaRtLg0WCWJ0EkEkcTp5e2r804OsSPFGSuwSZdhP/AJjaa/bq5xN23bgMd/nVIrSzHmxPtM0TtKyWZZ5H41zI6JBB2la3KCfKKZfxkEgLUGH2b2hmIUcSTuHOiLthc7CZjiPEgH3URQX8vP2RSqX8lFKiA3QHbP6sfzmvM+kNyMZeCkhg3CR9Va9PA7Z/Vr/Oa8929h7RxN0/lIV82qOLmUaDcQpH+aeSJRZLtbGX1e1kZ8vUWC28iTaUmRumrPpoJ2eY1zWrZ4algp8BvoTpBaV7du111sOEsMAbgXNltIAQG4GJB0qw6T2T+QKsSRbsKQOMBQY5jQ60GFeDzrA7ElpY6Z+sAG/TgalbY160pNu5cGVMq6QxJxByvE6yungPKrfCXAup4AyCCD76IxO1kukXDlDQoUM5AtrbAVyZGuYgwBG+RM1uivaKnEY/FW2uLnLi2b+YMMwQIoNsHMDxMf4q66LYx7txZCLrMqpB0tqxiCBvYjdQ2LxwdHIRZPWi4hygAsT6ABkkDKe6AaI6F2vpl7s4/wDqSpyig26LbpzZLKoAntTp4PQmy8MBiCePUoPZZtj5UT09uFVQqSpz7wY4PQ2zLjnFMrMSosoQDz6q3JHmTStAT6J8asdWOVtfgKGujSjMfvT1BQl3dSlVoP2MNONH4q6EBY8FMDmeAoPYvo1Jtx8qTE90x74NDwK/kA7PvuczXbkAkwJAAgSYngK0WBvB1kGe8QZ07qyti2LyyyKACw1LH0lyn0Y4GtDsDDhLeVQAAYAGbQBQPrEmtFM3I0WSjzrO7S6KW7gGZ7gIAWVKgt22ZQxKmRLn8E1prXpeVSXt3mv8wq8ZSinTOZ032UmF2CiBYzHJ6JJ11JMaAaamihspN2X62bUk9rnqasgPH313KOVLQ2TBBhokxBO8ggExumunD9486Lyjl8K4Ru8fkaNC2CjDj/En5UupHj+zRD3lG8geJFD3No2hvu2x4uKNGs51Xc3u++uGyN5Hw+VC3ekGFXfiLI/bX76FbpVg5AGItkkwApkkk6ARRo1lk1sfjWsv0lw2a8nIL86vztBTuDnwU1RYnGJiLoFqSVBBkRuPPjQZSGyntiGbxNW2JdQ6FyAIO/jB1041WFIdxyYj313pIvateDfKlQ8i2wu2bKMc3VuToM0n+E6cue6uYraIYqCF7ExCgHUlonlruNZuxhtRofd99WmIBBJA/EU5MfnHNv4f9tKgczfg12t2Cz0oMOsI49Up8gxn4ivMukloHFXiftn4CvS7mVbwLGC1vKuo1ysC3xHvqlx/RfD3Xe4zPmckmGET3CKeROJi+ktk9fZaDAsYYT3iypiedabpzfK4CVJB6qyQw0jRdxqwxuwbNwQxPooo7QBHV2xbB04wPbQPTq3mwLIgzEC2oAOpCwPlQYy8GF2ZiMcWULduZDcYHM0jq9wPanSZ1ok4rGjsN1b3OrDZTaRiXN4KNCswU1EVZbLu5Cso4hfsmJGsT31JdxoKuGF0hjvyw5t5j2QYOVsxBEHQDWNKV4lvcA3xfys35PZcK14ehlJUD6MiCJDHMCRpuqx6LXA94AIttlZpy9ZwRS2jMd8gU5cYoDDORmzq4KsQcy5WCQDCRladCSDGu+HokR+VSBkGa7lUmdCiBdTvJjzINI1EZuVFn/4hOAElA/bOhLCNH1GUihdlupxbwsEWE7WaQR1dsxEcJiZ4Vb9L9nNeOVSAQZ1mPrAbvGgsDgGS+9w5crW1URM5giLujdKmsyaO4/enqChbu6icbvSd/VrPjGtDXN1IWWiz2J6Nd6QmE1BOu4GPfB+Fc2H6NF4/BC6MpYjjIAnfoN27WstCP5Gf2daVlzHMuVtAWB13zog58a0uxEAVyDOZyx378oHyFA29gAJlF66O3mlcgOoy5Zy7uPOrHZOzxZXKHuP33CCdwGsAcuXE0ULJ2HiZ0qs21euAW1Rypa4AT2TAALbiOYHsq1tb6gxdjNHZkggzTPQifZ5f0n6QYy3ibqLiHVVaFACaCBxyzVTs7beLuXcr4vERB9G4V+Aqx6XWpxd/1/kKqtkWD13kfgatGgOJpAGP/m3m55r1w/OiThwYBE7/AEu0TPedSO6pLGH7JMagH3CicPgyQCXfX1P9tFugqJXfkVuBFlNeOUa6VHirAP1FEaCFAgDhoO+rxtm82c8oaAOHAbqgubNO4l/HM34mtkHAzl20JMoreIBjfzmmYRV61Owo7S7gPtDuqwfCxcYaxlU6knXM4J18B7KhsWIuoY+uvPmKNiuJtbyBQVCg6Hf30NsfBqgWBEhz71FH33MmMnmda5h0gqP0W3d7A1BLspfRmb3525+sb41J0gtgvaJZVADTmYDlunfUV/8APXP1jfGoemCy1kaa5t5gfV40EGQrZTNC3EPLWT7qKxLwTLCPBuXhvoDZmzFV8wBBPHeY+VWeO2et0ZXBIn2eFVUSdgmdOY9j/dSqH/R7f2T+8furtNgxMkaPF7bZ2RiiygMCT9aPupXeklwNHVrvjeecURtM4fq2CJLlWynK0gkHJr+7VE6MPS1I3zxI300o0GNPwG//AJVc1+jTQTvPMD50LiekjusG2up4E8INB27koSojQ8RwcA0OzuQI5n6w7u+kaHSLlOkLgEdWuneahbpTckfRLB/SPOg1w7S3a58TvzCmMgAgvBHj7qWkagw9KHgnql0j6zcZ+6uHpRcGvVKYP2m7+7uqs6g5W7U7jvOm8a+0U67Y3nNvP30KQQzEdJ3dmY2V1M+keM91NTbx/wDaX2n7qqbyzOp3/f30Be2gvXC0p+kJ7KkQGY6quYmNYjzrYJmyo1WK2sztnNsLv0kxv3bqdZxciSvEiNdAMvaJ8WAisXZe/wBaLmIcvlSAMxM3GJLNG76zx3RVudqSgAG5yfHsrv56g1nFeAqTrtUanZuN7YWAMwY6sRljgRzJB3xuOtG4jGtbA9ElhIDNBAMadkcKyGG2y6qwhWJg9rQmOR8zA3ammYrbodiQMp6sAgmSPpFWZ8zz1J5VxT4+Z8qr4odTgod7Nmu1JiYkk7sxUAHsye+DUV7brrvsiOBloOscqymzcYWBiM8RlMyQswx5Akmu4vG3gY6oMuXskMR7QZ3R7KrGPKp/aFUoON+TZ7J20bl1F6sCTvk6dkn5VogN/j8hXm3QnaVy7ibYNsBVLSfBGGnPWvShx8fkK6GqIs8p6UD/APbvev8AIUJse19NuOkn3Huo/pDiAuLv8e0RHiBrVfst4uZjugnXjEzxrJlq6NaDCtHFW+BqywdvsCNWjdG7Sq7D3Q6SpEEH8CjLD3Y0CSOOYjTd9nupxGTroDl1neY3fjlTGOkHdz59396i664dAq6/pnXv9HQ1HeuXIjIsfrD/ALKNGsqsRc+mb9Wg/iu1HbEsp71+NSdWwdmMCVRYBJ9Eud8D7Q9lJPTXXivPu7qxjVW+Pj8hTT6Y9VvitPTj4/IUye2PVb4rU0Yyl/8APXP1jfGm9KsNnNvVYhpzMq6GN0kT5V3FXAb9zLwcz4z/AIoXpdcBa1BnR92vFQaVbHloKsYoJEFGgbhct8ByJHxok40qx3b/ALaDvnfPEjgayNi2Mw3+yrbabqGaTx+VUUmRpFp+Wfo2v3/+6lWc61fte6u02TBSNveUd24c/siqjpCwFtsrZc720LKZIW5dVGZSRG5iQaJxONssdSpiAwLejoDqBu86otsYgBM1lRn6y2R2iubLdVioLQNQN+6D5UyasL+I3AYG9hrT2sQ4LqSRlOfKrFDlLHUnNm5+NOw79546bqrsHtq/iFZryKHLZeyIGUBTxYzrNH4Oy5PZyxyO/wCG/SllsMH0i2DgZt/t7x3UEMUoY6rqRAJ1OpGm6TRybKvXJ7IWdx3ce8jlNRXugmIZkZWiIzNn13kyup1EIAO6ti34M5pA9tlIII5aGRu/vFTXSIMRE927XnVpc6MM5zXXvM32nBJOmX0oHADjwo3A9GLJYB2JGoI1A7p1o/jkzfkSMfePpbtT2dBqNeQrDbXYjGTyZTPhrXt13ojheDxHifgaz/SHo1hrCG+XdspWQIG9gojszvI40acdiNqdGCvYktcRd4hiSoO+IGvmavreyH6gNmUjrM31gwDoojVJOqnuHmatMFsu3dUXFSBGmZjMeA0otNi6QW7MzEbiQBpJPIb6580lRdwbdmSM6QDvG/8At5U3aYQTmWGdJtnUS6HtjTQyMp14qa3CbITiT2Rpw5cgKg6W9Hmv2rAs9XNqWc3LmUiSDEakiASdNBVOHkWRPmh7Sp2bbSzbtIEMqO027M5jMTG/X3Vc7PuggHOAoz9kkgbzOnmPZWhvHCam4yLIg5yq6Cd0ndIO7l3U/DbMsOFe3DpcXMjDUEEcNNNW8daDs1qqMP0D12gT3mN+vYNepCqOx0ct2nDWmylkYl/NRwgRqaNuW7gIHWwOZYaydOccOFam/AG19nmnTFsuJvnmxO4eG/yqqt3AFtvE9i42vCGj51t+kfRg3bjOGAJkuzMMogamSsAQKpbvQW6wUNcYrBC5XUiG17IgD2UMWUU0gnY2K+iQZZ07+fq+dXGDxDNoltj3BgNOe4UPgf8Aw+tKixjWttGoNhmAPHVWANXmyujbWf8A11p/XQr/ADExVVD9knygtvA35MWLp8NZ9m6ocVYuquZ7V1eMFDp51orWIy9Yc9luq3wUBbszKQO0KyO3emiuhVCVJ0OcNEDwpnBVsC5G3oCv4sKAWkBjAJHt+tSsmbqajVlG48SKqLeJvX/QytlPIAAxwnumrPZeDu9ambVQ6sxgaBYPD1am7KXZtSkT40Ox7Y8G+Iqd8Qp4n91vkKBvYpQy68xubuPLuNJoyMzeH01w/wDEb41zpFgrlxrZtrmy5s2oG/LG8jlTMTeHWXNfrkzB4maslxCEemfZ/alRSQBsrZUHM7PbPLsnLprumROtQY7Au3WMWb0uwAJEAco4matGuD/3PbH3VGz8nX3ffT5CYmM/IsT+l/8AEaVbGT9pfx512tkDEs7e0GsgqrIPfw7xVZicGL7ByrMVYMpCMSDMyCo0PfpW5/IlSMoifsKo+XzpdWDwb9ommtiWvow2F2A6ghLTgH7TIN/sI3Cq3bOLXCm2HQkvJEGRoBIaTzceyvULrotsCVU5ieA0ygV570r2I197LZlRbatmLsF9IWyN57qV7GUm0a3oPsRb6reuFgCuYIpjiQJga/4qzxCBWIXcDzJqXoViLaYdR1iQq5c2YBSQTME76qtpbbsB2+lVtT6Ev/JNdMGlAg8pTYWXPOozVM3SAN+atXH74AHt1I8xVTjtqXnn87b/AERKx+0BJ8ZipcnqIR/Zfj9POf6NVdMakwO+s50pxlm5Ya11qSSmgOb0XVjovhWZvbPuXDPWZhxNxsx+JNPOxLgiCp84PsOtQl6lPR0R9K1ssMNtpLaBFVm36wAPjNR3+kNyOyqjxk/dVffwVxT6Jjyn2TNRozKRmQxO5gQD3TUk7K4JFnafFsQzMuQ6gBwkyIADgHWoMVjLly+mFAurddgpM9aqDccxZxAXedN2lB4vaREBbUlYjOUaIMjtFOGtVeHxl7rQ57Entld7KWllkAAL3ACK7muFKkcS/Nd6NPZ6Dm7fxFpGLXLIDC5mUK2ct2VEAEmXOv3TJgrN3ZsyHnKWZbjnITnS2IUGNzkzAJMcAao9n4h1vnqSygsCIb0W3BsxBg99XG0sSy29bea4FlmK3jmIOnaRspMRMADf310QhDkj1/H/AEjNzhL3dl3tbpKl1rGQ+mGcgNBWfTTMDvBI5UftK9hWUrYuuzkQRI3xI0g5t3sU151jGS6gzdWtyfq23UxrpDHXhrrxpuFxNyzcV0G7TMQZg79Af80Y8sYe1r/KFfFKXaPSMNjFsWUW/ctuYIcgsZElgGGWZgDdUT7ewdwoesEp6MMyQCIjtBdNN1YDbfSfEXiAzI3amcmTjyB+ZquwytPD3Vx884X7Tp4eGTXuPUcKbHYyXyAmaIe22jcIDGBRVjCsMhW+xyTvRoIbnAgnU6ma8zgxuqa1cI3AjwMVH8hV8H7PRkwt4BfprT5WJIY+mD9onXnujhThs7EMCAll+1IY5IKfZAA0Gg1IJ1Nee/6zdtieuuoO52+ANcwfTHFG4uQ9YMw7DKrm5P1dQTr3a+NUjJMlPia8o9TubCs51zWbY3D0RGqsTw11Ueym47o9hl3IAcoYKofMfAIw40fhVlbeZMpaCVAyFewxg5G0I3GCa7iselvMA9zMokop1jQ77mnEcapSOdNlTc6OWgUHahjGj3REKWEZnb7NLZez0K3Qxdst11BLtOVQsDSAd59tW7X1f0b2YjUT1bQY/RAO4mqfBsUvXrZuCD9JrC9pwGMaNzA38KGmMraMnd2cczTcb0jAhdNTEaacKHuYdgTDk+IB+Yo97pInSTr3UMbh+yD4N94qNnSkANhX17Q1/ROh8iaguYW5zX+MfKrM3v0W9qn51EtwD7XmprWCiu/Jn7v3v+2u1Y9evP3GlWsNHpDs/FwPUWPeT8qEuFfrMzH1j8Eip2tpxBb1iT7qabkboHgKoyCI7doRmCgCYmACTE+NYbpM0vbnXsn+mtyjnqj+tb4CsH0lPbtx9g/0VOei3F8i86LIj4Vlfi7QASJIy8u6anTC2wTltiQYltT5EyaE6EkPhes1iXK94zhNfeaPtHVvE1mqNdthGFtZnUE6FgNBwJ5mhru5vGKMwJ+kT1l+IoG9ubypXoy2WuxsNYuq1u5bRm3gkaxoDqOWh86yWJwzqz22EZCo0JGrMRqAYO7lWp6Ox16ax6Xn2Tp+OVd6V21zsVBkmxJjQmbm48d4pXBONhjyyjOrBT0UvoStq5bdRByuptHXWM1oSfOmNsy+PzmGB4E23Rp8mUv/ABCt0npv+z8KkYVZ8EWuiK9XNb/v+jyvaOCw40uo1sniyOp/eBuk+wUC/R6w47D94hknXXc5DfwV63ctAiI05VU43ZFlmVTaQhs09kA6DmsUj4mlsrH1Se0eX/6C9gllbQiO0Cp8i4UTVLtDZBaTBM6kiTJ72EivT8Z0WtC6i2y1rOHJKGNViPiarcb0PufUuhv1i6/vDMaSuRF1y8T3/f5PN8Ds9Lbawp100++re9dBjUGKtcZ0axI3dofosrfwvPwqlxez3T00KesmX3iKX8klsqoQeqBscRwA9g30DZ0O7z1qS5hTvHu1/HtqJZB7SsO8a/GKGVhxrwGh/wATQ+I2iF0XU+4ffVftDENOUHskDhB/HuovY+y2uan0eJ7/AJn3fCnUerZOU+6RBYtXL7RqTzO4D5Ctt0O2UtrEWfrPnUk8tZMUzC4ZbYhRA958atdgf/02/H5Gni+0Qmumz0G83bTxP8rVNfU71G8LJHGFG+KrMTdkpqQe1qI0gDmCONB4jF5RPWrA3ysnfH1WHE8q6W+2cSjonx7w9uftN/02qtNwHEXT/wAMD+EVJiMVc3HKR6zD3FY99U3XHrLjbuz/AEjiNKm2Wiisd9B+OFDsdTqfLwrmaQPD5VHu0/G6pFxx9Y+YHyphJ5qfaK4xqMtWASZm7v3v7UqhzUqJj09mqJmrrNUTGqMih9o/Rn9a3wFYbpCe3b9Q/wBFba0foz+tb4CsP0h9O36nyWpy0V4vkXnQdMmCKTOTMJ5/Sg/OirR1bxNV/RVT1JI3BnnvkoB76PW6qkx2mkmNTHkN3nWl2ZKm0GYE/SIeTLJ5CeNAvrm8qgxG0eE+Q7R9inKPbQd3EnuWd2btMfBYj3UgyRotgXR16ACfS11P1G47qsOlfoL66fE1nui0nF2yQx9PtMdfzbbl4e6tN0nTsr66fzU9ewjL/wBEX1v03/Z+Bp7Uy36b/s/A0810eDlYw0Hf/OW/2vgKLNCXvzieD/00rGiDX/z9v1bny+6pnqK7+eT1WqV6Az8A1xZoa5ZH+NPhRb1A1Kx0UW09mWiATbRiWUaqs9pgDqBPGgcb0UsESudNxOVp4axnkCrvaO5fXT+YVNdEgju+VScUy0eSS0zzu/0XQdt3LEKcqwBLArIYjeILad1cwKwp9Y6Vq8VZzBh9ru+1BnwDGsvhx2fM/GlZVO9k1F7H1vp58AfqsdxoImpcAua4BJXfqpgjQ8aMdoEtM1ly5DLrPpncRpltiNWPI1BjbSZmLKCWiSwnhwndVTicb1bAM1xiBoxVWEE6zlKkHTkab/rnDrF8CzL7nAHvqzZGMeie4wDCJ46SY9kxQnWGbhHGR4wI5Gm3sbm1I8wAfemlAC52T5/E0rHSIkbQeHyrhbf4/KorbaDw+VOI7x5zQCJjUZNdYHlPgQaiZucjyogHZqVRZxzpVjHphuyYEseS60mRvrEJ/E3sG7zqK5jiR2RC89ET947/AH1WXtojcCXPK32V83YSfICi2IkWt2+qqFk7yZO9iY3KPCqHH7NRirXnyZVAyj0jovDUjdyrl3FPzFoHgvpN56s3tqO1hyfRWP0n3/u7/bFL2x10T28Uqp1di2cvEuTrrJ0B11130KWL6SXH2UAVB7IX50cuzwdWJb1t37o09tEC1Rw+zWVtvCN3KOS/Nj8gKnt4YLuEc+JPieNHKtTDDE8I8d/spkvoF/Y/o1aAxCH1v5Gq/wBviQnrr/NQGw7QF0Rv7Wp9U1Y7a+p66/zCjJVEk3c0W6Dtv+z8DTyKanpN+z8KeaqjmZEwoS6PpE9V/ilGmhrg+kX1W+K0rGiB3B9MvqN8akeky/Tf8s/zCnutKODPUDiiXWoHFKxkV2PHoeuvzPyqW6N/hUeOGtv1/gjVJiNzedIUKotppO7dvk/KssVIgEQYHvEg++tQwrPY8dvwCD2ItIy0QU1JgmhwRpv+FRmow8a0Y7M9B+LZjrm9yn5VV3rrcVU+0ffUpuk8abNWdMRdADsgPolTzX/tM0Uj/RzJOjamZ486jdZNcNvSOB76GJrArN1iohw2m5gD7xBqTrmG9f3WI9zTUNzDAVF2huJ/Hca2ILCTixxzD1l+a09MXO4g9wYfAxQZvsOR8dPhTHuKfST2Qf71qNZYdafsn2Cu1URb5H2NSrYgyN+k3DmuMWPefhypqMTe6odlYmVifCTNdpUIdjSLK3hUTcuvEmST4k6mikSlSqnkHgkQTXerExSpVhS0tYVVOg15nfSupSpVZkU+yfY1sG5+yx98fOpdsj8366/zClSqPJoMfkW1v0m8vhUhpUqdEWNNQN6Y9VvitKlQYUQkfTf8v+o1IwpUqVDkDioHWlSoMZFfjV7Vv1j/ACNT766N5/OlSqZTwipvr2T4H4VnNpj6VvH5ClSpJFoAbVBc+dKlWiMxZdKbFdpVUmcjSmlaVKmQGD3BUDrSpVgENxRQ7LXaVYwyKVKlW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3345324" y="1051414"/>
            <a:ext cx="2492145" cy="6093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Například: </a:t>
            </a:r>
          </a:p>
        </p:txBody>
      </p:sp>
      <p:sp>
        <p:nvSpPr>
          <p:cNvPr id="12" name="Ovál 11"/>
          <p:cNvSpPr/>
          <p:nvPr/>
        </p:nvSpPr>
        <p:spPr>
          <a:xfrm>
            <a:off x="6438285" y="424474"/>
            <a:ext cx="2448272" cy="1287534"/>
          </a:xfrm>
          <a:prstGeom prst="ellipse">
            <a:avLst/>
          </a:prstGeom>
          <a:solidFill>
            <a:schemeClr val="accent1">
              <a:lumMod val="20000"/>
              <a:lumOff val="80000"/>
              <a:alpha val="32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Ostatní konkrétně uvedené věci</a:t>
            </a:r>
            <a:endParaRPr lang="cs-CZ" b="1" dirty="0"/>
          </a:p>
        </p:txBody>
      </p:sp>
      <p:cxnSp>
        <p:nvCxnSpPr>
          <p:cNvPr id="15" name="Přímá spojnice se šipkou 14"/>
          <p:cNvCxnSpPr/>
          <p:nvPr/>
        </p:nvCxnSpPr>
        <p:spPr>
          <a:xfrm>
            <a:off x="7655140" y="1731205"/>
            <a:ext cx="7281" cy="5338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aoblený obdélníkový popisek 8"/>
          <p:cNvSpPr/>
          <p:nvPr/>
        </p:nvSpPr>
        <p:spPr>
          <a:xfrm>
            <a:off x="3407250" y="2001033"/>
            <a:ext cx="2594472" cy="577615"/>
          </a:xfrm>
          <a:prstGeom prst="wedgeRoundRectCallout">
            <a:avLst>
              <a:gd name="adj1" fmla="val -30062"/>
              <a:gd name="adj2" fmla="val -874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Fotoaparát 100.000</a:t>
            </a:r>
            <a:endParaRPr lang="cs-CZ" dirty="0"/>
          </a:p>
        </p:txBody>
      </p:sp>
      <p:sp>
        <p:nvSpPr>
          <p:cNvPr id="10" name="Zaoblený obdélníkový popisek 9"/>
          <p:cNvSpPr/>
          <p:nvPr/>
        </p:nvSpPr>
        <p:spPr>
          <a:xfrm>
            <a:off x="3407250" y="2745446"/>
            <a:ext cx="2594472" cy="577615"/>
          </a:xfrm>
          <a:prstGeom prst="wedgeRoundRectCallout">
            <a:avLst>
              <a:gd name="adj1" fmla="val -30062"/>
              <a:gd name="adj2" fmla="val -874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Stavební součásti 200.000 </a:t>
            </a:r>
            <a:endParaRPr lang="cs-CZ" dirty="0"/>
          </a:p>
        </p:txBody>
      </p:sp>
      <p:sp>
        <p:nvSpPr>
          <p:cNvPr id="11" name="Zaoblený obdélníkový popisek 10"/>
          <p:cNvSpPr/>
          <p:nvPr/>
        </p:nvSpPr>
        <p:spPr>
          <a:xfrm>
            <a:off x="3413235" y="3452890"/>
            <a:ext cx="2594472" cy="577615"/>
          </a:xfrm>
          <a:prstGeom prst="wedgeRoundRectCallout">
            <a:avLst>
              <a:gd name="adj1" fmla="val -30062"/>
              <a:gd name="adj2" fmla="val -874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Obraz Lekníny, Monet 500.000</a:t>
            </a:r>
            <a:endParaRPr lang="cs-CZ" dirty="0"/>
          </a:p>
        </p:txBody>
      </p:sp>
      <p:sp>
        <p:nvSpPr>
          <p:cNvPr id="14" name="Čárový popisek 2 13"/>
          <p:cNvSpPr/>
          <p:nvPr/>
        </p:nvSpPr>
        <p:spPr>
          <a:xfrm>
            <a:off x="307975" y="3070991"/>
            <a:ext cx="2679849" cy="588861"/>
          </a:xfrm>
          <a:prstGeom prst="borderCallout2">
            <a:avLst>
              <a:gd name="adj1" fmla="val 9800"/>
              <a:gd name="adj2" fmla="val 100767"/>
              <a:gd name="adj3" fmla="val 34510"/>
              <a:gd name="adj4" fmla="val 112934"/>
              <a:gd name="adj5" fmla="val -17972"/>
              <a:gd name="adj6" fmla="val 119734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solidFill>
                  <a:srgbClr val="FF0000"/>
                </a:solidFill>
              </a:rPr>
              <a:t>Pokud nestačí </a:t>
            </a:r>
          </a:p>
          <a:p>
            <a:pPr algn="ctr"/>
            <a:r>
              <a:rPr lang="cs-CZ" sz="1600" dirty="0" smtClean="0">
                <a:solidFill>
                  <a:srgbClr val="FF0000"/>
                </a:solidFill>
              </a:rPr>
              <a:t>limit 20 % z PČ</a:t>
            </a:r>
            <a:endParaRPr lang="cs-CZ" sz="1600" dirty="0">
              <a:solidFill>
                <a:srgbClr val="FF0000"/>
              </a:solidFill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6438285" y="2288533"/>
            <a:ext cx="2598211" cy="24630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2060"/>
                </a:solidFill>
              </a:rPr>
              <a:t>Věci, které nejsou vyjmenované, </a:t>
            </a:r>
            <a:endParaRPr lang="cs-CZ" dirty="0" smtClean="0">
              <a:solidFill>
                <a:srgbClr val="002060"/>
              </a:solidFill>
            </a:endParaRPr>
          </a:p>
          <a:p>
            <a:pPr algn="ctr"/>
            <a:r>
              <a:rPr lang="cs-CZ" dirty="0" smtClean="0">
                <a:solidFill>
                  <a:srgbClr val="002060"/>
                </a:solidFill>
              </a:rPr>
              <a:t>ale </a:t>
            </a:r>
            <a:r>
              <a:rPr lang="cs-CZ" dirty="0">
                <a:solidFill>
                  <a:srgbClr val="002060"/>
                </a:solidFill>
              </a:rPr>
              <a:t>také s nimi chodíme mimo místo pojištění nebo je potřeba vyšší limit nebo by jinak kryty pojištěním nebyly </a:t>
            </a:r>
          </a:p>
        </p:txBody>
      </p:sp>
      <p:sp>
        <p:nvSpPr>
          <p:cNvPr id="17" name="Čárový popisek 2 16"/>
          <p:cNvSpPr/>
          <p:nvPr/>
        </p:nvSpPr>
        <p:spPr>
          <a:xfrm>
            <a:off x="307973" y="3741268"/>
            <a:ext cx="2679849" cy="588861"/>
          </a:xfrm>
          <a:prstGeom prst="borderCallout2">
            <a:avLst>
              <a:gd name="adj1" fmla="val 9800"/>
              <a:gd name="adj2" fmla="val 100767"/>
              <a:gd name="adj3" fmla="val 54372"/>
              <a:gd name="adj4" fmla="val 114124"/>
              <a:gd name="adj5" fmla="val 6441"/>
              <a:gd name="adj6" fmla="val 12017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solidFill>
                  <a:srgbClr val="FF0000"/>
                </a:solidFill>
              </a:rPr>
              <a:t>Nad 100.000 nutno doložit znalecký posudek</a:t>
            </a:r>
            <a:endParaRPr lang="cs-CZ" sz="1600" dirty="0">
              <a:solidFill>
                <a:srgbClr val="FF0000"/>
              </a:solidFill>
            </a:endParaRPr>
          </a:p>
        </p:txBody>
      </p:sp>
      <p:sp>
        <p:nvSpPr>
          <p:cNvPr id="18" name="Čárový popisek 2 17"/>
          <p:cNvSpPr/>
          <p:nvPr/>
        </p:nvSpPr>
        <p:spPr>
          <a:xfrm>
            <a:off x="255180" y="4917083"/>
            <a:ext cx="2679849" cy="1452957"/>
          </a:xfrm>
          <a:prstGeom prst="borderCallout2">
            <a:avLst>
              <a:gd name="adj1" fmla="val 31891"/>
              <a:gd name="adj2" fmla="val 98907"/>
              <a:gd name="adj3" fmla="val 34293"/>
              <a:gd name="adj4" fmla="val 114165"/>
              <a:gd name="adj5" fmla="val 15988"/>
              <a:gd name="adj6" fmla="val 120411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solidFill>
                  <a:srgbClr val="FF0000"/>
                </a:solidFill>
              </a:rPr>
              <a:t>Věc sloužící k podnikání či povolání, vyjma telefonu, výpočetní a kopírovací techniky (jsou pojištěny v rámci vybavení domácnosti)</a:t>
            </a:r>
            <a:endParaRPr lang="cs-CZ" sz="1600" dirty="0">
              <a:solidFill>
                <a:srgbClr val="FF0000"/>
              </a:solidFill>
            </a:endParaRPr>
          </a:p>
        </p:txBody>
      </p:sp>
      <p:sp>
        <p:nvSpPr>
          <p:cNvPr id="19" name="Zaoblený obdélníkový popisek 18"/>
          <p:cNvSpPr/>
          <p:nvPr/>
        </p:nvSpPr>
        <p:spPr>
          <a:xfrm>
            <a:off x="3415145" y="4153612"/>
            <a:ext cx="2594472" cy="577615"/>
          </a:xfrm>
          <a:prstGeom prst="wedgeRoundRectCallout">
            <a:avLst>
              <a:gd name="adj1" fmla="val -30062"/>
              <a:gd name="adj2" fmla="val -874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Sbírka známek 400.000</a:t>
            </a:r>
            <a:endParaRPr lang="cs-CZ" dirty="0"/>
          </a:p>
        </p:txBody>
      </p:sp>
      <p:sp>
        <p:nvSpPr>
          <p:cNvPr id="24" name="Čárový popisek 2 23"/>
          <p:cNvSpPr/>
          <p:nvPr/>
        </p:nvSpPr>
        <p:spPr>
          <a:xfrm>
            <a:off x="307975" y="3750793"/>
            <a:ext cx="2679849" cy="1000775"/>
          </a:xfrm>
          <a:prstGeom prst="borderCallout2">
            <a:avLst>
              <a:gd name="adj1" fmla="val 9800"/>
              <a:gd name="adj2" fmla="val 100767"/>
              <a:gd name="adj3" fmla="val 89958"/>
              <a:gd name="adj4" fmla="val 109148"/>
              <a:gd name="adj5" fmla="val 59699"/>
              <a:gd name="adj6" fmla="val 121089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solidFill>
                  <a:srgbClr val="FF0000"/>
                </a:solidFill>
              </a:rPr>
              <a:t>Pokud nestačí limit </a:t>
            </a:r>
          </a:p>
          <a:p>
            <a:pPr algn="ctr"/>
            <a:r>
              <a:rPr lang="cs-CZ" sz="1600" dirty="0" smtClean="0">
                <a:solidFill>
                  <a:srgbClr val="FF0000"/>
                </a:solidFill>
              </a:rPr>
              <a:t>20 % z PČ. </a:t>
            </a:r>
          </a:p>
          <a:p>
            <a:pPr algn="ctr"/>
            <a:r>
              <a:rPr lang="cs-CZ" sz="1600" dirty="0" smtClean="0">
                <a:solidFill>
                  <a:srgbClr val="FF0000"/>
                </a:solidFill>
              </a:rPr>
              <a:t>Nad 100.000 nutno doložit znalecký posudek</a:t>
            </a:r>
            <a:endParaRPr lang="cs-CZ" sz="1600" dirty="0">
              <a:solidFill>
                <a:srgbClr val="FF0000"/>
              </a:solidFill>
            </a:endParaRPr>
          </a:p>
        </p:txBody>
      </p:sp>
      <p:sp>
        <p:nvSpPr>
          <p:cNvPr id="13" name="Zaoblený obdélníkový popisek 12"/>
          <p:cNvSpPr/>
          <p:nvPr/>
        </p:nvSpPr>
        <p:spPr>
          <a:xfrm>
            <a:off x="3407250" y="4877033"/>
            <a:ext cx="2594472" cy="577615"/>
          </a:xfrm>
          <a:prstGeom prst="wedgeRoundRectCallout">
            <a:avLst>
              <a:gd name="adj1" fmla="val -30062"/>
              <a:gd name="adj2" fmla="val -874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Bruska</a:t>
            </a:r>
            <a:endParaRPr lang="cs-CZ" dirty="0"/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021001"/>
            <a:ext cx="2604903" cy="1954230"/>
          </a:xfrm>
          <a:prstGeom prst="rect">
            <a:avLst/>
          </a:prstGeom>
        </p:spPr>
      </p:pic>
      <p:sp>
        <p:nvSpPr>
          <p:cNvPr id="21" name="Čárový popisek 2 20"/>
          <p:cNvSpPr/>
          <p:nvPr/>
        </p:nvSpPr>
        <p:spPr>
          <a:xfrm>
            <a:off x="6228184" y="5444161"/>
            <a:ext cx="2563531" cy="863222"/>
          </a:xfrm>
          <a:prstGeom prst="borderCallout2">
            <a:avLst>
              <a:gd name="adj1" fmla="val -1001"/>
              <a:gd name="adj2" fmla="val 71818"/>
              <a:gd name="adj3" fmla="val -32099"/>
              <a:gd name="adj4" fmla="val 84499"/>
              <a:gd name="adj5" fmla="val -82649"/>
              <a:gd name="adj6" fmla="val 9661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Limity naleznete na následujícím </a:t>
            </a:r>
            <a:r>
              <a:rPr lang="cs-CZ" dirty="0" err="1" smtClean="0"/>
              <a:t>slidu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635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44925"/>
            <a:ext cx="2996952" cy="2996952"/>
          </a:xfrm>
          <a:prstGeom prst="rect">
            <a:avLst/>
          </a:prstGeom>
        </p:spPr>
      </p:pic>
      <p:sp>
        <p:nvSpPr>
          <p:cNvPr id="49" name="Obdélník 48"/>
          <p:cNvSpPr/>
          <p:nvPr/>
        </p:nvSpPr>
        <p:spPr>
          <a:xfrm>
            <a:off x="0" y="5477489"/>
            <a:ext cx="9108503" cy="99513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5459140" cy="461463"/>
          </a:xfrm>
        </p:spPr>
        <p:txBody>
          <a:bodyPr/>
          <a:lstStyle/>
          <a:p>
            <a:r>
              <a:rPr lang="cs-CZ" sz="2400" dirty="0" smtClean="0"/>
              <a:t>Domácnost – předmět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76</a:t>
            </a:fld>
            <a:endParaRPr lang="cs-CZ"/>
          </a:p>
        </p:txBody>
      </p:sp>
      <p:graphicFrame>
        <p:nvGraphicFramePr>
          <p:cNvPr id="22" name="Tabulk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995425"/>
              </p:ext>
            </p:extLst>
          </p:nvPr>
        </p:nvGraphicFramePr>
        <p:xfrm>
          <a:off x="197767" y="3212976"/>
          <a:ext cx="8712967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9317"/>
                <a:gridCol w="2683650"/>
              </a:tblGrid>
              <a:tr h="154816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Věci umístěné v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Limit na 1 PU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bytě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zvolený limit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příslušenství domácnosti nebo garáži na jiné adrese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20 % z PČ domácnosti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společných prostorech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5.000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kdekoli</a:t>
                      </a:r>
                      <a:r>
                        <a:rPr lang="cs-CZ" baseline="0" dirty="0" smtClean="0"/>
                        <a:t> v ČR rizikem odcizení/vandalismus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zvolený limit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mtClean="0"/>
                        <a:t>prostá</a:t>
                      </a:r>
                      <a:r>
                        <a:rPr lang="cs-CZ" baseline="0" smtClean="0"/>
                        <a:t> </a:t>
                      </a:r>
                      <a:r>
                        <a:rPr lang="cs-CZ" baseline="0" dirty="0" smtClean="0"/>
                        <a:t>krádež – tj. nebyla překonána překážka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neplní se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odcizené loupeží</a:t>
                      </a:r>
                      <a:r>
                        <a:rPr lang="cs-CZ" baseline="0" dirty="0" smtClean="0"/>
                        <a:t>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zvolený limit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zavazadlovém</a:t>
                      </a:r>
                      <a:r>
                        <a:rPr lang="cs-CZ" baseline="0" dirty="0" smtClean="0"/>
                        <a:t> prostoru auta (pouze u varianty Premiant)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20.000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Ovál 5"/>
          <p:cNvSpPr/>
          <p:nvPr/>
        </p:nvSpPr>
        <p:spPr>
          <a:xfrm>
            <a:off x="6228184" y="692696"/>
            <a:ext cx="2448272" cy="1287534"/>
          </a:xfrm>
          <a:prstGeom prst="ellipse">
            <a:avLst/>
          </a:prstGeom>
          <a:solidFill>
            <a:schemeClr val="accent1">
              <a:lumMod val="20000"/>
              <a:lumOff val="80000"/>
              <a:alpha val="32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Ostatní konkrétně uvedené věci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64" y="1218421"/>
            <a:ext cx="2772420" cy="184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0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5517232"/>
            <a:ext cx="9144000" cy="9361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7115324" cy="461463"/>
          </a:xfrm>
        </p:spPr>
        <p:txBody>
          <a:bodyPr/>
          <a:lstStyle/>
          <a:p>
            <a:r>
              <a:rPr lang="cs-CZ" sz="2400" dirty="0" smtClean="0"/>
              <a:t>Domácnost – místo pojištění – shrnutí limitů 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77</a:t>
            </a:fld>
            <a:endParaRPr lang="cs-CZ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267670"/>
              </p:ext>
            </p:extLst>
          </p:nvPr>
        </p:nvGraphicFramePr>
        <p:xfrm>
          <a:off x="72007" y="1052736"/>
          <a:ext cx="9036497" cy="5328592"/>
        </p:xfrm>
        <a:graphic>
          <a:graphicData uri="http://schemas.openxmlformats.org/drawingml/2006/table">
            <a:tbl>
              <a:tblPr/>
              <a:tblGrid>
                <a:gridCol w="1580216"/>
                <a:gridCol w="1041773"/>
                <a:gridCol w="1041773"/>
                <a:gridCol w="1041773"/>
                <a:gridCol w="1041773"/>
                <a:gridCol w="1123708"/>
                <a:gridCol w="1123708"/>
                <a:gridCol w="1041773"/>
              </a:tblGrid>
              <a:tr h="48150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Domácnost</a:t>
                      </a:r>
                    </a:p>
                  </a:txBody>
                  <a:tcPr marL="7861" marR="7861" marT="78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6010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Pojištěné věci</a:t>
                      </a:r>
                    </a:p>
                  </a:txBody>
                  <a:tcPr marL="7075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Místo uložení 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206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Byt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Příslušenství bytu </a:t>
                      </a:r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(např. sklep)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Společné prostory </a:t>
                      </a:r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(např. kolárna)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Mimo domov</a:t>
                      </a:r>
                      <a:b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(místo určené k odkládání)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Věci u sebe 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Zavazadlový prostor auta</a:t>
                      </a:r>
                      <a:b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(varianta PREMIANT)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Studentské ubytování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470799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Vybavení domácnosti a osobní věci</a:t>
                      </a:r>
                    </a:p>
                  </a:txBody>
                  <a:tcPr marL="7075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pojistná částka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20 %</a:t>
                      </a:r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pojistné částky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5 000 Kč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5 000 Kč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20 000 Kč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sjednaný limit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799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Cennosti</a:t>
                      </a:r>
                    </a:p>
                  </a:txBody>
                  <a:tcPr marL="7075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20 %</a:t>
                      </a:r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pojistné částky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5 000 Kč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799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Věci zvláštní hodnoty</a:t>
                      </a:r>
                    </a:p>
                  </a:txBody>
                  <a:tcPr marL="7075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%</a:t>
                      </a:r>
                      <a:b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pojistné částky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5 000 Kč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799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Peníze</a:t>
                      </a:r>
                    </a:p>
                  </a:txBody>
                  <a:tcPr marL="7075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20.000,- Kč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5 000 Kč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799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Jízdní kolo </a:t>
                      </a:r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(nespecifikované)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75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plná hodnota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20 %</a:t>
                      </a:r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pojistné částky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5 000 Kč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5 000 Kč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5 000 Kč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20 000 Kč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plná hodnota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799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Dětský kočárek </a:t>
                      </a:r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(nespecifikovaný)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75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plná hodnota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20 %</a:t>
                      </a:r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pojistné částky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5 000 Kč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5 000 Kč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5 000 Kč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20 000 Kč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plná hodnota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799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Jízdní kolo</a:t>
                      </a:r>
                      <a:b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(individuálně pojištěné)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75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sjednaný limit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20 %</a:t>
                      </a:r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pojistné částky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5 000 Kč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50 %</a:t>
                      </a:r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sjednaného limitu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50 %</a:t>
                      </a:r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sjednaného limitu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20 000 Kč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sjednaný limit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799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Ostatní věci</a:t>
                      </a:r>
                      <a:b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(individuálně pojištné)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75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sjednaný limit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20 %</a:t>
                      </a:r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pojistné částky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5 000 Kč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sjednaný limit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sjednaný limit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20 000 Kč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sjednaný limit</a:t>
                      </a:r>
                    </a:p>
                  </a:txBody>
                  <a:tcPr marL="7861" marR="7861" marT="7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39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Domácnost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78</a:t>
            </a:fld>
            <a:endParaRPr lang="cs-CZ"/>
          </a:p>
        </p:txBody>
      </p:sp>
      <p:sp>
        <p:nvSpPr>
          <p:cNvPr id="5" name="Zaoblený obdélník 4"/>
          <p:cNvSpPr/>
          <p:nvPr/>
        </p:nvSpPr>
        <p:spPr>
          <a:xfrm>
            <a:off x="1034662" y="1892285"/>
            <a:ext cx="6408712" cy="18234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Minimální cena za m² obytné plochy </a:t>
            </a:r>
          </a:p>
          <a:p>
            <a:pPr algn="ctr"/>
            <a:r>
              <a:rPr lang="cs-CZ" dirty="0" smtClean="0"/>
              <a:t>Jednoduché = 4.500,-</a:t>
            </a:r>
          </a:p>
          <a:p>
            <a:pPr algn="ctr"/>
            <a:r>
              <a:rPr lang="cs-CZ" dirty="0" smtClean="0"/>
              <a:t>Standardní = 6.500,-</a:t>
            </a:r>
          </a:p>
          <a:p>
            <a:pPr algn="ctr"/>
            <a:r>
              <a:rPr lang="cs-CZ" dirty="0" smtClean="0"/>
              <a:t>Nadstandard = 9.500,-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691680" y="1556792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 rot="21295826">
            <a:off x="1979712" y="1050470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Jak stanovíme pojistnou částku?</a:t>
            </a:r>
            <a:endParaRPr lang="cs-CZ" sz="24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034662" y="4420562"/>
            <a:ext cx="6993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hlinkClick r:id="rId2"/>
              </a:rPr>
              <a:t>http://cenadomacnosti.sousedradi.cz/#!/</a:t>
            </a:r>
            <a:r>
              <a:rPr lang="cs-CZ" sz="2400" b="1" dirty="0" smtClean="0">
                <a:hlinkClick r:id="rId2"/>
              </a:rPr>
              <a:t>intro</a:t>
            </a:r>
            <a:endParaRPr lang="cs-CZ" sz="2400" b="1" dirty="0" smtClean="0"/>
          </a:p>
          <a:p>
            <a:endParaRPr lang="cs-CZ" sz="2400" b="1" dirty="0"/>
          </a:p>
        </p:txBody>
      </p:sp>
      <p:sp>
        <p:nvSpPr>
          <p:cNvPr id="8" name="Zaoblený obdélník 7"/>
          <p:cNvSpPr/>
          <p:nvPr/>
        </p:nvSpPr>
        <p:spPr>
          <a:xfrm>
            <a:off x="386590" y="3861048"/>
            <a:ext cx="7704856" cy="151216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aoblený obdélník 9"/>
          <p:cNvSpPr/>
          <p:nvPr/>
        </p:nvSpPr>
        <p:spPr>
          <a:xfrm>
            <a:off x="386590" y="1741458"/>
            <a:ext cx="1584273" cy="75143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Výpočtem</a:t>
            </a:r>
          </a:p>
          <a:p>
            <a:pPr algn="ctr"/>
            <a:r>
              <a:rPr lang="cs-CZ" b="1" dirty="0" smtClean="0"/>
              <a:t> v Balíčkách</a:t>
            </a:r>
            <a:endParaRPr lang="cs-CZ" b="1" dirty="0"/>
          </a:p>
        </p:txBody>
      </p:sp>
      <p:sp>
        <p:nvSpPr>
          <p:cNvPr id="11" name="Zaoblený obdélník 10"/>
          <p:cNvSpPr/>
          <p:nvPr/>
        </p:nvSpPr>
        <p:spPr>
          <a:xfrm>
            <a:off x="107407" y="3669124"/>
            <a:ext cx="1584273" cy="75143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Výpočtem přes web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5370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Domácnost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79</a:t>
            </a:fld>
            <a:endParaRPr lang="cs-CZ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762564"/>
              </p:ext>
            </p:extLst>
          </p:nvPr>
        </p:nvGraphicFramePr>
        <p:xfrm>
          <a:off x="328806" y="1484784"/>
          <a:ext cx="8064896" cy="36068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893398"/>
                <a:gridCol w="1877174"/>
                <a:gridCol w="2294324"/>
              </a:tblGrid>
              <a:tr h="370840"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Nová cena do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Časová cena od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Elektrospotřebiče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cs-CZ" sz="3600" dirty="0" smtClean="0"/>
                        <a:t>3 roky</a:t>
                      </a:r>
                      <a:endParaRPr lang="cs-CZ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r>
                        <a:rPr lang="cs-CZ" sz="3600" dirty="0" smtClean="0"/>
                        <a:t>3 +</a:t>
                      </a:r>
                      <a:endParaRPr lang="cs-CZ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Výpočetní technika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Telefony, kamery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Sportovní potřeby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Dílenské a zahradní motorové nářadí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Oděvy a obuv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smtClean="0"/>
                        <a:t>1 rok</a:t>
                      </a:r>
                      <a:endParaRPr lang="cs-CZ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1 +</a:t>
                      </a:r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8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Věci zvláštní hodnoty a cennosti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Obvyklá</a:t>
                      </a:r>
                      <a:r>
                        <a:rPr lang="cs-CZ" b="1" baseline="0" dirty="0" smtClean="0"/>
                        <a:t> cena</a:t>
                      </a:r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ovéPole 11"/>
          <p:cNvSpPr txBox="1"/>
          <p:nvPr/>
        </p:nvSpPr>
        <p:spPr>
          <a:xfrm rot="21295826">
            <a:off x="4511091" y="643449"/>
            <a:ext cx="4754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V jakých cenách plníme?</a:t>
            </a:r>
            <a:endParaRPr lang="cs-CZ" sz="24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28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4" r="15210"/>
          <a:stretch/>
        </p:blipFill>
        <p:spPr>
          <a:xfrm>
            <a:off x="0" y="1772816"/>
            <a:ext cx="5641826" cy="3600400"/>
          </a:xfrm>
          <a:prstGeom prst="rect">
            <a:avLst/>
          </a:prstGeom>
        </p:spPr>
      </p:pic>
      <p:sp>
        <p:nvSpPr>
          <p:cNvPr id="10" name="Ohnutý roh 9"/>
          <p:cNvSpPr/>
          <p:nvPr/>
        </p:nvSpPr>
        <p:spPr>
          <a:xfrm>
            <a:off x="4932040" y="3717032"/>
            <a:ext cx="4032448" cy="792088"/>
          </a:xfrm>
          <a:prstGeom prst="foldedCorner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10.000             </a:t>
            </a:r>
            <a:r>
              <a:rPr lang="cs-CZ" sz="2400" b="1" dirty="0" smtClean="0"/>
              <a:t>20.000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5171107" cy="461463"/>
          </a:xfrm>
        </p:spPr>
        <p:txBody>
          <a:bodyPr/>
          <a:lstStyle/>
          <a:p>
            <a:r>
              <a:rPr lang="cs-CZ" sz="2400" dirty="0" smtClean="0"/>
              <a:t>Náš domov – co je nového?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  <p:sp>
        <p:nvSpPr>
          <p:cNvPr id="4" name="Zaoblený obdélníkový popisek 3"/>
          <p:cNvSpPr/>
          <p:nvPr/>
        </p:nvSpPr>
        <p:spPr>
          <a:xfrm>
            <a:off x="5868144" y="440668"/>
            <a:ext cx="3096344" cy="1512168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rgbClr val="002060"/>
                </a:solidFill>
              </a:rPr>
              <a:t>Zdály se Vám naše limity nízké?</a:t>
            </a: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2771800" y="5589240"/>
            <a:ext cx="4860540" cy="81030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r>
              <a:rPr lang="cs-CZ" b="1" dirty="0" smtClean="0">
                <a:solidFill>
                  <a:srgbClr val="FF0000"/>
                </a:solidFill>
              </a:rPr>
              <a:t>Zvýšené limity: </a:t>
            </a:r>
            <a:r>
              <a:rPr lang="cs-CZ" dirty="0" smtClean="0"/>
              <a:t>Sklo </a:t>
            </a:r>
            <a:r>
              <a:rPr lang="cs-CZ" dirty="0" err="1" smtClean="0"/>
              <a:t>all</a:t>
            </a:r>
            <a:r>
              <a:rPr lang="cs-CZ" dirty="0" smtClean="0"/>
              <a:t> risk, Graffiti</a:t>
            </a:r>
            <a:endParaRPr lang="cs-CZ" dirty="0"/>
          </a:p>
        </p:txBody>
      </p:sp>
      <p:sp>
        <p:nvSpPr>
          <p:cNvPr id="5" name="Šipka doprava 4"/>
          <p:cNvSpPr/>
          <p:nvPr/>
        </p:nvSpPr>
        <p:spPr>
          <a:xfrm>
            <a:off x="6534218" y="3861048"/>
            <a:ext cx="828092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660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Domácnost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80</a:t>
            </a:fld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539552" y="1268760"/>
            <a:ext cx="2520280" cy="8640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Časová cena</a:t>
            </a:r>
            <a:endParaRPr lang="cs-CZ" b="1" dirty="0"/>
          </a:p>
        </p:txBody>
      </p:sp>
      <p:sp>
        <p:nvSpPr>
          <p:cNvPr id="5" name="Zaoblený obdélník 4"/>
          <p:cNvSpPr/>
          <p:nvPr/>
        </p:nvSpPr>
        <p:spPr>
          <a:xfrm>
            <a:off x="539552" y="4581128"/>
            <a:ext cx="2520280" cy="8640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Obvyklá cena</a:t>
            </a:r>
            <a:endParaRPr lang="cs-CZ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3075062" y="1268760"/>
            <a:ext cx="5457378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Nová cena snížená o opotřebení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>
          <a:xfrm>
            <a:off x="3075062" y="4581128"/>
            <a:ext cx="5457378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Cena, za jakou je možno předmět stejné kvality, stáří a opotřebení zakoupit v daném čase</a:t>
            </a:r>
            <a:endParaRPr lang="cs-CZ" dirty="0"/>
          </a:p>
        </p:txBody>
      </p:sp>
      <p:sp>
        <p:nvSpPr>
          <p:cNvPr id="8" name="Čárový popisek 2 7"/>
          <p:cNvSpPr/>
          <p:nvPr/>
        </p:nvSpPr>
        <p:spPr>
          <a:xfrm>
            <a:off x="539552" y="2420888"/>
            <a:ext cx="7992888" cy="2016224"/>
          </a:xfrm>
          <a:prstGeom prst="borderCallout2">
            <a:avLst>
              <a:gd name="adj1" fmla="val -1265"/>
              <a:gd name="adj2" fmla="val 66914"/>
              <a:gd name="adj3" fmla="val -6034"/>
              <a:gd name="adj4" fmla="val 86501"/>
              <a:gd name="adj5" fmla="val -23326"/>
              <a:gd name="adj6" fmla="val 91625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b="1" dirty="0" smtClean="0">
                <a:solidFill>
                  <a:srgbClr val="FF0000"/>
                </a:solidFill>
              </a:rPr>
              <a:t>Příklad:</a:t>
            </a:r>
            <a:r>
              <a:rPr lang="cs-CZ" dirty="0" smtClean="0">
                <a:solidFill>
                  <a:srgbClr val="FF0000"/>
                </a:solidFill>
              </a:rPr>
              <a:t> Zloděj Vám z bytu odcizil notebook</a:t>
            </a:r>
          </a:p>
          <a:p>
            <a:pPr algn="ctr"/>
            <a:r>
              <a:rPr lang="cs-CZ" dirty="0" smtClean="0"/>
              <a:t>V roce 2011 jste zakoupili notebook za 40.000. </a:t>
            </a:r>
          </a:p>
          <a:p>
            <a:pPr algn="ctr"/>
            <a:r>
              <a:rPr lang="cs-CZ" dirty="0" smtClean="0"/>
              <a:t>Dnes byste nový, stejných parametrů koupili za 20.000. </a:t>
            </a:r>
          </a:p>
          <a:p>
            <a:pPr algn="ctr"/>
            <a:r>
              <a:rPr lang="cs-CZ" dirty="0" smtClean="0"/>
              <a:t>Váš notebook je však již opotřeben, např. baterka vydrží sotva hodinu, je poškrábaný, životnost NB je stanovena na 5 let</a:t>
            </a:r>
          </a:p>
          <a:p>
            <a:pPr algn="ctr"/>
            <a:r>
              <a:rPr lang="cs-CZ" dirty="0" smtClean="0"/>
              <a:t>Od částky 20.000 odečteme opotřebení (60 %), výsledné plnění bude 8.000</a:t>
            </a:r>
          </a:p>
          <a:p>
            <a:pPr algn="ctr"/>
            <a:endParaRPr lang="cs-CZ" dirty="0"/>
          </a:p>
        </p:txBody>
      </p:sp>
      <p:pic>
        <p:nvPicPr>
          <p:cNvPr id="10" name="Picture 17" descr="csob_stick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21" y="404664"/>
            <a:ext cx="1754368" cy="115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 rot="21300000">
            <a:off x="7276538" y="508104"/>
            <a:ext cx="1837731" cy="76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b="1" dirty="0" smtClean="0">
                <a:ea typeface="ＭＳ Ｐゴシック" charset="0"/>
                <a:cs typeface="ＭＳ Ｐゴシック" charset="0"/>
              </a:rPr>
              <a:t>Vysvětlení pojmů</a:t>
            </a:r>
            <a:endParaRPr lang="cs-CZ" b="1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87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5243115" cy="461463"/>
          </a:xfrm>
        </p:spPr>
        <p:txBody>
          <a:bodyPr/>
          <a:lstStyle/>
          <a:p>
            <a:r>
              <a:rPr lang="cs-CZ" sz="2400" dirty="0" smtClean="0"/>
              <a:t>Domácnost – náhradní ubytování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81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" y="3068960"/>
            <a:ext cx="4446206" cy="3356992"/>
          </a:xfrm>
          <a:prstGeom prst="rect">
            <a:avLst/>
          </a:prstGeom>
        </p:spPr>
      </p:pic>
      <p:sp>
        <p:nvSpPr>
          <p:cNvPr id="5" name="Zaoblený obdélník 4"/>
          <p:cNvSpPr/>
          <p:nvPr/>
        </p:nvSpPr>
        <p:spPr>
          <a:xfrm>
            <a:off x="2267744" y="1412776"/>
            <a:ext cx="3888432" cy="1224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Bude-li domácnost neobyvatelná </a:t>
            </a:r>
          </a:p>
          <a:p>
            <a:pPr algn="ctr"/>
            <a:r>
              <a:rPr lang="cs-CZ" dirty="0" smtClean="0"/>
              <a:t>z důvodu pojištěných rizik, </a:t>
            </a:r>
          </a:p>
          <a:p>
            <a:pPr algn="ctr"/>
            <a:r>
              <a:rPr lang="cs-CZ" dirty="0" smtClean="0"/>
              <a:t>uhradíme náklady na náhradní ubytování</a:t>
            </a:r>
            <a:endParaRPr lang="cs-CZ" dirty="0"/>
          </a:p>
        </p:txBody>
      </p:sp>
      <p:sp>
        <p:nvSpPr>
          <p:cNvPr id="8" name="Zaoblený obdélník 7"/>
          <p:cNvSpPr/>
          <p:nvPr/>
        </p:nvSpPr>
        <p:spPr>
          <a:xfrm>
            <a:off x="5004048" y="2456892"/>
            <a:ext cx="1620180" cy="36004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Limit 30.000</a:t>
            </a:r>
            <a:endParaRPr lang="cs-CZ" dirty="0"/>
          </a:p>
        </p:txBody>
      </p:sp>
      <p:sp>
        <p:nvSpPr>
          <p:cNvPr id="6" name="Šipka doprava 5"/>
          <p:cNvSpPr/>
          <p:nvPr/>
        </p:nvSpPr>
        <p:spPr>
          <a:xfrm>
            <a:off x="4427984" y="4376514"/>
            <a:ext cx="432048" cy="100811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36615"/>
            <a:ext cx="4281636" cy="334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9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Domácnost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82</a:t>
            </a:fld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2195736" y="1351594"/>
            <a:ext cx="4248472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Povinnosti pojištěného</a:t>
            </a:r>
            <a:endParaRPr lang="cs-CZ" sz="2400" b="1" dirty="0"/>
          </a:p>
        </p:txBody>
      </p:sp>
      <p:sp>
        <p:nvSpPr>
          <p:cNvPr id="5" name="Zaoblený obdélník 4"/>
          <p:cNvSpPr/>
          <p:nvPr/>
        </p:nvSpPr>
        <p:spPr>
          <a:xfrm>
            <a:off x="2195736" y="2575730"/>
            <a:ext cx="4248472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Udržovat předmět pojištění v dobrém technickém stavu</a:t>
            </a:r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2226462" y="3582999"/>
            <a:ext cx="4248472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Před počátkem stěhování informovat pojistitele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>
          <a:xfrm>
            <a:off x="2217076" y="4591954"/>
            <a:ext cx="4248472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 prostorách pod úrovní terénu umístit předměty alespoň 12cm nad úrovní podlahy</a:t>
            </a:r>
            <a:endParaRPr lang="cs-CZ" dirty="0"/>
          </a:p>
        </p:txBody>
      </p:sp>
      <p:cxnSp>
        <p:nvCxnSpPr>
          <p:cNvPr id="9" name="Pravoúhlá spojnice 8"/>
          <p:cNvCxnSpPr>
            <a:stCxn id="4" idx="1"/>
            <a:endCxn id="5" idx="1"/>
          </p:cNvCxnSpPr>
          <p:nvPr/>
        </p:nvCxnSpPr>
        <p:spPr>
          <a:xfrm rot="10800000" flipV="1">
            <a:off x="2195736" y="1819646"/>
            <a:ext cx="12700" cy="1224136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ravoúhlá spojnice 10"/>
          <p:cNvCxnSpPr>
            <a:stCxn id="4" idx="1"/>
            <a:endCxn id="6" idx="1"/>
          </p:cNvCxnSpPr>
          <p:nvPr/>
        </p:nvCxnSpPr>
        <p:spPr>
          <a:xfrm rot="10800000" flipH="1" flipV="1">
            <a:off x="2195736" y="1819645"/>
            <a:ext cx="30726" cy="2231405"/>
          </a:xfrm>
          <a:prstGeom prst="bentConnector3">
            <a:avLst>
              <a:gd name="adj1" fmla="val -74399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ravoúhlá spojnice 12"/>
          <p:cNvCxnSpPr>
            <a:stCxn id="4" idx="1"/>
            <a:endCxn id="7" idx="1"/>
          </p:cNvCxnSpPr>
          <p:nvPr/>
        </p:nvCxnSpPr>
        <p:spPr>
          <a:xfrm rot="10800000" flipH="1" flipV="1">
            <a:off x="2195736" y="1819646"/>
            <a:ext cx="21340" cy="3240360"/>
          </a:xfrm>
          <a:prstGeom prst="bentConnector3">
            <a:avLst>
              <a:gd name="adj1" fmla="val -107122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65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Náš domov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83</a:t>
            </a:fld>
            <a:endParaRPr lang="cs-CZ"/>
          </a:p>
        </p:txBody>
      </p:sp>
      <p:pic>
        <p:nvPicPr>
          <p:cNvPr id="11" name="Picture 17" descr="csob_stic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35267"/>
            <a:ext cx="5229729" cy="330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8"/>
          <p:cNvSpPr txBox="1">
            <a:spLocks noChangeArrowheads="1"/>
          </p:cNvSpPr>
          <p:nvPr/>
        </p:nvSpPr>
        <p:spPr bwMode="auto">
          <a:xfrm rot="21300000">
            <a:off x="2666911" y="1907133"/>
            <a:ext cx="4062991" cy="272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sz="2400" b="1" dirty="0" smtClean="0">
                <a:ea typeface="ＭＳ Ｐゴシック" charset="0"/>
                <a:cs typeface="ＭＳ Ｐゴシック" charset="0"/>
              </a:rPr>
              <a:t>Jak ke Stavbě, </a:t>
            </a:r>
          </a:p>
          <a:p>
            <a:pPr>
              <a:defRPr/>
            </a:pPr>
            <a:r>
              <a:rPr lang="cs-CZ" sz="2400" b="1" dirty="0" smtClean="0">
                <a:ea typeface="ＭＳ Ｐゴシック" charset="0"/>
                <a:cs typeface="ＭＳ Ｐゴシック" charset="0"/>
              </a:rPr>
              <a:t>tak k Domácnosti </a:t>
            </a:r>
          </a:p>
          <a:p>
            <a:pPr>
              <a:defRPr/>
            </a:pPr>
            <a:r>
              <a:rPr lang="cs-CZ" sz="2400" b="1" dirty="0" smtClean="0">
                <a:ea typeface="ＭＳ Ｐゴシック" charset="0"/>
                <a:cs typeface="ＭＳ Ｐゴシック" charset="0"/>
              </a:rPr>
              <a:t>lze zvolit </a:t>
            </a:r>
            <a:r>
              <a:rPr lang="cs-CZ" sz="2400" b="1" smtClean="0">
                <a:ea typeface="ＭＳ Ｐゴシック" charset="0"/>
                <a:cs typeface="ＭＳ Ｐゴシック" charset="0"/>
              </a:rPr>
              <a:t>volitelná pojištění </a:t>
            </a:r>
            <a:endParaRPr lang="cs-CZ" sz="2400" b="1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69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Volitelná pojištění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84</a:t>
            </a:fld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253036" y="3996244"/>
            <a:ext cx="4432711" cy="7200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Pojištění odpovědnosti za újmu</a:t>
            </a:r>
            <a:endParaRPr lang="cs-CZ" sz="2000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231206" y="3162576"/>
            <a:ext cx="4432711" cy="7200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Povodeň a záplava</a:t>
            </a:r>
            <a:endParaRPr lang="cs-CZ" sz="2000" b="1" dirty="0"/>
          </a:p>
        </p:txBody>
      </p:sp>
      <p:sp>
        <p:nvSpPr>
          <p:cNvPr id="8" name="Zaoblený obdélník 7"/>
          <p:cNvSpPr/>
          <p:nvPr/>
        </p:nvSpPr>
        <p:spPr>
          <a:xfrm>
            <a:off x="231204" y="1434384"/>
            <a:ext cx="4432711" cy="72008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Odcizení a vandalismus</a:t>
            </a:r>
            <a:endParaRPr lang="cs-CZ" sz="2000" b="1" dirty="0"/>
          </a:p>
        </p:txBody>
      </p:sp>
      <p:sp>
        <p:nvSpPr>
          <p:cNvPr id="9" name="Zaoblený obdélník 8"/>
          <p:cNvSpPr/>
          <p:nvPr/>
        </p:nvSpPr>
        <p:spPr>
          <a:xfrm>
            <a:off x="231203" y="2262807"/>
            <a:ext cx="4432711" cy="72008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Zkrat a přepětí</a:t>
            </a:r>
            <a:endParaRPr lang="cs-CZ" sz="2000" b="1" dirty="0"/>
          </a:p>
        </p:txBody>
      </p:sp>
      <p:sp>
        <p:nvSpPr>
          <p:cNvPr id="10" name="Zaoblený obdélník 9"/>
          <p:cNvSpPr/>
          <p:nvPr/>
        </p:nvSpPr>
        <p:spPr>
          <a:xfrm>
            <a:off x="231206" y="4818760"/>
            <a:ext cx="4432711" cy="7200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Nadstandardní asistenční služby</a:t>
            </a:r>
            <a:endParaRPr lang="cs-CZ" sz="2000" b="1" dirty="0"/>
          </a:p>
        </p:txBody>
      </p:sp>
      <p:sp>
        <p:nvSpPr>
          <p:cNvPr id="4" name="Zaoblený obdélník 3"/>
          <p:cNvSpPr/>
          <p:nvPr/>
        </p:nvSpPr>
        <p:spPr>
          <a:xfrm>
            <a:off x="5568377" y="1686297"/>
            <a:ext cx="3096344" cy="129659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002060"/>
                </a:solidFill>
              </a:rPr>
              <a:t>Pouze k variantě Standard, ostatní 2 varianty toto připojištění automaticky obsahují</a:t>
            </a:r>
            <a:endParaRPr lang="cs-CZ" dirty="0">
              <a:solidFill>
                <a:srgbClr val="002060"/>
              </a:solidFill>
            </a:endParaRPr>
          </a:p>
        </p:txBody>
      </p:sp>
      <p:cxnSp>
        <p:nvCxnSpPr>
          <p:cNvPr id="14" name="Přímá spojnice se šipkou 13"/>
          <p:cNvCxnSpPr>
            <a:stCxn id="4" idx="1"/>
          </p:cNvCxnSpPr>
          <p:nvPr/>
        </p:nvCxnSpPr>
        <p:spPr>
          <a:xfrm flipH="1" flipV="1">
            <a:off x="4488257" y="1794426"/>
            <a:ext cx="1080120" cy="5401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>
            <a:stCxn id="4" idx="1"/>
          </p:cNvCxnSpPr>
          <p:nvPr/>
        </p:nvCxnSpPr>
        <p:spPr>
          <a:xfrm flipH="1">
            <a:off x="4488257" y="2334592"/>
            <a:ext cx="1080120" cy="2360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Zaoblený obdélník 24"/>
          <p:cNvSpPr/>
          <p:nvPr/>
        </p:nvSpPr>
        <p:spPr>
          <a:xfrm>
            <a:off x="5023402" y="3880266"/>
            <a:ext cx="3096344" cy="951947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002060"/>
                </a:solidFill>
              </a:rPr>
              <a:t>Lze zvolit k jakékoli variantě</a:t>
            </a:r>
            <a:endParaRPr lang="cs-CZ" dirty="0">
              <a:solidFill>
                <a:srgbClr val="002060"/>
              </a:solidFill>
            </a:endParaRPr>
          </a:p>
        </p:txBody>
      </p:sp>
      <p:cxnSp>
        <p:nvCxnSpPr>
          <p:cNvPr id="27" name="Přímá spojnice se šipkou 26"/>
          <p:cNvCxnSpPr>
            <a:stCxn id="25" idx="1"/>
          </p:cNvCxnSpPr>
          <p:nvPr/>
        </p:nvCxnSpPr>
        <p:spPr>
          <a:xfrm flipH="1" flipV="1">
            <a:off x="4488257" y="3522616"/>
            <a:ext cx="535145" cy="8336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>
            <a:stCxn id="25" idx="1"/>
          </p:cNvCxnSpPr>
          <p:nvPr/>
        </p:nvCxnSpPr>
        <p:spPr>
          <a:xfrm flipH="1">
            <a:off x="4591906" y="4356240"/>
            <a:ext cx="431496" cy="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>
            <a:stCxn id="25" idx="1"/>
          </p:cNvCxnSpPr>
          <p:nvPr/>
        </p:nvCxnSpPr>
        <p:spPr>
          <a:xfrm flipH="1">
            <a:off x="4591906" y="4356240"/>
            <a:ext cx="431496" cy="7347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82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vyukovematerialy.cz/fyzika/foto/d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aoblený obdélník 8"/>
          <p:cNvSpPr/>
          <p:nvPr/>
        </p:nvSpPr>
        <p:spPr>
          <a:xfrm>
            <a:off x="4616645" y="3502453"/>
            <a:ext cx="2160240" cy="71718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Domácnost</a:t>
            </a:r>
            <a:endParaRPr lang="cs-CZ" b="1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4019550" cy="461463"/>
          </a:xfrm>
        </p:spPr>
        <p:txBody>
          <a:bodyPr/>
          <a:lstStyle/>
          <a:p>
            <a:r>
              <a:rPr lang="cs-CZ" sz="2400" dirty="0" smtClean="0"/>
              <a:t>Zkrat a přepětí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85</a:t>
            </a:fld>
            <a:endParaRPr lang="cs-CZ"/>
          </a:p>
        </p:txBody>
      </p:sp>
      <p:sp>
        <p:nvSpPr>
          <p:cNvPr id="5" name="Zaoblený obdélník 4"/>
          <p:cNvSpPr/>
          <p:nvPr/>
        </p:nvSpPr>
        <p:spPr>
          <a:xfrm>
            <a:off x="1331640" y="1268761"/>
            <a:ext cx="2249530" cy="7920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Zkrat</a:t>
            </a:r>
            <a:endParaRPr lang="cs-CZ" sz="2000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512189" y="2056222"/>
            <a:ext cx="3888432" cy="8466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Způsobí poškození zkratovým proudem s destrukčními účinky</a:t>
            </a:r>
            <a:endParaRPr lang="cs-CZ" dirty="0"/>
          </a:p>
        </p:txBody>
      </p:sp>
      <p:sp>
        <p:nvSpPr>
          <p:cNvPr id="7" name="Čárový popisek 2 6"/>
          <p:cNvSpPr/>
          <p:nvPr/>
        </p:nvSpPr>
        <p:spPr>
          <a:xfrm>
            <a:off x="6372200" y="4653136"/>
            <a:ext cx="2448272" cy="936104"/>
          </a:xfrm>
          <a:prstGeom prst="borderCallout2">
            <a:avLst>
              <a:gd name="adj1" fmla="val -8951"/>
              <a:gd name="adj2" fmla="val 32360"/>
              <a:gd name="adj3" fmla="val -32278"/>
              <a:gd name="adj4" fmla="val 48554"/>
              <a:gd name="adj5" fmla="val -74116"/>
              <a:gd name="adj6" fmla="val 1019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Poškození TV, PC</a:t>
            </a:r>
            <a:endParaRPr lang="cs-CZ" dirty="0"/>
          </a:p>
        </p:txBody>
      </p:sp>
      <p:sp>
        <p:nvSpPr>
          <p:cNvPr id="8" name="Zaoblený obdélník 7"/>
          <p:cNvSpPr/>
          <p:nvPr/>
        </p:nvSpPr>
        <p:spPr>
          <a:xfrm>
            <a:off x="2456405" y="3502453"/>
            <a:ext cx="2160240" cy="71718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Stavba</a:t>
            </a:r>
            <a:endParaRPr lang="cs-CZ" b="1" dirty="0"/>
          </a:p>
        </p:txBody>
      </p:sp>
      <p:sp>
        <p:nvSpPr>
          <p:cNvPr id="10" name="Čárový popisek 2 9"/>
          <p:cNvSpPr/>
          <p:nvPr/>
        </p:nvSpPr>
        <p:spPr>
          <a:xfrm>
            <a:off x="1331640" y="4653136"/>
            <a:ext cx="2448272" cy="936104"/>
          </a:xfrm>
          <a:prstGeom prst="borderCallout2">
            <a:avLst>
              <a:gd name="adj1" fmla="val -4577"/>
              <a:gd name="adj2" fmla="val 40165"/>
              <a:gd name="adj3" fmla="val -32278"/>
              <a:gd name="adj4" fmla="val 13992"/>
              <a:gd name="adj5" fmla="val -77032"/>
              <a:gd name="adj6" fmla="val 5144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Poškození kotle, elektroinstalace</a:t>
            </a:r>
            <a:endParaRPr lang="cs-CZ" dirty="0"/>
          </a:p>
        </p:txBody>
      </p:sp>
      <p:sp>
        <p:nvSpPr>
          <p:cNvPr id="12" name="Zaoblený obdélník 11"/>
          <p:cNvSpPr/>
          <p:nvPr/>
        </p:nvSpPr>
        <p:spPr>
          <a:xfrm>
            <a:off x="5598114" y="1268761"/>
            <a:ext cx="2249530" cy="79209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Přepětí</a:t>
            </a:r>
            <a:endParaRPr lang="cs-CZ" sz="2000" b="1" dirty="0"/>
          </a:p>
        </p:txBody>
      </p:sp>
      <p:sp>
        <p:nvSpPr>
          <p:cNvPr id="13" name="Zaoblený obdélník 12"/>
          <p:cNvSpPr/>
          <p:nvPr/>
        </p:nvSpPr>
        <p:spPr>
          <a:xfrm>
            <a:off x="4811157" y="2060852"/>
            <a:ext cx="3888432" cy="8466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Způsobí poškození kolísáním napětí v síti, při bouřce nebo průmyslovou činností</a:t>
            </a:r>
            <a:endParaRPr lang="cs-CZ" dirty="0"/>
          </a:p>
        </p:txBody>
      </p:sp>
      <p:cxnSp>
        <p:nvCxnSpPr>
          <p:cNvPr id="14" name="Pravoúhlá spojnice 13"/>
          <p:cNvCxnSpPr>
            <a:stCxn id="6" idx="2"/>
            <a:endCxn id="8" idx="0"/>
          </p:cNvCxnSpPr>
          <p:nvPr/>
        </p:nvCxnSpPr>
        <p:spPr>
          <a:xfrm rot="16200000" flipH="1">
            <a:off x="2696671" y="2662599"/>
            <a:ext cx="599588" cy="108012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ravoúhlá spojnice 15"/>
          <p:cNvCxnSpPr>
            <a:stCxn id="13" idx="2"/>
            <a:endCxn id="9" idx="0"/>
          </p:cNvCxnSpPr>
          <p:nvPr/>
        </p:nvCxnSpPr>
        <p:spPr>
          <a:xfrm rot="5400000">
            <a:off x="5928590" y="2675670"/>
            <a:ext cx="594958" cy="105860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ravoúhlá spojnice 17"/>
          <p:cNvCxnSpPr>
            <a:stCxn id="13" idx="2"/>
            <a:endCxn id="8" idx="0"/>
          </p:cNvCxnSpPr>
          <p:nvPr/>
        </p:nvCxnSpPr>
        <p:spPr>
          <a:xfrm rot="5400000">
            <a:off x="4848470" y="1595550"/>
            <a:ext cx="594958" cy="321884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aoblený obdélník 16"/>
          <p:cNvSpPr/>
          <p:nvPr/>
        </p:nvSpPr>
        <p:spPr>
          <a:xfrm rot="19792880">
            <a:off x="3239935" y="5243667"/>
            <a:ext cx="3233030" cy="468259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Limit dle varianty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54372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5459139" cy="461463"/>
          </a:xfrm>
        </p:spPr>
        <p:txBody>
          <a:bodyPr/>
          <a:lstStyle/>
          <a:p>
            <a:r>
              <a:rPr lang="cs-CZ" sz="2400" dirty="0" smtClean="0"/>
              <a:t>Odcizení a vandalismus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86</a:t>
            </a:fld>
            <a:endParaRPr lang="cs-CZ"/>
          </a:p>
        </p:txBody>
      </p:sp>
      <p:pic>
        <p:nvPicPr>
          <p:cNvPr id="8194" name="Picture 2" descr="http://hiphopplace.wgz.cz/image/3567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55317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4"/>
          <p:cNvSpPr/>
          <p:nvPr/>
        </p:nvSpPr>
        <p:spPr>
          <a:xfrm>
            <a:off x="2123728" y="1376772"/>
            <a:ext cx="3456384" cy="936104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Podmínka plnění</a:t>
            </a:r>
            <a:endParaRPr lang="cs-CZ" sz="2400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2627784" y="2487409"/>
            <a:ext cx="2984304" cy="9361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Škoda nahlášena </a:t>
            </a:r>
          </a:p>
          <a:p>
            <a:pPr algn="ctr"/>
            <a:r>
              <a:rPr lang="cs-CZ" dirty="0" smtClean="0">
                <a:solidFill>
                  <a:srgbClr val="FF0000"/>
                </a:solidFill>
              </a:rPr>
              <a:t>Policii ČR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251520" y="4365104"/>
            <a:ext cx="3456384" cy="9361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Musí být zjištěny trasologické stopy + překonána překážka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251520" y="3969060"/>
            <a:ext cx="1944216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Odcizení</a:t>
            </a:r>
            <a:endParaRPr lang="cs-CZ" b="1" dirty="0"/>
          </a:p>
        </p:txBody>
      </p:sp>
      <p:cxnSp>
        <p:nvCxnSpPr>
          <p:cNvPr id="10" name="Pravoúhlá spojnice 9"/>
          <p:cNvCxnSpPr>
            <a:stCxn id="5" idx="1"/>
            <a:endCxn id="6" idx="0"/>
          </p:cNvCxnSpPr>
          <p:nvPr/>
        </p:nvCxnSpPr>
        <p:spPr>
          <a:xfrm rot="10800000" flipV="1">
            <a:off x="1223628" y="1844824"/>
            <a:ext cx="900100" cy="212423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ravoúhlá spojnice 11"/>
          <p:cNvCxnSpPr>
            <a:endCxn id="7" idx="1"/>
          </p:cNvCxnSpPr>
          <p:nvPr/>
        </p:nvCxnSpPr>
        <p:spPr>
          <a:xfrm rot="16200000" flipH="1">
            <a:off x="1820438" y="2148115"/>
            <a:ext cx="1110638" cy="504053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90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6467251" cy="461463"/>
          </a:xfrm>
        </p:spPr>
        <p:txBody>
          <a:bodyPr/>
          <a:lstStyle/>
          <a:p>
            <a:r>
              <a:rPr lang="cs-CZ" sz="2400" dirty="0" smtClean="0"/>
              <a:t>Odcizení a vandalismus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87</a:t>
            </a:fld>
            <a:endParaRPr lang="cs-CZ"/>
          </a:p>
        </p:txBody>
      </p:sp>
      <p:sp>
        <p:nvSpPr>
          <p:cNvPr id="9" name="AutoShape 2" descr="data:image/jpeg;base64,/9j/4AAQSkZJRgABAQAAAQABAAD/2wCEAAkGBxQSEhUUExIWFhUXGSAZGRgXGB0gIBgcIBkcHB0jGh8gHighHCAlHB0cITEhJiksLi4uHx8zODMsNygtLysBCgoKBQUFDgUFDisZExkrKysrKysrKysrKysrKysrKysrKysrKysrKysrKysrKysrKysrKysrKysrKysrKysrK//AABEIAKgAoAMBIgACEQEDEQH/xAAcAAACAwEBAQEAAAAAAAAAAAAABgQFBwMCAQj/xABBEAACAQIEBAMFBQUHAwUAAAABAgMEEQAFEiEGMUFREyJhBzJxgZEUI0JyoRVSYrHRJDNDU8Hh8GOSohaCstLT/8QAFAEBAAAAAAAAAAAAAAAAAAAAAP/EABQRAQAAAAAAAAAAAAAAAAAAAAD/2gAMAwEAAhEDEQA/ANxwYMGAMGDBgDBjy7gC5NgOZOEzPPaPTRkxUoNZUb2SEgqp7ySe6ov8cA6E2wi8Qe1jLqVigkadxsVhGre9veJC/rhVzekqK8XzCoOnmKeDyxr+Ym5kPxsMUmZ8JUiROyruqkjZeYHoMA4Qcf19UqyU1FDFE4urzyliR30oBb4XOI09Vmz3BzKJL9Y6fcfDU2M5z/Npqd44YZmVEiTZbADY/X44gJxXVj/Hf/x/+uA0aqnzOCMuM3Z7WFngTqbbENtz9cLUHtjzKJmVjDKFYjzIRyJH4TihPE9TJZWkJFwdwOhBHIYt5eEYGJJ5kkmztzJv64Bvyn28Rnapo3XYeaFw9z18raSo+bY0XhbjOjzAH7PMGYe9G3ldfip3t6jGEDgaI/iYfCT+sZxVVHhUZeFoSzhyyTrIUkj2A8pC78r7+uA/VmDGG8Ge2ZorRZgpkQcqhB5gP+oo5/mH0xtGW5hHPGssLh43F1ZTsf8AnbASsGDBgDBgwYAwY+MbC5xlPGHtaXUKfLdMsjHSZzuiXNvIPxn15bdcBomd5/T0aaqiZIweQJ8zHsq82PwGM84g48zCUN9hpkgjH+LUmzkdwhtoH5r/ACxUUsMcbmQs0sze9NK2pz8D+EegsMea+pWRWRt1YWIPUHngELMcyzDMQzT1MklOp0kghUJ7KuwbfqQcMmXcQUtGngIugr747sBzY9cc6kIixRIoVAb2HQDfGeVE2t2c/iYt9TfAaY/GUJ/GPqMR6jPklRwh1eU8iOX1xm+odx9cXnDC/wB+3aO31J/pgLLNcrkmkMg6gc/QYhHIJfTDYnIfDH3AJkuXNEVLkAE/7/ywyjiGD/MGK7i0+WP4t/8AHCjfAaLFxDD/AJg+oxTZ3RvUy64hqFgfjfrhSvh64ckskfrGP0JwFH/6XqjyhJ+GGf2d55UZNUBaqN1o5zpYtfTG3Rh0+PcfDF1TVVseeJ4lqKbw3NlLrc9rm1/le+A3RHBAIIIO4I6j0x6xkPst9oCRKcvzCRY5oG8ON2PldRsBq7joTzBGNdBwH3BgwYDOvaxxI8Yjoqd9MswLSOOccI2NuzOdh6A+mMQrKrS58PyqvlQDoP8Agw58c1J/aOYudypjjX0Hhg/zb9MIEynYAH6YDr+05f3v0GOX7UnZtEa629FGI05KqTbli0SAUjRlrsdOsgW/5zwFesRZgKkyIx6N5VPw2wxU3DkIH92D8d8R6viSGVSjQtJf8P8ATtjnk+YSQWWcERMbIzG5TsGPa2AkVORRjlGv0xVT5On7tvgcOpF8RJ6MHAKSwSr7k7j0Jvjy+YVCe8SR3Un9Ri+moTiM9MRgPOT1njKdT3IdbC+4G99sMBo19f0/phSny9Sb2KsPxLscS6bOpodpB4qdx7w/rgGH7Cv/AAL/AExFrUKA6GIshta3TftjpBnMDi4kHz2t8ceKmpSSwVr3DKbb2uMAvjOpv8w49jOZmGlpSVPMY6fsT/qj5q2AZNY/3q/RsBeVXDy19Mkmoio0+8x2Y9Q2369MT+Ds9q4V8OmqHimiHnpaoF0a214zsyg9gdr9sRMjrViiCtItxfryucdq1opJopxOqvHcGzDzqehwGl8Le06KeUU1XH9lqDsoZgUkN9gj9zcbHv1xoAx+XOLIPHI8M6idxpINiNv5H9Mb97O8+Ndl8E7G7ldMm1vOvlb9RfAY/wC0OiMWb1VybSosiL+8SAht3tpxwSkUAbY0H2y8PySJDWwJremv4ijm8Rte3cqRe3qcZomdwEXElx+U/wBMBE4qiVaZyF6r9NQxxrqI1k5EZ+6UaWcdTe9k7n1xIzbMIZIZED7lTbynn06Y85FXKsUYXYaR/vgJAyLwxZFsMQa50QFJiAGG4J3Pwx14i420r4VPbV+KS19Povr64Q552clmYknmScA0ZDn6xsYncmL8DsN1+PphvBBFwbg8iOuMkvi0ynPZYNlN1/dbl8u2A0Yrjm9ODiuyziOGba+hv3W6/A8sW+ArZ6HtivmoyOmGIjHhowcAlVeVg7jyt3HI/EY6ZPWfZjaVSAWB1qLgWFjcc8Nb0YOKfMhFHs0ig9r/AOmAvKarSQXR1f8AKb/XtjtjOqiohBuhYN3TbBDxLUqLeJf8wBwEjPY7SfEfyJGK/HquzZpSCyqCL8rjmb/zxecFcMSZjI4Q6I4wDI5F7XOwUdWNjz7HAROHpgsy6uR53xvXsIB/ZYY2s00hFu2r+t8KT+zWi06bTav3/E3+ltP6YZ/ZvmMtLKMrmIdBGXppQLEqD5kcDqt+eA0o4xz2m+zqliR6qCojpH3YxuwEch7KOasewxreZVqwRSSubJGpdvgBfGTU7JKn7QrtHiSDX95YrBGfdRAdhta55k/TAYpFmAPM2xxmrCq+GNrdfToBjdcuzXKMz/sjeG7MPKpjaM/+xtI83WwO/rjIeNuFGoq56WPVKLBo7C7FSLi4A5ixvbtgFjH3H0rh29k/CUWY1ZWeQLFEA7Lexk82yje9j1I3wClR5fJLcolwOZuB/M4+VdA8dta2vyNwQfmDbDhxdQxwz1dKJEi0zsyAe6UbzKu3YELb0x84UMdZNTR1Dp4aOJJmk0oqxILWJ2B1bDbc4BHxJpq6SM3R2X4HEniKKBKmZaV2enDnw2YWJX+fz643fhb2T0MdPE1TAZZyoZ9bsApIvpCqwFh63wGILxPUj/Ev8VX+mO1FnlXNLHEkvmkdUWyrzZgB07nG4Zv7IMumuY0kp2PWNyR/2vf9CMYnPklVRVsgjjZ3o5VbUqEgWbVGWA5BrX+uAsc/oXhlqFmqJJVgkMfk8uq1rkjoN8SOGOGqWoqqdHu0U5KfdsfIxQsCCVudJFiCLYruO+KUrKqSenR4VlUeKjEHUwFifpbEbhbjGWgk8WOOGSQLpRpgx8Mb30AMAL9yCdsB6494Plyyp8GQhlYao3H4lvbcdCOows4auMuPKnMxGKkRfdklfDSx81r3JJ22GFbAAGNm9mdGz0kFLC5Q1JknqZEI1pEhWONVP4S5vv0F7c9l32T8AmvlE1Qh+yIbG5I8Vuy23sOZN+ww2+wzKmp6nMo3HmiKRH180n89IOA68VcPx0M9E1IHE0k+koZXfxI7feE6mOyi2/rixzaTwq3LZRe4qfC22usqkG/pdRjxl9aJs6zASEM0MaJDz8ind7X5MSRc47inFXmlLAOVNeqkPw8sY+ZJN/TANXtXYjKayxt93b9RjOeLlAp6OVl108To0yAbFNAANuoU729cbTmdAlRFJDKupJFKsO4ItjHsuikoJ/2ZVkOhUmmkYbSp1RhyuO3+2AseKsopqqgecFFaKPxYZ02KlRdbMN7HYW726jC5UUFTW1K1kZKVsFDBUKv+Y2pgwI9VB26k45vkcjLV5XHIQjKKimBPLzHVGx/dJtz7X74ZfZlnctbV188kOiRIoYSnLzp4lwP3bkcum2A85twLRZzAtXTj7NNILkgG2rkwkTYXB21C3zxj/E/BlXl8qpMnvk+E8bag9re6B5gdxzAOP0/lkkrQq00SxTFbtGG1BW7Fhz9SMJf2WSGUKuipzeYXeZgWjpI72uAdkQDZVAu5G+A/Ocl7m/O+9+d/W+LGk4fqZUZ0p5CiLrZtJChQL3ubDH6U4ZyGhVXWMR1MqSETyuqs5m5nUSNjvyGwwq+0HPZ6ulroqSNPssC6ZpiT52DDUsIGx0jmf+EMwpeG6xKCeU5e7JIEIna140VtRKp71m2u3bG8ZrnfiUsFRA8x1FH0U4QmW43Riwsq35tta2L1GSWFSADFJGLL00Mo2+FjbC2lFHTosMKaI0FlW5P6kkn54C2ybOWmXU8DwNe2hypNu/lJFsZlnE9ZNnlScqkCyRwr4oa2mQra6nUNJvcDe299xhpzaOoeMpTSLFI22tgTpHUqB+Ltjzwi2WZafAFTEKmS3iM7+eRumo8l3/DcYBemrsnzJWWugNJXKSsipG4fUBvp0KdY2OzC/wDrn9XwfFK5/Z1bFUi9vDkIhlHyl0qw9QfljU67h2nrc9m1aiEpVcvFIVKyE6QQy9dOJEvDMFRK1DmMavIF8SmqkASSZBswcqLF0uLjcEEG2AxbNOCK6msZ6Z41LBdbFdAJ5anBKqP4ibYYuFuCIoqkLnCyQRkAxm/3UpJ5NKhIUHaxuL9xjQaeSryciKukFXlshEYmbdqe+yiRTzU7DqNunIs1Jw+1PJ4UQWWgkBD08h1CA22MWq94zuCnTYjrgLaKMU6WUfdXRY44oxaMGy7aea3NyTyGFRHWkz2RbWWugDC3IyRk3/8AG+GegyyGlC6Syqt0TXIx0ByPIuo8tQFgbkchtthU9pcMiQw1rBVlo6jWChJvCzBWBuOZXSSOm9sBb1yIrs4VVZvfcAAkDueZsMcvZDTF4Jq5wfEq5Li/SJLrGB2Frn54jcR1SpDNJcFRGzA9CNJt9dsMfs3p2jyujVhZhCtwfUX/ANcAy4VPaNw4KykYov8AaIbyU7D3lcb2Hxta3ww14MBkmReHUGKuUnW8IS21hvdvnq2xO4NZRUZlfVaWqWPyA7HwBckj3eZ83fEvOOAqhZ3ly+rSBJDreCSPUms82X92/UD1xx9m0UkcNU9SyazUymR090+GAhI9BpP074BkyeSJU8CPWBD92BJq1NpAuVLbuu/v8r3xQ8UyCghlNIp+2V02lN7kysttW/JUUXtyHzx59n8DTiTMpx97Uk+ED/hU4PkRd9r21EjntjzTkVWdSE2K5fCqqLcpZt2Px0rbAeq5I8lytxFdpANKnctNUSeXUepJbf4DFnw1wzHS0CUTDUugrL/Ez+/+pP0GKPjip15jlVKF1ffGocdggshPz1H5YeScBj/E2R5nDRHL0ikqIkZTBPC2ltIJ8kyXubA9NthiiyLJs+pLMKeR4zzieRGuPgW1KfUY3syDuPriJVZrBH/eTxJ+Z1H8zgM3f9rVSGKOiFIWFmmlk938gHmJt1tj5knsTp1F6qd5WPSPygHvc3J+eHj/ANZZfYn7dTkKLmzg2+l8L1Zx/LUNoyumMveecFIx20/if9MA1cOcN01BGY6aLQDuzHdmPTUx3Nug5DEXjbKGqKfVEdNRTnx4G7OoOx7qwupHI7YzluG8/nk8R6/R+R3AHwVVAwzUNLn9MAfGpaxRvpe6SH0DaQPmScAz0zw5lQoXQNFURAsva43sehB5H0xU8E1UkDy5bUPqkp1VoZDzmgN7H8ye6fjiN7I3YUs0LRvH4FTIgRrHQCQwUEc9N7Y7cfaYhT5kli1JINZXfVA50yLzsbbMO1j3wDFOXjMjvqmQsnhxJGupDyO9/NvZrnlbELjOhSppKinJBdoWZVvv5dwQOdtQAvi7VgQCDcEXB7g7g/THKmIZixiKsCUuwF2UHoRc6Ce/0wGe8E8CitoKZ566eWBoxeAEKNvwlh5iAel8a1GgUAAWAFgB0GEv2SIEo5YV92GqniU/wrKbfph2wBgwYMB8xkrTGPJMx3syy1S3HczsP9ca3jJa6ASVGc5YjjVPGKiFeXnZLSD5kIfmcA9ZHTiOngjXksSAf9gwj+ypS9Vm9QzatdV4Yv2QyEfoyj5YeeH3ZqenLqUfw01KwsVYKAQR03GEj2PSARZgLHy1sh9bFR9T5cBW8WzFOJaBiwVTGBcmwtaQG+PubcSVeZy+HlA1JGfvJ3Fox2A1c+/LtbFb7aKSOSTLq1w4gciOVWBVgmpX3U7qSpfY8rY1+jpIokCQxpHGN1WNQq79QBtv3wCnRcAKyg1tVPUydbSGOMH+FEt9Tvi3o+EKCK2iiguN9Txh2v8Ame7fri7wYCF+yYekSLfnpUC/xtzxKigVRZVA+Ax7wYAwY+ahe1xe17dbYh1maxxxzyEkinUtIAOy6gB3uOowCnwLJIs2arGga1dfzNpFnA12NjuFF7ddhhh4ghRqSrjePREIn3sLMNBYkKNxY9+uKn2dyKIFaR1NTW6qxlHZiFFvRRpXFw9Mfs1SHmM4cSkbKNClTZBp5heVzvgI3BL+NQ0MzFiwgXkxsfKAdQvZradr8t++PuY52lDRyzvMajwS1ySmove4Q6QALXA5XsMUPs0qIFy6hkmIWSOOYx3JB0KbyEC+4C6eY2274RvZwy5lNT0xQ6UqJa+pLAEM+wiAN7273G98BsHs0yuWnoI1nFppGeWQdmkcvY+ovbDTgwYAwYMGAMfmPjnN5oM/qZ6XUXhYE2uQVVF1hh+5zBx+m8YTXQilnfNYl8QQ11RHVAblomZVHoQm+x7jAME2fB2pM5gdvsxXwKqIsfugWFmty8jnzHtY9cdeACsOZZtSrsPFSdB31A67el2XC9xDwtNTQz1GUsstFVREy03QKV9+PfcDc9xy36RKXNDC2WZujCTxQKSrAPukAAE9m0779VHfAaLxhw+cxp54GMRQqrQML6lmXVcseVjsu3QtfEX2Y8RfaqQRSm1TT/dTI2zDT5QSPUC1+4xYVyoYzTrQSNF44jZV0oLXDmUea7JqO9tyb7YnR5HAtU9WsYWd10Mw21C45jkW2G/pgJrTqGCFgHYEqt9yBa5A6gXGKvifiaCgjDTsSz7RxoLvK3ZF+JAvy3x6rM2pY/FmkZb0vkkcoSYg4VrA2vYjSTb0wtVGWVEVVXZlJBHMUiAo0uWYBVv5VAsNRP5tiOt8B7OY53OLxUVNTAjbx5CWHxAH+mI32riCA3eCkqlJ5RNpI+tjb5YuOFcoqoaNjLVu1TMfGZ5FLiIkAlEQnkBcW2Fzyxdip8ZIZI5DEjMrWdLMy7+QhrFSTb129cB0qI1TXOItcojtZLamAuwRSbD3r2vbEDiWnqJ6eeKJEHiU7AF2sRI2wUi1rWvdr88WJ1q7u8iCHSLKVsVI95mfVYgjpYW748XERklkn+7bSRqICxgC2x66jvc+mA8ZDRGCngjbTrjiRCR3AF7G3K4xQcd10WXZZN4SBQ4aONU6vLe5/VmOL9csH9oV5JJFnO6s20YKBCsf7qm1/iScI9dBFWV8FNGb0uWKGkUm4aU7Rqe5UKbk/wAQ64C0yigFDlxgmmZiadyqOBeMCG8iqQPMAxvv3tj37E+F1pKBZiPvqkCRjbcL+BfgAb/E4reKMz8KkrUAmIETt4khLBjJq2ViSdj0sALgDGkZIAKeELsvhJYemkWwE3BgwYAwYMGAMZVl0wpq2vopAPPKahA2/ixyi77dbMCLeuNVwie07hWWoWKqowPtlObrf/FQ+8h6H0v68r4Cg4ZyyehqCsUgkoJL3hkY3gJ/y+YKnlbbn6b0lBl8QosxyqTRGY5PEhkcgBxIfuiT3BCoT6jEeTMjXmMwSmlr4C16eS4DctSsDa42FttsUfFeezBopZ6J45otUbi14Z4m94Funpz5+mA0ThfjV5CtLUlI6uA6Z1c/3ihdmjI2uSVuD698XiVYnZ/GWKRElDQ6bkqyixL35OHvywiV2TU2ZRRlblHH3UqKt4AqqNDm93v2PKx5bXi5XFmVKi+CUrISSQGBjkJJ3vq3ve/O+A0uhz4TMzI0bQ2ADKxLF7kMGFrADbre5xIqsxcAeEEJ1DVrJACX8xBA94DlfbGbZfm1bIjeHQKA7MSZKgW1NsdOkX25d8Q6bh2rmQR1tSTHEoH2ena7SdvEYne/rz9MA1Zr7TaKKUiFJKqoA0AQrfa9yNXK1+wOLXLM6asP9py8wxoRIjTupJkB8tlA2I53xR1OVmKPwKICmZ9/FSMELa1w29yTfbnyOK3MOC4GDyVD1FSVBYCWbYWF9rAAYDRKvNKZgYppISrizI7KQw6ggncYgtm0LJqqXp0hKJaByh0OrE7sCVb8NgBtbCQ3B9DINS0aNHoV42SQgyHc2t0Frbk736Yn0/BtEDr+xICy7qRcLtvYcr9LjAWWfcdpIDBl0iz1cgIUqbrEOru3IW/nbFbw/l0FJSjRI0hRzJLIhYmSUAq91W5cDcaTfcX54nZRQeCjqsEUK3IUxdV6F7gb36EkYqJuMoImEAZ6qoAtpgj99uwtcD5XtgK3j3IhO8QjndJql0h8PWdLqSLkp0C8z059cbzEgUAAWAFh8BjOeC+A5hVjMq918fTaOBRcQgiwu3VgCRt3O56aTgDBgwYAwYMGAMGDBgFji7gWkzEAzIVlHuzR+V1+dt/gb4UZOAM0hUrBmEdRHy01MZvbsSCdXzwYMAtUns+zmh1PTNAweS7QqfKL9fMBYDlsb2GLGRc1GvxcrlYsun7mpAAtfdRuysb+8DgwYDjQQ5tPpVMoiiCHUplayg7+6O+539cS34Rz2Yn72lptTAs0fvEAbXNiTbHzBgO7ey/NHFpM5IB56Ea/ysy/zGPUnshrOa55UfNH/wD2wYMB4rvZPmDLZc7kawtYoy/UrIcVkHsYzDXds00/xKZS36kfzwYMBe5Z7G/N/bMxqKqP/L8yA/mJkYn5Ww/5Hw3S0YIpqeOK/MqNz8TzODBgLbBgwYAwYMG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Zaoblený obdélník 10"/>
          <p:cNvSpPr/>
          <p:nvPr/>
        </p:nvSpPr>
        <p:spPr>
          <a:xfrm>
            <a:off x="1687804" y="2561680"/>
            <a:ext cx="5295800" cy="17281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Pachatel nemusí být dopaden</a:t>
            </a:r>
            <a:endParaRPr lang="cs-CZ" sz="2400" b="1" dirty="0"/>
          </a:p>
        </p:txBody>
      </p:sp>
      <p:pic>
        <p:nvPicPr>
          <p:cNvPr id="9220" name="Picture 4" descr="http://www.deskove-hry.eu/photo/old-games/cech-zlodej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049512"/>
            <a:ext cx="1905000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aoblený obdélník 7"/>
          <p:cNvSpPr/>
          <p:nvPr/>
        </p:nvSpPr>
        <p:spPr>
          <a:xfrm>
            <a:off x="1059340" y="4501798"/>
            <a:ext cx="6552728" cy="11667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Odcizení kola z místa obvyklého nebo společných prostor </a:t>
            </a:r>
            <a:r>
              <a:rPr lang="cs-CZ" dirty="0" smtClean="0">
                <a:solidFill>
                  <a:srgbClr val="002060"/>
                </a:solidFill>
              </a:rPr>
              <a:t>hradíme pouze tehdy, pokud bylo </a:t>
            </a:r>
            <a:r>
              <a:rPr lang="cs-CZ" b="1" dirty="0" smtClean="0">
                <a:solidFill>
                  <a:srgbClr val="002060"/>
                </a:solidFill>
              </a:rPr>
              <a:t>uzamčeno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cs-CZ" dirty="0" smtClean="0">
                <a:solidFill>
                  <a:srgbClr val="002060"/>
                </a:solidFill>
              </a:rPr>
              <a:t>k pevnému objektu (nepřenosný stojan, budova)  </a:t>
            </a:r>
            <a:endParaRPr lang="cs-CZ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6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/>
          <p:cNvSpPr/>
          <p:nvPr/>
        </p:nvSpPr>
        <p:spPr>
          <a:xfrm>
            <a:off x="0" y="5479599"/>
            <a:ext cx="9144000" cy="104574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4883075" cy="461463"/>
          </a:xfrm>
        </p:spPr>
        <p:txBody>
          <a:bodyPr/>
          <a:lstStyle/>
          <a:p>
            <a:r>
              <a:rPr lang="cs-CZ" sz="2400" dirty="0" smtClean="0"/>
              <a:t>Odcizení a vandalismus - Stavba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88</a:t>
            </a:fld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1170100" y="1212682"/>
            <a:ext cx="5843133" cy="56013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Limity pojistného plnění na rok</a:t>
            </a:r>
            <a:endParaRPr lang="cs-CZ" sz="2000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3244182" y="3037413"/>
            <a:ext cx="3744416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Umístěné v uzavřeném prostoru</a:t>
            </a:r>
            <a:endParaRPr lang="cs-CZ" b="1" dirty="0"/>
          </a:p>
        </p:txBody>
      </p:sp>
      <p:sp>
        <p:nvSpPr>
          <p:cNvPr id="8" name="Zaoblený obdélník 7"/>
          <p:cNvSpPr/>
          <p:nvPr/>
        </p:nvSpPr>
        <p:spPr>
          <a:xfrm>
            <a:off x="3234548" y="4070056"/>
            <a:ext cx="3744416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Na pozemku opatřeném plotem a uzamčenými vraty</a:t>
            </a:r>
            <a:endParaRPr lang="cs-CZ" b="1" dirty="0"/>
          </a:p>
        </p:txBody>
      </p:sp>
      <p:sp>
        <p:nvSpPr>
          <p:cNvPr id="9" name="Zaoblený obdélník 8"/>
          <p:cNvSpPr/>
          <p:nvPr/>
        </p:nvSpPr>
        <p:spPr>
          <a:xfrm>
            <a:off x="1130540" y="3042441"/>
            <a:ext cx="1764196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50.000</a:t>
            </a:r>
            <a:endParaRPr lang="cs-CZ" sz="2000" b="1" dirty="0"/>
          </a:p>
        </p:txBody>
      </p:sp>
      <p:sp>
        <p:nvSpPr>
          <p:cNvPr id="10" name="Zaoblený obdélník 9"/>
          <p:cNvSpPr/>
          <p:nvPr/>
        </p:nvSpPr>
        <p:spPr>
          <a:xfrm>
            <a:off x="1130540" y="4070056"/>
            <a:ext cx="1764196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30.000</a:t>
            </a:r>
            <a:endParaRPr lang="cs-CZ" sz="2000" b="1" dirty="0"/>
          </a:p>
        </p:txBody>
      </p:sp>
      <p:cxnSp>
        <p:nvCxnSpPr>
          <p:cNvPr id="11" name="Pravoúhlá spojnice 10"/>
          <p:cNvCxnSpPr>
            <a:stCxn id="6" idx="1"/>
            <a:endCxn id="9" idx="1"/>
          </p:cNvCxnSpPr>
          <p:nvPr/>
        </p:nvCxnSpPr>
        <p:spPr>
          <a:xfrm rot="10800000" flipV="1">
            <a:off x="1130540" y="1492749"/>
            <a:ext cx="39560" cy="1945736"/>
          </a:xfrm>
          <a:prstGeom prst="bentConnector3">
            <a:avLst>
              <a:gd name="adj1" fmla="val 67785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ravoúhlá spojnice 11"/>
          <p:cNvCxnSpPr>
            <a:stCxn id="6" idx="1"/>
            <a:endCxn id="10" idx="1"/>
          </p:cNvCxnSpPr>
          <p:nvPr/>
        </p:nvCxnSpPr>
        <p:spPr>
          <a:xfrm rot="10800000" flipV="1">
            <a:off x="1130540" y="1492748"/>
            <a:ext cx="39560" cy="2973351"/>
          </a:xfrm>
          <a:prstGeom prst="bentConnector3">
            <a:avLst>
              <a:gd name="adj1" fmla="val 67785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aoblený obdélník 14"/>
          <p:cNvSpPr/>
          <p:nvPr/>
        </p:nvSpPr>
        <p:spPr>
          <a:xfrm>
            <a:off x="3209721" y="5083555"/>
            <a:ext cx="3744416" cy="7920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Graffiti</a:t>
            </a:r>
            <a:endParaRPr lang="cs-CZ" b="1" dirty="0"/>
          </a:p>
        </p:txBody>
      </p:sp>
      <p:sp>
        <p:nvSpPr>
          <p:cNvPr id="16" name="Zaoblený obdélník 15"/>
          <p:cNvSpPr/>
          <p:nvPr/>
        </p:nvSpPr>
        <p:spPr>
          <a:xfrm>
            <a:off x="1129873" y="5083555"/>
            <a:ext cx="1764196" cy="7920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20.000</a:t>
            </a:r>
            <a:endParaRPr lang="cs-CZ" sz="2000" b="1" dirty="0"/>
          </a:p>
        </p:txBody>
      </p:sp>
      <p:cxnSp>
        <p:nvCxnSpPr>
          <p:cNvPr id="17" name="Přímá spojnice 16"/>
          <p:cNvCxnSpPr>
            <a:stCxn id="16" idx="3"/>
            <a:endCxn id="15" idx="1"/>
          </p:cNvCxnSpPr>
          <p:nvPr/>
        </p:nvCxnSpPr>
        <p:spPr>
          <a:xfrm>
            <a:off x="2894069" y="5479599"/>
            <a:ext cx="315652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1" name="Pravoúhlá spojnice 20"/>
          <p:cNvCxnSpPr>
            <a:stCxn id="6" idx="1"/>
            <a:endCxn id="16" idx="1"/>
          </p:cNvCxnSpPr>
          <p:nvPr/>
        </p:nvCxnSpPr>
        <p:spPr>
          <a:xfrm rot="10800000" flipV="1">
            <a:off x="1129874" y="1492749"/>
            <a:ext cx="40227" cy="3986850"/>
          </a:xfrm>
          <a:prstGeom prst="bentConnector3">
            <a:avLst>
              <a:gd name="adj1" fmla="val 66827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aoblený obdélník 27"/>
          <p:cNvSpPr/>
          <p:nvPr/>
        </p:nvSpPr>
        <p:spPr>
          <a:xfrm>
            <a:off x="6913794" y="3047861"/>
            <a:ext cx="1894403" cy="181428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Platí pro: Stavební materiál, mechanizace, zařízení staveniště</a:t>
            </a:r>
            <a:endParaRPr lang="cs-CZ" dirty="0"/>
          </a:p>
        </p:txBody>
      </p:sp>
      <p:sp>
        <p:nvSpPr>
          <p:cNvPr id="36" name="Zaoblený obdélník 35"/>
          <p:cNvSpPr/>
          <p:nvPr/>
        </p:nvSpPr>
        <p:spPr>
          <a:xfrm>
            <a:off x="3193607" y="2127560"/>
            <a:ext cx="5637349" cy="7920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Hlavní a vedlejší stavby (jsou-li specifikované)</a:t>
            </a:r>
            <a:endParaRPr lang="cs-CZ" b="1" dirty="0"/>
          </a:p>
        </p:txBody>
      </p:sp>
      <p:sp>
        <p:nvSpPr>
          <p:cNvPr id="37" name="Zaoblený obdélník 36"/>
          <p:cNvSpPr/>
          <p:nvPr/>
        </p:nvSpPr>
        <p:spPr>
          <a:xfrm>
            <a:off x="1113760" y="2127560"/>
            <a:ext cx="1764196" cy="7920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Pojistná částka</a:t>
            </a:r>
            <a:endParaRPr lang="cs-CZ" sz="2000" b="1" dirty="0"/>
          </a:p>
        </p:txBody>
      </p:sp>
      <p:cxnSp>
        <p:nvCxnSpPr>
          <p:cNvPr id="38" name="Přímá spojnice 37"/>
          <p:cNvCxnSpPr>
            <a:stCxn id="37" idx="3"/>
            <a:endCxn id="36" idx="1"/>
          </p:cNvCxnSpPr>
          <p:nvPr/>
        </p:nvCxnSpPr>
        <p:spPr>
          <a:xfrm>
            <a:off x="2877956" y="2523604"/>
            <a:ext cx="315651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8197" name="Pravoúhlá spojnice 8196"/>
          <p:cNvCxnSpPr>
            <a:stCxn id="6" idx="1"/>
            <a:endCxn id="37" idx="1"/>
          </p:cNvCxnSpPr>
          <p:nvPr/>
        </p:nvCxnSpPr>
        <p:spPr>
          <a:xfrm rot="10800000" flipV="1">
            <a:off x="1113760" y="1492748"/>
            <a:ext cx="56340" cy="1030855"/>
          </a:xfrm>
          <a:prstGeom prst="bentConnector3">
            <a:avLst>
              <a:gd name="adj1" fmla="val 50575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8" name="Přímá spojnice 8207"/>
          <p:cNvCxnSpPr>
            <a:stCxn id="9" idx="3"/>
          </p:cNvCxnSpPr>
          <p:nvPr/>
        </p:nvCxnSpPr>
        <p:spPr>
          <a:xfrm flipV="1">
            <a:off x="2894736" y="3433457"/>
            <a:ext cx="298871" cy="5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10" name="Přímá spojnice 8209"/>
          <p:cNvCxnSpPr>
            <a:stCxn id="10" idx="3"/>
            <a:endCxn id="8" idx="1"/>
          </p:cNvCxnSpPr>
          <p:nvPr/>
        </p:nvCxnSpPr>
        <p:spPr>
          <a:xfrm>
            <a:off x="2894736" y="4466100"/>
            <a:ext cx="3398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Šipka doprava 4"/>
          <p:cNvSpPr/>
          <p:nvPr/>
        </p:nvSpPr>
        <p:spPr>
          <a:xfrm>
            <a:off x="6725201" y="3646275"/>
            <a:ext cx="288032" cy="6174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03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5668569"/>
            <a:ext cx="9144000" cy="856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6432782" cy="461463"/>
          </a:xfrm>
        </p:spPr>
        <p:txBody>
          <a:bodyPr/>
          <a:lstStyle/>
          <a:p>
            <a:r>
              <a:rPr lang="cs-CZ" sz="2400" dirty="0" smtClean="0"/>
              <a:t>Odcizení a vandalismus - Domácnost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>
          <a:xfrm>
            <a:off x="8551147" y="6233433"/>
            <a:ext cx="409575" cy="287338"/>
          </a:xfrm>
        </p:spPr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89</a:t>
            </a:fld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507847" y="1114300"/>
            <a:ext cx="5843133" cy="51449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Limity pojistného plnění na rok</a:t>
            </a:r>
            <a:endParaRPr lang="cs-CZ" sz="2000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2585165" y="2719668"/>
            <a:ext cx="6110195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/>
              <a:t>Věci umístěné na pozemku, užívaného pouze pojištěným, opatřeným plotem a uzamčenými vraty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2575531" y="3645024"/>
            <a:ext cx="6119829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Kola, kočárky a jiné Individuálně pojištěné věci</a:t>
            </a:r>
            <a:endParaRPr lang="cs-CZ" b="1" dirty="0"/>
          </a:p>
        </p:txBody>
      </p:sp>
      <p:sp>
        <p:nvSpPr>
          <p:cNvPr id="9" name="Zaoblený obdélník 8"/>
          <p:cNvSpPr/>
          <p:nvPr/>
        </p:nvSpPr>
        <p:spPr>
          <a:xfrm>
            <a:off x="471524" y="2724696"/>
            <a:ext cx="1764196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30.000</a:t>
            </a:r>
            <a:endParaRPr lang="cs-CZ" sz="2000" b="1" dirty="0"/>
          </a:p>
        </p:txBody>
      </p:sp>
      <p:sp>
        <p:nvSpPr>
          <p:cNvPr id="10" name="Zaoblený obdélník 9"/>
          <p:cNvSpPr/>
          <p:nvPr/>
        </p:nvSpPr>
        <p:spPr>
          <a:xfrm>
            <a:off x="471524" y="3645024"/>
            <a:ext cx="1764196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Speciální limity</a:t>
            </a:r>
            <a:endParaRPr lang="cs-CZ" sz="2000" b="1" dirty="0"/>
          </a:p>
        </p:txBody>
      </p:sp>
      <p:cxnSp>
        <p:nvCxnSpPr>
          <p:cNvPr id="11" name="Pravoúhlá spojnice 10"/>
          <p:cNvCxnSpPr>
            <a:stCxn id="6" idx="1"/>
            <a:endCxn id="9" idx="1"/>
          </p:cNvCxnSpPr>
          <p:nvPr/>
        </p:nvCxnSpPr>
        <p:spPr>
          <a:xfrm rot="10800000" flipV="1">
            <a:off x="471525" y="1371550"/>
            <a:ext cx="36323" cy="1749190"/>
          </a:xfrm>
          <a:prstGeom prst="bentConnector3">
            <a:avLst>
              <a:gd name="adj1" fmla="val 72935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ravoúhlá spojnice 11"/>
          <p:cNvCxnSpPr>
            <a:stCxn id="6" idx="1"/>
            <a:endCxn id="10" idx="1"/>
          </p:cNvCxnSpPr>
          <p:nvPr/>
        </p:nvCxnSpPr>
        <p:spPr>
          <a:xfrm rot="10800000" flipV="1">
            <a:off x="471525" y="1371550"/>
            <a:ext cx="36323" cy="2669518"/>
          </a:xfrm>
          <a:prstGeom prst="bentConnector3">
            <a:avLst>
              <a:gd name="adj1" fmla="val 72935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aoblený obdélník 35"/>
          <p:cNvSpPr/>
          <p:nvPr/>
        </p:nvSpPr>
        <p:spPr>
          <a:xfrm>
            <a:off x="2534591" y="1809815"/>
            <a:ext cx="6160770" cy="7920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Vloupání do uzavřeného prostoru – limit závisí na stupni zabezpečení, který pachatel musel překonat</a:t>
            </a:r>
            <a:endParaRPr lang="cs-CZ" b="1" dirty="0"/>
          </a:p>
        </p:txBody>
      </p:sp>
      <p:sp>
        <p:nvSpPr>
          <p:cNvPr id="37" name="Zaoblený obdélník 36"/>
          <p:cNvSpPr/>
          <p:nvPr/>
        </p:nvSpPr>
        <p:spPr>
          <a:xfrm>
            <a:off x="454744" y="1809815"/>
            <a:ext cx="1764196" cy="7920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2000" b="1" dirty="0"/>
          </a:p>
        </p:txBody>
      </p:sp>
      <p:cxnSp>
        <p:nvCxnSpPr>
          <p:cNvPr id="38" name="Přímá spojnice 37"/>
          <p:cNvCxnSpPr>
            <a:stCxn id="37" idx="3"/>
            <a:endCxn id="36" idx="1"/>
          </p:cNvCxnSpPr>
          <p:nvPr/>
        </p:nvCxnSpPr>
        <p:spPr>
          <a:xfrm>
            <a:off x="2218940" y="2205859"/>
            <a:ext cx="315651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8197" name="Pravoúhlá spojnice 8196"/>
          <p:cNvCxnSpPr>
            <a:stCxn id="6" idx="1"/>
            <a:endCxn id="37" idx="1"/>
          </p:cNvCxnSpPr>
          <p:nvPr/>
        </p:nvCxnSpPr>
        <p:spPr>
          <a:xfrm rot="10800000" flipV="1">
            <a:off x="454745" y="1371549"/>
            <a:ext cx="53103" cy="834309"/>
          </a:xfrm>
          <a:prstGeom prst="bentConnector3">
            <a:avLst>
              <a:gd name="adj1" fmla="val 530484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8" name="Přímá spojnice 8207"/>
          <p:cNvCxnSpPr>
            <a:stCxn id="9" idx="3"/>
          </p:cNvCxnSpPr>
          <p:nvPr/>
        </p:nvCxnSpPr>
        <p:spPr>
          <a:xfrm flipV="1">
            <a:off x="2235720" y="3115712"/>
            <a:ext cx="298871" cy="5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10" name="Přímá spojnice 8209"/>
          <p:cNvCxnSpPr>
            <a:stCxn id="10" idx="3"/>
            <a:endCxn id="8" idx="1"/>
          </p:cNvCxnSpPr>
          <p:nvPr/>
        </p:nvCxnSpPr>
        <p:spPr>
          <a:xfrm>
            <a:off x="2235720" y="4041068"/>
            <a:ext cx="3398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kt 3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5124923"/>
              </p:ext>
            </p:extLst>
          </p:nvPr>
        </p:nvGraphicFramePr>
        <p:xfrm>
          <a:off x="794822" y="1959127"/>
          <a:ext cx="11176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Dokument" showAsIcon="1" r:id="rId3" imgW="914400" imgH="771480" progId="Word.Document.12">
                  <p:embed/>
                </p:oleObj>
              </mc:Choice>
              <mc:Fallback>
                <p:oleObj name="Dokument" showAsIcon="1" r:id="rId3" imgW="914400" imgH="77148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822" y="1959127"/>
                        <a:ext cx="1117600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Zaoblený obdélník 19"/>
          <p:cNvSpPr/>
          <p:nvPr/>
        </p:nvSpPr>
        <p:spPr>
          <a:xfrm>
            <a:off x="2574604" y="4581128"/>
            <a:ext cx="6119829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Odcizení věcí ze zavazadlového a úložného prostoru auta (pouze u varianty Premiant)</a:t>
            </a:r>
            <a:endParaRPr lang="cs-CZ" b="1" dirty="0"/>
          </a:p>
        </p:txBody>
      </p:sp>
      <p:sp>
        <p:nvSpPr>
          <p:cNvPr id="21" name="Zaoblený obdélník 20"/>
          <p:cNvSpPr/>
          <p:nvPr/>
        </p:nvSpPr>
        <p:spPr>
          <a:xfrm>
            <a:off x="470597" y="4581128"/>
            <a:ext cx="1764196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20.000</a:t>
            </a:r>
            <a:endParaRPr lang="cs-CZ" sz="2000" b="1" dirty="0"/>
          </a:p>
        </p:txBody>
      </p:sp>
      <p:cxnSp>
        <p:nvCxnSpPr>
          <p:cNvPr id="22" name="Přímá spojnice 21"/>
          <p:cNvCxnSpPr>
            <a:stCxn id="21" idx="3"/>
            <a:endCxn id="20" idx="1"/>
          </p:cNvCxnSpPr>
          <p:nvPr/>
        </p:nvCxnSpPr>
        <p:spPr>
          <a:xfrm>
            <a:off x="2234793" y="4977172"/>
            <a:ext cx="3398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ravoúhlá spojnice 15"/>
          <p:cNvCxnSpPr>
            <a:stCxn id="6" idx="1"/>
            <a:endCxn id="21" idx="1"/>
          </p:cNvCxnSpPr>
          <p:nvPr/>
        </p:nvCxnSpPr>
        <p:spPr>
          <a:xfrm rot="10800000" flipV="1">
            <a:off x="470597" y="1371550"/>
            <a:ext cx="37250" cy="3605622"/>
          </a:xfrm>
          <a:prstGeom prst="bentConnector3">
            <a:avLst>
              <a:gd name="adj1" fmla="val 71369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aoblený obdélník 29"/>
          <p:cNvSpPr/>
          <p:nvPr/>
        </p:nvSpPr>
        <p:spPr>
          <a:xfrm>
            <a:off x="2554134" y="5513892"/>
            <a:ext cx="6119829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Loupež / odcizení z místa obvyklého (musí být překonána překážka) – mimo Individuálních věcí</a:t>
            </a:r>
            <a:endParaRPr lang="cs-CZ" b="1" dirty="0"/>
          </a:p>
        </p:txBody>
      </p:sp>
      <p:sp>
        <p:nvSpPr>
          <p:cNvPr id="31" name="Zaoblený obdélník 30"/>
          <p:cNvSpPr/>
          <p:nvPr/>
        </p:nvSpPr>
        <p:spPr>
          <a:xfrm>
            <a:off x="450127" y="5513892"/>
            <a:ext cx="1764196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5.000</a:t>
            </a:r>
            <a:endParaRPr lang="cs-CZ" sz="2000" b="1" dirty="0"/>
          </a:p>
        </p:txBody>
      </p:sp>
      <p:cxnSp>
        <p:nvCxnSpPr>
          <p:cNvPr id="32" name="Přímá spojnice 31"/>
          <p:cNvCxnSpPr>
            <a:stCxn id="31" idx="3"/>
            <a:endCxn id="30" idx="1"/>
          </p:cNvCxnSpPr>
          <p:nvPr/>
        </p:nvCxnSpPr>
        <p:spPr>
          <a:xfrm>
            <a:off x="2214323" y="5909936"/>
            <a:ext cx="3398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ravoúhlá spojnice 41"/>
          <p:cNvCxnSpPr>
            <a:stCxn id="6" idx="1"/>
            <a:endCxn id="31" idx="1"/>
          </p:cNvCxnSpPr>
          <p:nvPr/>
        </p:nvCxnSpPr>
        <p:spPr>
          <a:xfrm rot="10800000" flipV="1">
            <a:off x="450127" y="1371550"/>
            <a:ext cx="57720" cy="4538386"/>
          </a:xfrm>
          <a:prstGeom prst="bentConnector3">
            <a:avLst>
              <a:gd name="adj1" fmla="val 49605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57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5171107" cy="461463"/>
          </a:xfrm>
        </p:spPr>
        <p:txBody>
          <a:bodyPr/>
          <a:lstStyle/>
          <a:p>
            <a:r>
              <a:rPr lang="cs-CZ" sz="2400" dirty="0" smtClean="0"/>
              <a:t>Náš domov – co je nového?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  <p:sp>
        <p:nvSpPr>
          <p:cNvPr id="4" name="Zaoblený obdélníkový popisek 3"/>
          <p:cNvSpPr/>
          <p:nvPr/>
        </p:nvSpPr>
        <p:spPr>
          <a:xfrm>
            <a:off x="5868144" y="440668"/>
            <a:ext cx="3096344" cy="1512168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rgbClr val="002060"/>
                </a:solidFill>
              </a:rPr>
              <a:t>Chyběly Vám mobilheimy a jiné pojízdné domovy?</a:t>
            </a: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2771800" y="5589240"/>
            <a:ext cx="4860540" cy="81030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r>
              <a:rPr lang="cs-CZ" b="1" dirty="0" smtClean="0">
                <a:solidFill>
                  <a:srgbClr val="FF0000"/>
                </a:solidFill>
              </a:rPr>
              <a:t>Nový předmět pojištění: </a:t>
            </a:r>
            <a:r>
              <a:rPr lang="cs-CZ" b="1" dirty="0" smtClean="0">
                <a:solidFill>
                  <a:srgbClr val="002060"/>
                </a:solidFill>
              </a:rPr>
              <a:t>mobilheim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6" y="1412776"/>
            <a:ext cx="5286976" cy="3515839"/>
          </a:xfrm>
          <a:prstGeom prst="rect">
            <a:avLst/>
          </a:prstGeom>
        </p:spPr>
      </p:pic>
      <p:sp>
        <p:nvSpPr>
          <p:cNvPr id="11" name="Ohnutý roh 10"/>
          <p:cNvSpPr/>
          <p:nvPr/>
        </p:nvSpPr>
        <p:spPr>
          <a:xfrm>
            <a:off x="5508104" y="3609870"/>
            <a:ext cx="3024336" cy="1318746"/>
          </a:xfrm>
          <a:prstGeom prst="foldedCorner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2000" dirty="0" smtClean="0"/>
          </a:p>
          <a:p>
            <a:pPr algn="ctr"/>
            <a:r>
              <a:rPr lang="cs-CZ" sz="2000" dirty="0" smtClean="0"/>
              <a:t>Nově pojistíme i mobilheimy, maringotky určené k trvalému bydlení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0118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Domácnost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90</a:t>
            </a:fld>
            <a:endParaRPr lang="cs-CZ"/>
          </a:p>
        </p:txBody>
      </p:sp>
      <p:pic>
        <p:nvPicPr>
          <p:cNvPr id="4100" name="Picture 4" descr="http://www.marigreen.cz/images/sluzby/stresni-zahra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16"/>
            <a:ext cx="9144000" cy="647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3"/>
          <p:cNvSpPr/>
          <p:nvPr/>
        </p:nvSpPr>
        <p:spPr>
          <a:xfrm>
            <a:off x="899592" y="4653136"/>
            <a:ext cx="2592288" cy="181820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Krádež lavičky, trampolíny, sekačky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4788024" y="5373216"/>
            <a:ext cx="792088" cy="109812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102" name="Picture 6" descr="http://blog.idnes.cz/blog/7817/153321/clanok_foto_6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-1016"/>
            <a:ext cx="209550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33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.idnes.cz/12/081/cl6/TOP450268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45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81013" y="448719"/>
            <a:ext cx="3010868" cy="461463"/>
          </a:xfrm>
        </p:spPr>
        <p:txBody>
          <a:bodyPr/>
          <a:lstStyle/>
          <a:p>
            <a:r>
              <a:rPr lang="cs-CZ" sz="2400" dirty="0" smtClean="0"/>
              <a:t>Povodeň a záplava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4C9D7-5281-4A22-BD28-48943E47589E}" type="slidenum">
              <a:rPr lang="cs-CZ" smtClean="0"/>
              <a:pPr>
                <a:defRPr/>
              </a:pPr>
              <a:t>91</a:t>
            </a:fld>
            <a:endParaRPr lang="cs-CZ"/>
          </a:p>
        </p:txBody>
      </p:sp>
      <p:sp>
        <p:nvSpPr>
          <p:cNvPr id="3" name="Zaoblený obdélník 2"/>
          <p:cNvSpPr/>
          <p:nvPr/>
        </p:nvSpPr>
        <p:spPr>
          <a:xfrm>
            <a:off x="1475656" y="3212976"/>
            <a:ext cx="6408712" cy="14401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10 dní od uzavření pojistné smlouvy</a:t>
            </a:r>
            <a:endParaRPr lang="cs-CZ" sz="2400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5004048" y="332656"/>
            <a:ext cx="3672408" cy="100811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Čekací doba</a:t>
            </a:r>
            <a:endParaRPr lang="cs-CZ" sz="2400" b="1" dirty="0"/>
          </a:p>
        </p:txBody>
      </p:sp>
      <p:sp>
        <p:nvSpPr>
          <p:cNvPr id="9" name="Zaoblený obdélník 8"/>
          <p:cNvSpPr/>
          <p:nvPr/>
        </p:nvSpPr>
        <p:spPr>
          <a:xfrm>
            <a:off x="3239935" y="5243667"/>
            <a:ext cx="3233030" cy="468259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Limit - PČ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64957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81013" y="448719"/>
            <a:ext cx="3658940" cy="461463"/>
          </a:xfrm>
        </p:spPr>
        <p:txBody>
          <a:bodyPr/>
          <a:lstStyle/>
          <a:p>
            <a:r>
              <a:rPr lang="cs-CZ" sz="2400" dirty="0" smtClean="0"/>
              <a:t>Povodeň a záplava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4C9D7-5281-4A22-BD28-48943E47589E}" type="slidenum">
              <a:rPr lang="cs-CZ" smtClean="0"/>
              <a:pPr>
                <a:defRPr/>
              </a:pPr>
              <a:t>92</a:t>
            </a:fld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 rot="21079671">
            <a:off x="4362266" y="754795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Jak posoudíme rizikovost?</a:t>
            </a:r>
            <a:endParaRPr lang="cs-CZ" sz="20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2" name="Zaoblený obdélník 1"/>
          <p:cNvSpPr/>
          <p:nvPr/>
        </p:nvSpPr>
        <p:spPr>
          <a:xfrm>
            <a:off x="5508103" y="2132856"/>
            <a:ext cx="3168353" cy="9361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 Balíčkách zjistíme rizikovou zónu</a:t>
            </a:r>
            <a:endParaRPr lang="cs-CZ" dirty="0"/>
          </a:p>
        </p:txBody>
      </p:sp>
      <p:sp>
        <p:nvSpPr>
          <p:cNvPr id="12" name="Zaoblený obdélník 11"/>
          <p:cNvSpPr/>
          <p:nvPr/>
        </p:nvSpPr>
        <p:spPr>
          <a:xfrm>
            <a:off x="398834" y="2132856"/>
            <a:ext cx="4176464" cy="9361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Klient odpoví na dotaz: </a:t>
            </a:r>
          </a:p>
          <a:p>
            <a:pPr algn="ctr"/>
            <a:r>
              <a:rPr lang="cs-CZ" dirty="0" smtClean="0">
                <a:solidFill>
                  <a:srgbClr val="FF0000"/>
                </a:solidFill>
              </a:rPr>
              <a:t>Kolikrát bylo dané místo zaplaveno v posledních 20 letech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Plus 2"/>
          <p:cNvSpPr/>
          <p:nvPr/>
        </p:nvSpPr>
        <p:spPr>
          <a:xfrm>
            <a:off x="4716016" y="2384884"/>
            <a:ext cx="432048" cy="432048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ýbuch 1 12"/>
          <p:cNvSpPr/>
          <p:nvPr/>
        </p:nvSpPr>
        <p:spPr>
          <a:xfrm>
            <a:off x="17090" y="1656080"/>
            <a:ext cx="1584176" cy="648072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Nové</a:t>
            </a:r>
            <a:endParaRPr lang="cs-CZ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362039"/>
              </p:ext>
            </p:extLst>
          </p:nvPr>
        </p:nvGraphicFramePr>
        <p:xfrm>
          <a:off x="575998" y="3717032"/>
          <a:ext cx="838849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722"/>
                <a:gridCol w="1728192"/>
                <a:gridCol w="1512168"/>
                <a:gridCol w="1836204"/>
                <a:gridCol w="183620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Riziková zóna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2060"/>
                          </a:solidFill>
                        </a:rPr>
                        <a:t>Zaplaveno</a:t>
                      </a:r>
                      <a:endParaRPr lang="cs-C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2060"/>
                          </a:solidFill>
                        </a:rPr>
                        <a:t>I. </a:t>
                      </a:r>
                      <a:endParaRPr lang="cs-C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2060"/>
                          </a:solidFill>
                        </a:rPr>
                        <a:t>II. </a:t>
                      </a:r>
                      <a:endParaRPr lang="cs-C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2060"/>
                          </a:solidFill>
                        </a:rPr>
                        <a:t>III. </a:t>
                      </a:r>
                      <a:endParaRPr lang="cs-C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2060"/>
                          </a:solidFill>
                        </a:rPr>
                        <a:t>IV.</a:t>
                      </a:r>
                      <a:endParaRPr lang="cs-C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Nikdy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4x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6x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1x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4x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6x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Nepojistitelné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2x</a:t>
                      </a:r>
                      <a:r>
                        <a:rPr lang="cs-CZ" baseline="0" dirty="0" smtClean="0"/>
                        <a:t> a více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4x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6x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Nepojistitelné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Nepojistitelné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7" name="Čárový popisek 2 6"/>
          <p:cNvSpPr/>
          <p:nvPr/>
        </p:nvSpPr>
        <p:spPr>
          <a:xfrm>
            <a:off x="2843808" y="5877272"/>
            <a:ext cx="5112568" cy="504056"/>
          </a:xfrm>
          <a:prstGeom prst="borderCallout2">
            <a:avLst>
              <a:gd name="adj1" fmla="val 50391"/>
              <a:gd name="adj2" fmla="val -1678"/>
              <a:gd name="adj3" fmla="val -15000"/>
              <a:gd name="adj4" fmla="val -8556"/>
              <a:gd name="adj5" fmla="val -71018"/>
              <a:gd name="adj6" fmla="val -595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Číslo udává násobek základního pojistného 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4" name="Pravoúhlá spojnice 13"/>
          <p:cNvCxnSpPr>
            <a:stCxn id="12" idx="1"/>
          </p:cNvCxnSpPr>
          <p:nvPr/>
        </p:nvCxnSpPr>
        <p:spPr>
          <a:xfrm rot="10800000" flipH="1" flipV="1">
            <a:off x="398833" y="2600908"/>
            <a:ext cx="177165" cy="1754804"/>
          </a:xfrm>
          <a:prstGeom prst="bentConnector4">
            <a:avLst>
              <a:gd name="adj1" fmla="val -129032"/>
              <a:gd name="adj2" fmla="val 99691"/>
            </a:avLst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>
            <a:stCxn id="2" idx="2"/>
          </p:cNvCxnSpPr>
          <p:nvPr/>
        </p:nvCxnSpPr>
        <p:spPr>
          <a:xfrm flipH="1">
            <a:off x="7092279" y="3068960"/>
            <a:ext cx="1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35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81013" y="448719"/>
            <a:ext cx="3658940" cy="461463"/>
          </a:xfrm>
        </p:spPr>
        <p:txBody>
          <a:bodyPr/>
          <a:lstStyle/>
          <a:p>
            <a:r>
              <a:rPr lang="cs-CZ" sz="2400" dirty="0" smtClean="0"/>
              <a:t>Povodeň a záplava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4C9D7-5281-4A22-BD28-48943E47589E}" type="slidenum">
              <a:rPr lang="cs-CZ" smtClean="0"/>
              <a:pPr>
                <a:defRPr/>
              </a:pPr>
              <a:t>93</a:t>
            </a:fld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 rot="21079671">
            <a:off x="1646768" y="1745852"/>
            <a:ext cx="41764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A co když se klient teprve nedávno přistěhoval a nebude vědět, zda  místo pojištění bylo v minulosti zaplaveno?</a:t>
            </a:r>
            <a:endParaRPr lang="cs-CZ" sz="20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0" name="Zaoblený obdélník 9"/>
          <p:cNvSpPr/>
          <p:nvPr/>
        </p:nvSpPr>
        <p:spPr>
          <a:xfrm>
            <a:off x="3059832" y="3356992"/>
            <a:ext cx="5040560" cy="1618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/>
              <a:t>Klient má možnost dotázat se na obecním úřadě nebo u hasičů</a:t>
            </a:r>
          </a:p>
        </p:txBody>
      </p:sp>
    </p:spTree>
    <p:extLst>
      <p:ext uri="{BB962C8B-B14F-4D97-AF65-F5344CB8AC3E}">
        <p14:creationId xmlns:p14="http://schemas.microsoft.com/office/powerpoint/2010/main" val="2367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/>
          <p:cNvSpPr/>
          <p:nvPr/>
        </p:nvSpPr>
        <p:spPr>
          <a:xfrm>
            <a:off x="0" y="5589240"/>
            <a:ext cx="9144000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2" y="448719"/>
            <a:ext cx="5603156" cy="461463"/>
          </a:xfrm>
        </p:spPr>
        <p:txBody>
          <a:bodyPr/>
          <a:lstStyle/>
          <a:p>
            <a:r>
              <a:rPr lang="cs-CZ" sz="2400" dirty="0" smtClean="0"/>
              <a:t>Odpovědnost za újmu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94</a:t>
            </a:fld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1422353" y="1268760"/>
            <a:ext cx="5688632" cy="13681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Rozsahem téměř totožné </a:t>
            </a:r>
            <a:r>
              <a:rPr lang="cs-CZ" sz="2400" dirty="0" smtClean="0"/>
              <a:t>s pojištěním odpovědnosti za újmu v rámci produktu</a:t>
            </a:r>
            <a:r>
              <a:rPr lang="cs-CZ" sz="2400" b="1" dirty="0" smtClean="0"/>
              <a:t> Naše odpovědnost</a:t>
            </a:r>
            <a:endParaRPr lang="cs-CZ" sz="2400" b="1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719631"/>
              </p:ext>
            </p:extLst>
          </p:nvPr>
        </p:nvGraphicFramePr>
        <p:xfrm>
          <a:off x="467542" y="2996950"/>
          <a:ext cx="8568954" cy="30384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30822"/>
                <a:gridCol w="8038132"/>
              </a:tblGrid>
              <a:tr h="504056">
                <a:tc>
                  <a:txBody>
                    <a:bodyPr/>
                    <a:lstStyle/>
                    <a:p>
                      <a:endParaRPr lang="cs-C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b="1" baseline="0" dirty="0" smtClean="0">
                          <a:solidFill>
                            <a:srgbClr val="002060"/>
                          </a:solidFill>
                        </a:rPr>
                        <a:t>v produktu Náš domov</a:t>
                      </a:r>
                      <a:endParaRPr lang="cs-CZ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cs-C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2060"/>
                          </a:solidFill>
                        </a:rPr>
                        <a:t>více limitů</a:t>
                      </a:r>
                      <a:endParaRPr lang="cs-C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cs-C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2060"/>
                          </a:solidFill>
                        </a:rPr>
                        <a:t>bez spoluúčasti</a:t>
                      </a:r>
                      <a:endParaRPr lang="cs-C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cs-C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2060"/>
                          </a:solidFill>
                        </a:rPr>
                        <a:t>bez čekací doby</a:t>
                      </a:r>
                      <a:endParaRPr lang="cs-C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cs-C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2060"/>
                          </a:solidFill>
                        </a:rPr>
                        <a:t>Odpovědnost z držby stavby se vztahuje pouze na pojištěnou stavbu</a:t>
                      </a:r>
                      <a:endParaRPr lang="cs-C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cs-C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2060"/>
                          </a:solidFill>
                        </a:rPr>
                        <a:t>Zjemněna výluka na lodě a motorová vozidla</a:t>
                      </a:r>
                      <a:endParaRPr lang="cs-C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</a:tbl>
          </a:graphicData>
        </a:graphic>
      </p:graphicFrame>
      <p:sp>
        <p:nvSpPr>
          <p:cNvPr id="7" name="Zaoblený obdélník 6"/>
          <p:cNvSpPr/>
          <p:nvPr/>
        </p:nvSpPr>
        <p:spPr>
          <a:xfrm>
            <a:off x="7380312" y="1952836"/>
            <a:ext cx="1440160" cy="54006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Rozdíly</a:t>
            </a:r>
            <a:endParaRPr lang="cs-CZ" sz="2400" b="1" dirty="0"/>
          </a:p>
        </p:txBody>
      </p:sp>
      <p:cxnSp>
        <p:nvCxnSpPr>
          <p:cNvPr id="9" name="Přímá spojnice se šipkou 8"/>
          <p:cNvCxnSpPr>
            <a:stCxn id="7" idx="2"/>
          </p:cNvCxnSpPr>
          <p:nvPr/>
        </p:nvCxnSpPr>
        <p:spPr>
          <a:xfrm>
            <a:off x="8100392" y="2492896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Pravoúhlá spojnice 11"/>
          <p:cNvCxnSpPr/>
          <p:nvPr/>
        </p:nvCxnSpPr>
        <p:spPr>
          <a:xfrm>
            <a:off x="7110985" y="1556792"/>
            <a:ext cx="989407" cy="396044"/>
          </a:xfrm>
          <a:prstGeom prst="bentConnector3">
            <a:avLst>
              <a:gd name="adj1" fmla="val 10099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0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délník 25"/>
          <p:cNvSpPr/>
          <p:nvPr/>
        </p:nvSpPr>
        <p:spPr>
          <a:xfrm>
            <a:off x="-4148" y="5299502"/>
            <a:ext cx="9128344" cy="122584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898" y="332656"/>
            <a:ext cx="3928078" cy="461463"/>
          </a:xfrm>
        </p:spPr>
        <p:txBody>
          <a:bodyPr/>
          <a:lstStyle/>
          <a:p>
            <a:r>
              <a:rPr lang="cs-CZ" sz="2400" dirty="0" smtClean="0"/>
              <a:t>Odpovědnost za újmu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>
          <a:xfrm>
            <a:off x="9340927" y="7666878"/>
            <a:ext cx="409575" cy="287338"/>
          </a:xfrm>
        </p:spPr>
        <p:txBody>
          <a:bodyPr/>
          <a:lstStyle/>
          <a:p>
            <a:pPr>
              <a:defRPr/>
            </a:pPr>
            <a:fld id="{A7BE3F48-8CC8-4148-8CA6-828BB74D6563}" type="slidenum">
              <a:rPr lang="cs-CZ" smtClean="0"/>
              <a:pPr>
                <a:defRPr/>
              </a:pPr>
              <a:t>95</a:t>
            </a:fld>
            <a:endParaRPr lang="cs-CZ"/>
          </a:p>
        </p:txBody>
      </p:sp>
      <p:sp>
        <p:nvSpPr>
          <p:cNvPr id="21" name="Zaoblený obdélník 20"/>
          <p:cNvSpPr/>
          <p:nvPr/>
        </p:nvSpPr>
        <p:spPr>
          <a:xfrm>
            <a:off x="572243" y="1938790"/>
            <a:ext cx="1627889" cy="792088"/>
          </a:xfrm>
          <a:prstGeom prst="round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Újma na zdraví, usmrcením</a:t>
            </a:r>
            <a:endParaRPr lang="cs-CZ" b="1" dirty="0"/>
          </a:p>
        </p:txBody>
      </p:sp>
      <p:sp>
        <p:nvSpPr>
          <p:cNvPr id="5" name="Zaoblený obdélník 4"/>
          <p:cNvSpPr/>
          <p:nvPr/>
        </p:nvSpPr>
        <p:spPr>
          <a:xfrm>
            <a:off x="1627734" y="1124744"/>
            <a:ext cx="4752528" cy="57606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Limity pojistného plnění</a:t>
            </a:r>
            <a:endParaRPr lang="cs-CZ" sz="2400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2299518" y="1938790"/>
            <a:ext cx="1683437" cy="792088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Újma na věci</a:t>
            </a:r>
            <a:endParaRPr lang="cs-CZ" b="1" dirty="0"/>
          </a:p>
        </p:txBody>
      </p:sp>
      <p:sp>
        <p:nvSpPr>
          <p:cNvPr id="8" name="Zaoblený obdélník 7"/>
          <p:cNvSpPr/>
          <p:nvPr/>
        </p:nvSpPr>
        <p:spPr>
          <a:xfrm>
            <a:off x="4057946" y="1938790"/>
            <a:ext cx="1652066" cy="79208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Následná finanční újma</a:t>
            </a:r>
            <a:endParaRPr lang="cs-CZ" b="1" dirty="0"/>
          </a:p>
        </p:txBody>
      </p:sp>
      <p:sp>
        <p:nvSpPr>
          <p:cNvPr id="9" name="Zaoblený obdélník 8"/>
          <p:cNvSpPr/>
          <p:nvPr/>
        </p:nvSpPr>
        <p:spPr>
          <a:xfrm>
            <a:off x="5766530" y="1938790"/>
            <a:ext cx="1795786" cy="79208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Nemajetková újma</a:t>
            </a:r>
            <a:endParaRPr lang="cs-CZ" b="1" dirty="0"/>
          </a:p>
        </p:txBody>
      </p:sp>
      <p:sp>
        <p:nvSpPr>
          <p:cNvPr id="10" name="Zaoblený obdélník 9"/>
          <p:cNvSpPr/>
          <p:nvPr/>
        </p:nvSpPr>
        <p:spPr>
          <a:xfrm>
            <a:off x="593285" y="3320988"/>
            <a:ext cx="1627889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2.000.000</a:t>
            </a:r>
            <a:endParaRPr lang="cs-CZ" b="1" dirty="0"/>
          </a:p>
        </p:txBody>
      </p:sp>
      <p:sp>
        <p:nvSpPr>
          <p:cNvPr id="11" name="Zaoblený obdélník 10"/>
          <p:cNvSpPr/>
          <p:nvPr/>
        </p:nvSpPr>
        <p:spPr>
          <a:xfrm>
            <a:off x="2320560" y="3320988"/>
            <a:ext cx="1683437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1.000.000</a:t>
            </a:r>
            <a:endParaRPr lang="cs-CZ" b="1" dirty="0"/>
          </a:p>
        </p:txBody>
      </p:sp>
      <p:sp>
        <p:nvSpPr>
          <p:cNvPr id="12" name="Zaoblený obdélník 11"/>
          <p:cNvSpPr/>
          <p:nvPr/>
        </p:nvSpPr>
        <p:spPr>
          <a:xfrm>
            <a:off x="4078988" y="3320988"/>
            <a:ext cx="1652066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500.000</a:t>
            </a:r>
            <a:endParaRPr lang="cs-CZ" b="1" dirty="0"/>
          </a:p>
        </p:txBody>
      </p:sp>
      <p:sp>
        <p:nvSpPr>
          <p:cNvPr id="13" name="Zaoblený obdélník 12"/>
          <p:cNvSpPr/>
          <p:nvPr/>
        </p:nvSpPr>
        <p:spPr>
          <a:xfrm>
            <a:off x="5787572" y="3320988"/>
            <a:ext cx="1795786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50.000</a:t>
            </a:r>
            <a:endParaRPr lang="cs-CZ" b="1" dirty="0"/>
          </a:p>
        </p:txBody>
      </p:sp>
      <p:sp>
        <p:nvSpPr>
          <p:cNvPr id="14" name="Zaoblený obdélník 13"/>
          <p:cNvSpPr/>
          <p:nvPr/>
        </p:nvSpPr>
        <p:spPr>
          <a:xfrm>
            <a:off x="593286" y="3840297"/>
            <a:ext cx="1627889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4.000.000</a:t>
            </a:r>
            <a:endParaRPr lang="cs-CZ" b="1" dirty="0"/>
          </a:p>
        </p:txBody>
      </p:sp>
      <p:sp>
        <p:nvSpPr>
          <p:cNvPr id="15" name="Zaoblený obdélník 14"/>
          <p:cNvSpPr/>
          <p:nvPr/>
        </p:nvSpPr>
        <p:spPr>
          <a:xfrm>
            <a:off x="2320561" y="3840297"/>
            <a:ext cx="1683437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2.000.000</a:t>
            </a:r>
            <a:endParaRPr lang="cs-CZ" b="1" dirty="0"/>
          </a:p>
        </p:txBody>
      </p:sp>
      <p:sp>
        <p:nvSpPr>
          <p:cNvPr id="16" name="Zaoblený obdélník 15"/>
          <p:cNvSpPr/>
          <p:nvPr/>
        </p:nvSpPr>
        <p:spPr>
          <a:xfrm>
            <a:off x="4078989" y="3840297"/>
            <a:ext cx="1652066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750.000</a:t>
            </a:r>
            <a:endParaRPr lang="cs-CZ" b="1" dirty="0"/>
          </a:p>
        </p:txBody>
      </p:sp>
      <p:sp>
        <p:nvSpPr>
          <p:cNvPr id="17" name="Zaoblený obdélník 16"/>
          <p:cNvSpPr/>
          <p:nvPr/>
        </p:nvSpPr>
        <p:spPr>
          <a:xfrm>
            <a:off x="5787573" y="3840297"/>
            <a:ext cx="1795786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100.000</a:t>
            </a:r>
            <a:endParaRPr lang="cs-CZ" b="1" dirty="0"/>
          </a:p>
        </p:txBody>
      </p:sp>
      <p:sp>
        <p:nvSpPr>
          <p:cNvPr id="18" name="Zaoblený obdélník 17"/>
          <p:cNvSpPr/>
          <p:nvPr/>
        </p:nvSpPr>
        <p:spPr>
          <a:xfrm>
            <a:off x="590696" y="4335099"/>
            <a:ext cx="1627889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6.000.000</a:t>
            </a:r>
            <a:endParaRPr lang="cs-CZ" b="1" dirty="0"/>
          </a:p>
        </p:txBody>
      </p:sp>
      <p:sp>
        <p:nvSpPr>
          <p:cNvPr id="19" name="Zaoblený obdélník 18"/>
          <p:cNvSpPr/>
          <p:nvPr/>
        </p:nvSpPr>
        <p:spPr>
          <a:xfrm>
            <a:off x="2317971" y="4335099"/>
            <a:ext cx="1683437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3.000.000</a:t>
            </a:r>
            <a:endParaRPr lang="cs-CZ" b="1" dirty="0"/>
          </a:p>
        </p:txBody>
      </p:sp>
      <p:sp>
        <p:nvSpPr>
          <p:cNvPr id="20" name="Zaoblený obdélník 19"/>
          <p:cNvSpPr/>
          <p:nvPr/>
        </p:nvSpPr>
        <p:spPr>
          <a:xfrm>
            <a:off x="4076399" y="4335099"/>
            <a:ext cx="1652066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1.000.000</a:t>
            </a:r>
            <a:endParaRPr lang="cs-CZ" b="1" dirty="0"/>
          </a:p>
        </p:txBody>
      </p:sp>
      <p:sp>
        <p:nvSpPr>
          <p:cNvPr id="22" name="Zaoblený obdélník 21"/>
          <p:cNvSpPr/>
          <p:nvPr/>
        </p:nvSpPr>
        <p:spPr>
          <a:xfrm>
            <a:off x="5784983" y="4335099"/>
            <a:ext cx="1795786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150.000</a:t>
            </a:r>
            <a:endParaRPr lang="cs-CZ" b="1" dirty="0"/>
          </a:p>
        </p:txBody>
      </p:sp>
      <p:sp>
        <p:nvSpPr>
          <p:cNvPr id="23" name="Zaoblený obdélník 22"/>
          <p:cNvSpPr/>
          <p:nvPr/>
        </p:nvSpPr>
        <p:spPr>
          <a:xfrm>
            <a:off x="572245" y="4864629"/>
            <a:ext cx="1627889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10.000.000</a:t>
            </a:r>
            <a:endParaRPr lang="cs-CZ" b="1" dirty="0"/>
          </a:p>
        </p:txBody>
      </p:sp>
      <p:sp>
        <p:nvSpPr>
          <p:cNvPr id="24" name="Zaoblený obdélník 23"/>
          <p:cNvSpPr/>
          <p:nvPr/>
        </p:nvSpPr>
        <p:spPr>
          <a:xfrm>
            <a:off x="2299520" y="4864629"/>
            <a:ext cx="1683437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5.000.000</a:t>
            </a:r>
            <a:endParaRPr lang="cs-CZ" b="1" dirty="0"/>
          </a:p>
        </p:txBody>
      </p:sp>
      <p:sp>
        <p:nvSpPr>
          <p:cNvPr id="25" name="Zaoblený obdélník 24"/>
          <p:cNvSpPr/>
          <p:nvPr/>
        </p:nvSpPr>
        <p:spPr>
          <a:xfrm>
            <a:off x="4057948" y="4864629"/>
            <a:ext cx="1652066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1.500.000</a:t>
            </a:r>
            <a:endParaRPr lang="cs-CZ" b="1" dirty="0"/>
          </a:p>
        </p:txBody>
      </p:sp>
      <p:sp>
        <p:nvSpPr>
          <p:cNvPr id="27" name="Zaoblený obdélník 26"/>
          <p:cNvSpPr/>
          <p:nvPr/>
        </p:nvSpPr>
        <p:spPr>
          <a:xfrm>
            <a:off x="5766532" y="4864629"/>
            <a:ext cx="1795786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300.000</a:t>
            </a:r>
            <a:endParaRPr lang="cs-CZ" b="1" dirty="0"/>
          </a:p>
        </p:txBody>
      </p:sp>
      <p:sp>
        <p:nvSpPr>
          <p:cNvPr id="28" name="Zaoblený obdélník 27"/>
          <p:cNvSpPr/>
          <p:nvPr/>
        </p:nvSpPr>
        <p:spPr>
          <a:xfrm>
            <a:off x="572244" y="5359250"/>
            <a:ext cx="1627889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15.000.000</a:t>
            </a:r>
            <a:endParaRPr lang="cs-CZ" b="1" dirty="0"/>
          </a:p>
        </p:txBody>
      </p:sp>
      <p:sp>
        <p:nvSpPr>
          <p:cNvPr id="29" name="Zaoblený obdélník 28"/>
          <p:cNvSpPr/>
          <p:nvPr/>
        </p:nvSpPr>
        <p:spPr>
          <a:xfrm>
            <a:off x="2299519" y="5359250"/>
            <a:ext cx="1683437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8.000.000</a:t>
            </a:r>
            <a:endParaRPr lang="cs-CZ" b="1" dirty="0"/>
          </a:p>
        </p:txBody>
      </p:sp>
      <p:sp>
        <p:nvSpPr>
          <p:cNvPr id="30" name="Zaoblený obdélník 29"/>
          <p:cNvSpPr/>
          <p:nvPr/>
        </p:nvSpPr>
        <p:spPr>
          <a:xfrm>
            <a:off x="4057947" y="5359250"/>
            <a:ext cx="1652066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3.000.000</a:t>
            </a:r>
            <a:endParaRPr lang="cs-CZ" b="1" dirty="0"/>
          </a:p>
        </p:txBody>
      </p:sp>
      <p:sp>
        <p:nvSpPr>
          <p:cNvPr id="31" name="Zaoblený obdélník 30"/>
          <p:cNvSpPr/>
          <p:nvPr/>
        </p:nvSpPr>
        <p:spPr>
          <a:xfrm>
            <a:off x="5766531" y="5359250"/>
            <a:ext cx="1795786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400.000</a:t>
            </a:r>
            <a:endParaRPr lang="cs-CZ" b="1" dirty="0"/>
          </a:p>
        </p:txBody>
      </p:sp>
      <p:sp>
        <p:nvSpPr>
          <p:cNvPr id="32" name="Zaoblený obdélník 31"/>
          <p:cNvSpPr/>
          <p:nvPr/>
        </p:nvSpPr>
        <p:spPr>
          <a:xfrm>
            <a:off x="572245" y="5877806"/>
            <a:ext cx="1627889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25.000.000</a:t>
            </a:r>
            <a:endParaRPr lang="cs-CZ" b="1" dirty="0"/>
          </a:p>
        </p:txBody>
      </p:sp>
      <p:sp>
        <p:nvSpPr>
          <p:cNvPr id="33" name="Zaoblený obdélník 32"/>
          <p:cNvSpPr/>
          <p:nvPr/>
        </p:nvSpPr>
        <p:spPr>
          <a:xfrm>
            <a:off x="2299520" y="5877806"/>
            <a:ext cx="1683437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15.000.000</a:t>
            </a:r>
            <a:endParaRPr lang="cs-CZ" b="1" dirty="0"/>
          </a:p>
        </p:txBody>
      </p:sp>
      <p:sp>
        <p:nvSpPr>
          <p:cNvPr id="34" name="Zaoblený obdélník 33"/>
          <p:cNvSpPr/>
          <p:nvPr/>
        </p:nvSpPr>
        <p:spPr>
          <a:xfrm>
            <a:off x="4057948" y="5877806"/>
            <a:ext cx="1652066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5.000.000</a:t>
            </a:r>
            <a:endParaRPr lang="cs-CZ" b="1" dirty="0"/>
          </a:p>
        </p:txBody>
      </p:sp>
      <p:sp>
        <p:nvSpPr>
          <p:cNvPr id="35" name="Zaoblený obdélník 34"/>
          <p:cNvSpPr/>
          <p:nvPr/>
        </p:nvSpPr>
        <p:spPr>
          <a:xfrm>
            <a:off x="5766532" y="5877806"/>
            <a:ext cx="1795786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600.000</a:t>
            </a:r>
            <a:endParaRPr lang="cs-CZ" b="1" dirty="0"/>
          </a:p>
        </p:txBody>
      </p:sp>
      <p:cxnSp>
        <p:nvCxnSpPr>
          <p:cNvPr id="6" name="Pravoúhlá spojnice 5"/>
          <p:cNvCxnSpPr>
            <a:stCxn id="5" idx="2"/>
            <a:endCxn id="21" idx="0"/>
          </p:cNvCxnSpPr>
          <p:nvPr/>
        </p:nvCxnSpPr>
        <p:spPr>
          <a:xfrm rot="5400000">
            <a:off x="2576103" y="510894"/>
            <a:ext cx="237981" cy="261781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ravoúhlá spojnice 36"/>
          <p:cNvCxnSpPr>
            <a:stCxn id="5" idx="2"/>
            <a:endCxn id="9" idx="0"/>
          </p:cNvCxnSpPr>
          <p:nvPr/>
        </p:nvCxnSpPr>
        <p:spPr>
          <a:xfrm rot="16200000" flipH="1">
            <a:off x="5215220" y="489586"/>
            <a:ext cx="237981" cy="266042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ravoúhlá spojnice 38"/>
          <p:cNvCxnSpPr>
            <a:stCxn id="5" idx="2"/>
            <a:endCxn id="7" idx="0"/>
          </p:cNvCxnSpPr>
          <p:nvPr/>
        </p:nvCxnSpPr>
        <p:spPr>
          <a:xfrm rot="5400000">
            <a:off x="3453628" y="1388419"/>
            <a:ext cx="237981" cy="86276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ravoúhlá spojnice 40"/>
          <p:cNvCxnSpPr>
            <a:stCxn id="5" idx="2"/>
            <a:endCxn id="8" idx="0"/>
          </p:cNvCxnSpPr>
          <p:nvPr/>
        </p:nvCxnSpPr>
        <p:spPr>
          <a:xfrm rot="16200000" flipH="1">
            <a:off x="4324998" y="1379808"/>
            <a:ext cx="237981" cy="87998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aoblený obdélník 41"/>
          <p:cNvSpPr/>
          <p:nvPr/>
        </p:nvSpPr>
        <p:spPr>
          <a:xfrm rot="16200000">
            <a:off x="-1370177" y="4337513"/>
            <a:ext cx="3440630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VARIANTY</a:t>
            </a:r>
            <a:endParaRPr lang="cs-CZ" b="1" dirty="0"/>
          </a:p>
        </p:txBody>
      </p:sp>
      <p:sp>
        <p:nvSpPr>
          <p:cNvPr id="67" name="Zaoblený obdélník 66"/>
          <p:cNvSpPr/>
          <p:nvPr/>
        </p:nvSpPr>
        <p:spPr>
          <a:xfrm>
            <a:off x="7703960" y="1907496"/>
            <a:ext cx="1377173" cy="7920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Roční pojistné</a:t>
            </a:r>
          </a:p>
          <a:p>
            <a:pPr algn="ctr">
              <a:defRPr/>
            </a:pPr>
            <a:r>
              <a:rPr lang="cs-CZ" b="1" dirty="0"/>
              <a:t>v</a:t>
            </a:r>
            <a:r>
              <a:rPr lang="cs-CZ" b="1" dirty="0" smtClean="0"/>
              <a:t> Kč</a:t>
            </a:r>
            <a:endParaRPr lang="cs-CZ" b="1" dirty="0"/>
          </a:p>
        </p:txBody>
      </p:sp>
      <p:sp>
        <p:nvSpPr>
          <p:cNvPr id="68" name="Zaoblený obdélník 67"/>
          <p:cNvSpPr/>
          <p:nvPr/>
        </p:nvSpPr>
        <p:spPr>
          <a:xfrm>
            <a:off x="7725002" y="3320988"/>
            <a:ext cx="1377173" cy="3960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610</a:t>
            </a:r>
            <a:endParaRPr lang="cs-CZ" b="1" dirty="0"/>
          </a:p>
        </p:txBody>
      </p:sp>
      <p:sp>
        <p:nvSpPr>
          <p:cNvPr id="69" name="Zaoblený obdélník 68"/>
          <p:cNvSpPr/>
          <p:nvPr/>
        </p:nvSpPr>
        <p:spPr>
          <a:xfrm>
            <a:off x="7725003" y="3809003"/>
            <a:ext cx="1377173" cy="3960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770</a:t>
            </a:r>
            <a:endParaRPr lang="cs-CZ" b="1" dirty="0"/>
          </a:p>
        </p:txBody>
      </p:sp>
      <p:sp>
        <p:nvSpPr>
          <p:cNvPr id="70" name="Zaoblený obdélník 69"/>
          <p:cNvSpPr/>
          <p:nvPr/>
        </p:nvSpPr>
        <p:spPr>
          <a:xfrm>
            <a:off x="7722413" y="4303805"/>
            <a:ext cx="1377173" cy="3960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940</a:t>
            </a:r>
            <a:endParaRPr lang="cs-CZ" b="1" dirty="0"/>
          </a:p>
        </p:txBody>
      </p:sp>
      <p:sp>
        <p:nvSpPr>
          <p:cNvPr id="71" name="Zaoblený obdélník 70"/>
          <p:cNvSpPr/>
          <p:nvPr/>
        </p:nvSpPr>
        <p:spPr>
          <a:xfrm>
            <a:off x="7703962" y="4833335"/>
            <a:ext cx="1377173" cy="3960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1.684</a:t>
            </a:r>
            <a:endParaRPr lang="cs-CZ" b="1" dirty="0"/>
          </a:p>
        </p:txBody>
      </p:sp>
      <p:sp>
        <p:nvSpPr>
          <p:cNvPr id="72" name="Zaoblený obdélník 71"/>
          <p:cNvSpPr/>
          <p:nvPr/>
        </p:nvSpPr>
        <p:spPr>
          <a:xfrm>
            <a:off x="7703961" y="5327956"/>
            <a:ext cx="1377173" cy="3960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2.448</a:t>
            </a:r>
            <a:endParaRPr lang="cs-CZ" b="1" dirty="0"/>
          </a:p>
        </p:txBody>
      </p:sp>
      <p:sp>
        <p:nvSpPr>
          <p:cNvPr id="73" name="Zaoblený obdélník 72"/>
          <p:cNvSpPr/>
          <p:nvPr/>
        </p:nvSpPr>
        <p:spPr>
          <a:xfrm>
            <a:off x="7703962" y="5846512"/>
            <a:ext cx="1377173" cy="3960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3.708</a:t>
            </a:r>
            <a:endParaRPr lang="cs-CZ" b="1" dirty="0"/>
          </a:p>
        </p:txBody>
      </p:sp>
      <p:sp>
        <p:nvSpPr>
          <p:cNvPr id="50" name="Zaoblený obdélník 49"/>
          <p:cNvSpPr/>
          <p:nvPr/>
        </p:nvSpPr>
        <p:spPr>
          <a:xfrm>
            <a:off x="610236" y="2833221"/>
            <a:ext cx="1627889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1.000.000</a:t>
            </a:r>
            <a:endParaRPr lang="cs-CZ" b="1" dirty="0"/>
          </a:p>
        </p:txBody>
      </p:sp>
      <p:sp>
        <p:nvSpPr>
          <p:cNvPr id="51" name="Zaoblený obdélník 50"/>
          <p:cNvSpPr/>
          <p:nvPr/>
        </p:nvSpPr>
        <p:spPr>
          <a:xfrm>
            <a:off x="2337511" y="2833221"/>
            <a:ext cx="1683437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500.000</a:t>
            </a:r>
            <a:endParaRPr lang="cs-CZ" b="1" dirty="0"/>
          </a:p>
        </p:txBody>
      </p:sp>
      <p:sp>
        <p:nvSpPr>
          <p:cNvPr id="52" name="Zaoblený obdélník 51"/>
          <p:cNvSpPr/>
          <p:nvPr/>
        </p:nvSpPr>
        <p:spPr>
          <a:xfrm>
            <a:off x="4095939" y="2833221"/>
            <a:ext cx="1652066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250.000</a:t>
            </a:r>
            <a:endParaRPr lang="cs-CZ" b="1" dirty="0"/>
          </a:p>
        </p:txBody>
      </p:sp>
      <p:sp>
        <p:nvSpPr>
          <p:cNvPr id="53" name="Zaoblený obdélník 52"/>
          <p:cNvSpPr/>
          <p:nvPr/>
        </p:nvSpPr>
        <p:spPr>
          <a:xfrm>
            <a:off x="5804523" y="2833221"/>
            <a:ext cx="1795786" cy="396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30.000</a:t>
            </a:r>
            <a:endParaRPr lang="cs-CZ" b="1" dirty="0"/>
          </a:p>
        </p:txBody>
      </p:sp>
      <p:sp>
        <p:nvSpPr>
          <p:cNvPr id="54" name="Zaoblený obdélník 53"/>
          <p:cNvSpPr/>
          <p:nvPr/>
        </p:nvSpPr>
        <p:spPr>
          <a:xfrm>
            <a:off x="7741953" y="2801927"/>
            <a:ext cx="1377173" cy="3960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smtClean="0"/>
              <a:t>420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11929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898" y="332656"/>
            <a:ext cx="3928078" cy="461463"/>
          </a:xfrm>
        </p:spPr>
        <p:txBody>
          <a:bodyPr/>
          <a:lstStyle/>
          <a:p>
            <a:r>
              <a:rPr lang="cs-CZ" sz="2400" dirty="0" smtClean="0"/>
              <a:t>Odpovědnost za újmu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>
          <a:xfrm>
            <a:off x="9340927" y="7666878"/>
            <a:ext cx="409575" cy="287338"/>
          </a:xfrm>
        </p:spPr>
        <p:txBody>
          <a:bodyPr/>
          <a:lstStyle/>
          <a:p>
            <a:pPr>
              <a:defRPr/>
            </a:pPr>
            <a:fld id="{A7BE3F48-8CC8-4148-8CA6-828BB74D6563}" type="slidenum">
              <a:rPr lang="cs-CZ" smtClean="0"/>
              <a:pPr>
                <a:defRPr/>
              </a:pPr>
              <a:t>96</a:t>
            </a:fld>
            <a:endParaRPr lang="cs-CZ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866192"/>
              </p:ext>
            </p:extLst>
          </p:nvPr>
        </p:nvGraphicFramePr>
        <p:xfrm>
          <a:off x="971600" y="4077072"/>
          <a:ext cx="763284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283"/>
                <a:gridCol w="2544283"/>
                <a:gridCol w="2544283"/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Odpovědnost </a:t>
                      </a:r>
                    </a:p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z občanského života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Odpovědnost </a:t>
                      </a:r>
                    </a:p>
                    <a:p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z držby stavby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0" dirty="0" smtClean="0"/>
                        <a:t>Stavba</a:t>
                      </a:r>
                      <a:endParaRPr lang="cs-CZ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ANO</a:t>
                      </a:r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ANO</a:t>
                      </a:r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0" dirty="0" smtClean="0"/>
                        <a:t>Domácnost</a:t>
                      </a:r>
                      <a:endParaRPr lang="cs-CZ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ANO</a:t>
                      </a:r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NE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6" name="Čárový popisek 2 35"/>
          <p:cNvSpPr/>
          <p:nvPr/>
        </p:nvSpPr>
        <p:spPr>
          <a:xfrm>
            <a:off x="3419872" y="1988840"/>
            <a:ext cx="4608512" cy="1296144"/>
          </a:xfrm>
          <a:prstGeom prst="borderCallout2">
            <a:avLst>
              <a:gd name="adj1" fmla="val 23672"/>
              <a:gd name="adj2" fmla="val 102411"/>
              <a:gd name="adj3" fmla="val 42539"/>
              <a:gd name="adj4" fmla="val 112764"/>
              <a:gd name="adj5" fmla="val 231447"/>
              <a:gd name="adj6" fmla="val 9960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POZOR!</a:t>
            </a:r>
          </a:p>
          <a:p>
            <a:pPr algn="ctr"/>
            <a:r>
              <a:rPr lang="cs-CZ" b="1" dirty="0" smtClean="0">
                <a:solidFill>
                  <a:srgbClr val="002060"/>
                </a:solidFill>
              </a:rPr>
              <a:t>Pojištění odpovědnosti se vztahuje i na odpovědnost z držby stavby pouze tehdy, je-li pojištěna Stavba</a:t>
            </a:r>
            <a:endParaRPr lang="cs-CZ" b="1" dirty="0">
              <a:solidFill>
                <a:srgbClr val="002060"/>
              </a:solidFill>
            </a:endParaRPr>
          </a:p>
        </p:txBody>
      </p:sp>
      <p:sp>
        <p:nvSpPr>
          <p:cNvPr id="62" name="TextovéPole 61"/>
          <p:cNvSpPr txBox="1"/>
          <p:nvPr/>
        </p:nvSpPr>
        <p:spPr>
          <a:xfrm rot="21079671">
            <a:off x="4529487" y="625363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Co se změnilo oproti  odpovědnosti v DE 2014?</a:t>
            </a:r>
            <a:endParaRPr lang="cs-CZ" sz="20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90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3658940" cy="461463"/>
          </a:xfrm>
        </p:spPr>
        <p:txBody>
          <a:bodyPr/>
          <a:lstStyle/>
          <a:p>
            <a:r>
              <a:rPr lang="cs-CZ" sz="2400" dirty="0" smtClean="0"/>
              <a:t>Odpovědnost za újmu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97</a:t>
            </a:fld>
            <a:endParaRPr lang="cs-CZ"/>
          </a:p>
        </p:txBody>
      </p:sp>
      <p:sp>
        <p:nvSpPr>
          <p:cNvPr id="9" name="AutoShape 2" descr="data:image/jpeg;base64,/9j/4AAQSkZJRgABAQAAAQABAAD/2wCEAAkGBxQSEhUUExIWFhUXGSAZGRgXGB0gIBgcIBkcHB0jGh8gHighHCAlHB0cITEhJiksLi4uHx8zODMsNygtLysBCgoKBQUFDgUFDisZExkrKysrKysrKysrKysrKysrKysrKysrKysrKysrKysrKysrKysrKysrKysrKysrKysrK//AABEIAKgAoAMBIgACEQEDEQH/xAAcAAACAwEBAQEAAAAAAAAAAAAABgQFBwMCAQj/xABBEAACAQIEBAMFBQUHAwUAAAABAgMEEQAFEiEGMUFREyJhBzJxgZEUI0JyoRVSYrHRJDNDU8Hh8GOSohaCstLT/8QAFAEBAAAAAAAAAAAAAAAAAAAAAP/EABQRAQAAAAAAAAAAAAAAAAAAAAD/2gAMAwEAAhEDEQA/ANxwYMGAMGDBgDBjy7gC5NgOZOEzPPaPTRkxUoNZUb2SEgqp7ySe6ov8cA6E2wi8Qe1jLqVigkadxsVhGre9veJC/rhVzekqK8XzCoOnmKeDyxr+Ym5kPxsMUmZ8JUiROyruqkjZeYHoMA4Qcf19UqyU1FDFE4urzyliR30oBb4XOI09Vmz3BzKJL9Y6fcfDU2M5z/Npqd44YZmVEiTZbADY/X44gJxXVj/Hf/x/+uA0aqnzOCMuM3Z7WFngTqbbENtz9cLUHtjzKJmVjDKFYjzIRyJH4TihPE9TJZWkJFwdwOhBHIYt5eEYGJJ5kkmztzJv64Bvyn28Rnapo3XYeaFw9z18raSo+bY0XhbjOjzAH7PMGYe9G3ldfip3t6jGEDgaI/iYfCT+sZxVVHhUZeFoSzhyyTrIUkj2A8pC78r7+uA/VmDGG8Ge2ZorRZgpkQcqhB5gP+oo5/mH0xtGW5hHPGssLh43F1ZTsf8AnbASsGDBgDBgwYAwY+MbC5xlPGHtaXUKfLdMsjHSZzuiXNvIPxn15bdcBomd5/T0aaqiZIweQJ8zHsq82PwGM84g48zCUN9hpkgjH+LUmzkdwhtoH5r/ACxUUsMcbmQs0sze9NK2pz8D+EegsMea+pWRWRt1YWIPUHngELMcyzDMQzT1MklOp0kghUJ7KuwbfqQcMmXcQUtGngIugr747sBzY9cc6kIixRIoVAb2HQDfGeVE2t2c/iYt9TfAaY/GUJ/GPqMR6jPklRwh1eU8iOX1xm+odx9cXnDC/wB+3aO31J/pgLLNcrkmkMg6gc/QYhHIJfTDYnIfDH3AJkuXNEVLkAE/7/ywyjiGD/MGK7i0+WP4t/8AHCjfAaLFxDD/AJg+oxTZ3RvUy64hqFgfjfrhSvh64ckskfrGP0JwFH/6XqjyhJ+GGf2d55UZNUBaqN1o5zpYtfTG3Rh0+PcfDF1TVVseeJ4lqKbw3NlLrc9rm1/le+A3RHBAIIIO4I6j0x6xkPst9oCRKcvzCRY5oG8ON2PldRsBq7joTzBGNdBwH3BgwYDOvaxxI8Yjoqd9MswLSOOccI2NuzOdh6A+mMQrKrS58PyqvlQDoP8Agw58c1J/aOYudypjjX0Hhg/zb9MIEynYAH6YDr+05f3v0GOX7UnZtEa629FGI05KqTbli0SAUjRlrsdOsgW/5zwFesRZgKkyIx6N5VPw2wxU3DkIH92D8d8R6viSGVSjQtJf8P8ATtjnk+YSQWWcERMbIzG5TsGPa2AkVORRjlGv0xVT5On7tvgcOpF8RJ6MHAKSwSr7k7j0Jvjy+YVCe8SR3Un9Ri+moTiM9MRgPOT1njKdT3IdbC+4G99sMBo19f0/phSny9Sb2KsPxLscS6bOpodpB4qdx7w/rgGH7Cv/AAL/AExFrUKA6GIshta3TftjpBnMDi4kHz2t8ceKmpSSwVr3DKbb2uMAvjOpv8w49jOZmGlpSVPMY6fsT/qj5q2AZNY/3q/RsBeVXDy19Mkmoio0+8x2Y9Q2369MT+Ds9q4V8OmqHimiHnpaoF0a214zsyg9gdr9sRMjrViiCtItxfryucdq1opJopxOqvHcGzDzqehwGl8Le06KeUU1XH9lqDsoZgUkN9gj9zcbHv1xoAx+XOLIPHI8M6idxpINiNv5H9Mb97O8+Ndl8E7G7ldMm1vOvlb9RfAY/wC0OiMWb1VybSosiL+8SAht3tpxwSkUAbY0H2y8PySJDWwJremv4ijm8Rte3cqRe3qcZomdwEXElx+U/wBMBE4qiVaZyF6r9NQxxrqI1k5EZ+6UaWcdTe9k7n1xIzbMIZIZED7lTbynn06Y85FXKsUYXYaR/vgJAyLwxZFsMQa50QFJiAGG4J3Pwx14i420r4VPbV+KS19Povr64Q552clmYknmScA0ZDn6xsYncmL8DsN1+PphvBBFwbg8iOuMkvi0ynPZYNlN1/dbl8u2A0Yrjm9ODiuyziOGba+hv3W6/A8sW+ArZ6HtivmoyOmGIjHhowcAlVeVg7jyt3HI/EY6ZPWfZjaVSAWB1qLgWFjcc8Nb0YOKfMhFHs0ig9r/AOmAvKarSQXR1f8AKb/XtjtjOqiohBuhYN3TbBDxLUqLeJf8wBwEjPY7SfEfyJGK/HquzZpSCyqCL8rjmb/zxecFcMSZjI4Q6I4wDI5F7XOwUdWNjz7HAROHpgsy6uR53xvXsIB/ZYY2s00hFu2r+t8KT+zWi06bTav3/E3+ltP6YZ/ZvmMtLKMrmIdBGXppQLEqD5kcDqt+eA0o4xz2m+zqliR6qCojpH3YxuwEch7KOasewxreZVqwRSSubJGpdvgBfGTU7JKn7QrtHiSDX95YrBGfdRAdhta55k/TAYpFmAPM2xxmrCq+GNrdfToBjdcuzXKMz/sjeG7MPKpjaM/+xtI83WwO/rjIeNuFGoq56WPVKLBo7C7FSLi4A5ixvbtgFjH3H0rh29k/CUWY1ZWeQLFEA7Lexk82yje9j1I3wClR5fJLcolwOZuB/M4+VdA8dta2vyNwQfmDbDhxdQxwz1dKJEi0zsyAe6UbzKu3YELb0x84UMdZNTR1Dp4aOJJmk0oqxILWJ2B1bDbc4BHxJpq6SM3R2X4HEniKKBKmZaV2enDnw2YWJX+fz643fhb2T0MdPE1TAZZyoZ9bsApIvpCqwFh63wGILxPUj/Ev8VX+mO1FnlXNLHEkvmkdUWyrzZgB07nG4Zv7IMumuY0kp2PWNyR/2vf9CMYnPklVRVsgjjZ3o5VbUqEgWbVGWA5BrX+uAsc/oXhlqFmqJJVgkMfk8uq1rkjoN8SOGOGqWoqqdHu0U5KfdsfIxQsCCVudJFiCLYruO+KUrKqSenR4VlUeKjEHUwFifpbEbhbjGWgk8WOOGSQLpRpgx8Mb30AMAL9yCdsB6494Plyyp8GQhlYao3H4lvbcdCOows4auMuPKnMxGKkRfdklfDSx81r3JJ22GFbAAGNm9mdGz0kFLC5Q1JknqZEI1pEhWONVP4S5vv0F7c9l32T8AmvlE1Qh+yIbG5I8Vuy23sOZN+ww2+wzKmp6nMo3HmiKRH180n89IOA68VcPx0M9E1IHE0k+koZXfxI7feE6mOyi2/rixzaTwq3LZRe4qfC22usqkG/pdRjxl9aJs6zASEM0MaJDz8ind7X5MSRc47inFXmlLAOVNeqkPw8sY+ZJN/TANXtXYjKayxt93b9RjOeLlAp6OVl108To0yAbFNAANuoU729cbTmdAlRFJDKupJFKsO4ItjHsuikoJ/2ZVkOhUmmkYbSp1RhyuO3+2AseKsopqqgecFFaKPxYZ02KlRdbMN7HYW726jC5UUFTW1K1kZKVsFDBUKv+Y2pgwI9VB26k45vkcjLV5XHIQjKKimBPLzHVGx/dJtz7X74ZfZlnctbV188kOiRIoYSnLzp4lwP3bkcum2A85twLRZzAtXTj7NNILkgG2rkwkTYXB21C3zxj/E/BlXl8qpMnvk+E8bag9re6B5gdxzAOP0/lkkrQq00SxTFbtGG1BW7Fhz9SMJf2WSGUKuipzeYXeZgWjpI72uAdkQDZVAu5G+A/Ocl7m/O+9+d/W+LGk4fqZUZ0p5CiLrZtJChQL3ubDH6U4ZyGhVXWMR1MqSETyuqs5m5nUSNjvyGwwq+0HPZ6ulroqSNPssC6ZpiT52DDUsIGx0jmf+EMwpeG6xKCeU5e7JIEIna140VtRKp71m2u3bG8ZrnfiUsFRA8x1FH0U4QmW43Riwsq35tta2L1GSWFSADFJGLL00Mo2+FjbC2lFHTosMKaI0FlW5P6kkn54C2ybOWmXU8DwNe2hypNu/lJFsZlnE9ZNnlScqkCyRwr4oa2mQra6nUNJvcDe299xhpzaOoeMpTSLFI22tgTpHUqB+Ltjzwi2WZafAFTEKmS3iM7+eRumo8l3/DcYBemrsnzJWWugNJXKSsipG4fUBvp0KdY2OzC/wDrn9XwfFK5/Z1bFUi9vDkIhlHyl0qw9QfljU67h2nrc9m1aiEpVcvFIVKyE6QQy9dOJEvDMFRK1DmMavIF8SmqkASSZBswcqLF0uLjcEEG2AxbNOCK6msZ6Z41LBdbFdAJ5anBKqP4ibYYuFuCIoqkLnCyQRkAxm/3UpJ5NKhIUHaxuL9xjQaeSryciKukFXlshEYmbdqe+yiRTzU7DqNunIs1Jw+1PJ4UQWWgkBD08h1CA22MWq94zuCnTYjrgLaKMU6WUfdXRY44oxaMGy7aea3NyTyGFRHWkz2RbWWugDC3IyRk3/8AG+GegyyGlC6Syqt0TXIx0ByPIuo8tQFgbkchtthU9pcMiQw1rBVlo6jWChJvCzBWBuOZXSSOm9sBb1yIrs4VVZvfcAAkDueZsMcvZDTF4Jq5wfEq5Li/SJLrGB2Frn54jcR1SpDNJcFRGzA9CNJt9dsMfs3p2jyujVhZhCtwfUX/ANcAy4VPaNw4KykYov8AaIbyU7D3lcb2Hxta3ww14MBkmReHUGKuUnW8IS21hvdvnq2xO4NZRUZlfVaWqWPyA7HwBckj3eZ83fEvOOAqhZ3ly+rSBJDreCSPUms82X92/UD1xx9m0UkcNU9SyazUymR090+GAhI9BpP074BkyeSJU8CPWBD92BJq1NpAuVLbuu/v8r3xQ8UyCghlNIp+2V02lN7kysttW/JUUXtyHzx59n8DTiTMpx97Uk+ED/hU4PkRd9r21EjntjzTkVWdSE2K5fCqqLcpZt2Px0rbAeq5I8lytxFdpANKnctNUSeXUepJbf4DFnw1wzHS0CUTDUugrL/Ez+/+pP0GKPjip15jlVKF1ffGocdggshPz1H5YeScBj/E2R5nDRHL0ikqIkZTBPC2ltIJ8kyXubA9NthiiyLJs+pLMKeR4zzieRGuPgW1KfUY3syDuPriJVZrBH/eTxJ+Z1H8zgM3f9rVSGKOiFIWFmmlk938gHmJt1tj5knsTp1F6qd5WPSPygHvc3J+eHj/ANZZfYn7dTkKLmzg2+l8L1Zx/LUNoyumMveecFIx20/if9MA1cOcN01BGY6aLQDuzHdmPTUx3Nug5DEXjbKGqKfVEdNRTnx4G7OoOx7qwupHI7YzluG8/nk8R6/R+R3AHwVVAwzUNLn9MAfGpaxRvpe6SH0DaQPmScAz0zw5lQoXQNFURAsva43sehB5H0xU8E1UkDy5bUPqkp1VoZDzmgN7H8ye6fjiN7I3YUs0LRvH4FTIgRrHQCQwUEc9N7Y7cfaYhT5kli1JINZXfVA50yLzsbbMO1j3wDFOXjMjvqmQsnhxJGupDyO9/NvZrnlbELjOhSppKinJBdoWZVvv5dwQOdtQAvi7VgQCDcEXB7g7g/THKmIZixiKsCUuwF2UHoRc6Ce/0wGe8E8CitoKZ566eWBoxeAEKNvwlh5iAel8a1GgUAAWAFgB0GEv2SIEo5YV92GqniU/wrKbfph2wBgwYMB8xkrTGPJMx3syy1S3HczsP9ca3jJa6ASVGc5YjjVPGKiFeXnZLSD5kIfmcA9ZHTiOngjXksSAf9gwj+ypS9Vm9QzatdV4Yv2QyEfoyj5YeeH3ZqenLqUfw01KwsVYKAQR03GEj2PSARZgLHy1sh9bFR9T5cBW8WzFOJaBiwVTGBcmwtaQG+PubcSVeZy+HlA1JGfvJ3Fox2A1c+/LtbFb7aKSOSTLq1w4gciOVWBVgmpX3U7qSpfY8rY1+jpIokCQxpHGN1WNQq79QBtv3wCnRcAKyg1tVPUydbSGOMH+FEt9Tvi3o+EKCK2iiguN9Txh2v8Ame7fri7wYCF+yYekSLfnpUC/xtzxKigVRZVA+Ax7wYAwY+ahe1xe17dbYh1maxxxzyEkinUtIAOy6gB3uOowCnwLJIs2arGga1dfzNpFnA12NjuFF7ddhhh4ghRqSrjePREIn3sLMNBYkKNxY9+uKn2dyKIFaR1NTW6qxlHZiFFvRRpXFw9Mfs1SHmM4cSkbKNClTZBp5heVzvgI3BL+NQ0MzFiwgXkxsfKAdQvZradr8t++PuY52lDRyzvMajwS1ySmove4Q6QALXA5XsMUPs0qIFy6hkmIWSOOYx3JB0KbyEC+4C6eY2274RvZwy5lNT0xQ6UqJa+pLAEM+wiAN7273G98BsHs0yuWnoI1nFppGeWQdmkcvY+ovbDTgwYAwYMGAMfmPjnN5oM/qZ6XUXhYE2uQVVF1hh+5zBx+m8YTXQilnfNYl8QQ11RHVAblomZVHoQm+x7jAME2fB2pM5gdvsxXwKqIsfugWFmty8jnzHtY9cdeACsOZZtSrsPFSdB31A67el2XC9xDwtNTQz1GUsstFVREy03QKV9+PfcDc9xy36RKXNDC2WZujCTxQKSrAPukAAE9m0779VHfAaLxhw+cxp54GMRQqrQML6lmXVcseVjsu3QtfEX2Y8RfaqQRSm1TT/dTI2zDT5QSPUC1+4xYVyoYzTrQSNF44jZV0oLXDmUea7JqO9tyb7YnR5HAtU9WsYWd10Mw21C45jkW2G/pgJrTqGCFgHYEqt9yBa5A6gXGKvifiaCgjDTsSz7RxoLvK3ZF+JAvy3x6rM2pY/FmkZb0vkkcoSYg4VrA2vYjSTb0wtVGWVEVVXZlJBHMUiAo0uWYBVv5VAsNRP5tiOt8B7OY53OLxUVNTAjbx5CWHxAH+mI32riCA3eCkqlJ5RNpI+tjb5YuOFcoqoaNjLVu1TMfGZ5FLiIkAlEQnkBcW2Fzyxdip8ZIZI5DEjMrWdLMy7+QhrFSTb129cB0qI1TXOItcojtZLamAuwRSbD3r2vbEDiWnqJ6eeKJEHiU7AF2sRI2wUi1rWvdr88WJ1q7u8iCHSLKVsVI95mfVYgjpYW748XERklkn+7bSRqICxgC2x66jvc+mA8ZDRGCngjbTrjiRCR3AF7G3K4xQcd10WXZZN4SBQ4aONU6vLe5/VmOL9csH9oV5JJFnO6s20YKBCsf7qm1/iScI9dBFWV8FNGb0uWKGkUm4aU7Rqe5UKbk/wAQ64C0yigFDlxgmmZiadyqOBeMCG8iqQPMAxvv3tj37E+F1pKBZiPvqkCRjbcL+BfgAb/E4reKMz8KkrUAmIETt4khLBjJq2ViSdj0sALgDGkZIAKeELsvhJYemkWwE3BgwYAwYMGAMZVl0wpq2vopAPPKahA2/ixyi77dbMCLeuNVwie07hWWoWKqowPtlObrf/FQ+8h6H0v68r4Cg4ZyyehqCsUgkoJL3hkY3gJ/y+YKnlbbn6b0lBl8QosxyqTRGY5PEhkcgBxIfuiT3BCoT6jEeTMjXmMwSmlr4C16eS4DctSsDa42FttsUfFeezBopZ6J45otUbi14Z4m94Funpz5+mA0ThfjV5CtLUlI6uA6Z1c/3ihdmjI2uSVuD698XiVYnZ/GWKRElDQ6bkqyixL35OHvywiV2TU2ZRRlblHH3UqKt4AqqNDm93v2PKx5bXi5XFmVKi+CUrISSQGBjkJJ3vq3ve/O+A0uhz4TMzI0bQ2ADKxLF7kMGFrADbre5xIqsxcAeEEJ1DVrJACX8xBA94DlfbGbZfm1bIjeHQKA7MSZKgW1NsdOkX25d8Q6bh2rmQR1tSTHEoH2ena7SdvEYne/rz9MA1Zr7TaKKUiFJKqoA0AQrfa9yNXK1+wOLXLM6asP9py8wxoRIjTupJkB8tlA2I53xR1OVmKPwKICmZ9/FSMELa1w29yTfbnyOK3MOC4GDyVD1FSVBYCWbYWF9rAAYDRKvNKZgYppISrizI7KQw6ggncYgtm0LJqqXp0hKJaByh0OrE7sCVb8NgBtbCQ3B9DINS0aNHoV42SQgyHc2t0Frbk736Yn0/BtEDr+xICy7qRcLtvYcr9LjAWWfcdpIDBl0iz1cgIUqbrEOru3IW/nbFbw/l0FJSjRI0hRzJLIhYmSUAq91W5cDcaTfcX54nZRQeCjqsEUK3IUxdV6F7gb36EkYqJuMoImEAZ6qoAtpgj99uwtcD5XtgK3j3IhO8QjndJql0h8PWdLqSLkp0C8z059cbzEgUAAWAFh8BjOeC+A5hVjMq918fTaOBRcQgiwu3VgCRt3O56aTgDBgwYAwYMGAMGDBgFji7gWkzEAzIVlHuzR+V1+dt/gb4UZOAM0hUrBmEdRHy01MZvbsSCdXzwYMAtUns+zmh1PTNAweS7QqfKL9fMBYDlsb2GLGRc1GvxcrlYsun7mpAAtfdRuysb+8DgwYDjQQ5tPpVMoiiCHUplayg7+6O+539cS34Rz2Yn72lptTAs0fvEAbXNiTbHzBgO7ey/NHFpM5IB56Ea/ysy/zGPUnshrOa55UfNH/wD2wYMB4rvZPmDLZc7kawtYoy/UrIcVkHsYzDXds00/xKZS36kfzwYMBe5Z7G/N/bMxqKqP/L8yA/mJkYn5Ww/5Hw3S0YIpqeOK/MqNz8TzODBgLbBgwYAwYMG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3131141" y="1855276"/>
            <a:ext cx="3456384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Vyšší limity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3131141" y="2644907"/>
            <a:ext cx="3456384" cy="7756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Změna výluky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 rot="21079671">
            <a:off x="4572165" y="471156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Co se změnilo oproti  odpovědnosti v DE 2014?</a:t>
            </a:r>
            <a:endParaRPr lang="cs-CZ" sz="20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3" name="Čárový popisek 2 12"/>
          <p:cNvSpPr/>
          <p:nvPr/>
        </p:nvSpPr>
        <p:spPr>
          <a:xfrm>
            <a:off x="7079423" y="2030212"/>
            <a:ext cx="1944216" cy="86409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2889"/>
              <a:gd name="adj6" fmla="val -3088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002060"/>
                </a:solidFill>
              </a:rPr>
              <a:t>Viz následující slide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0" y="5684628"/>
            <a:ext cx="9144000" cy="768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4" name="Tabulk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058126"/>
              </p:ext>
            </p:extLst>
          </p:nvPr>
        </p:nvGraphicFramePr>
        <p:xfrm>
          <a:off x="175153" y="3581011"/>
          <a:ext cx="8836023" cy="224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5832"/>
                <a:gridCol w="2784262"/>
                <a:gridCol w="3515929"/>
              </a:tblGrid>
              <a:tr h="43200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Domov Expres 2014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2060"/>
                          </a:solidFill>
                        </a:rPr>
                        <a:t>Náš domov</a:t>
                      </a:r>
                      <a:endParaRPr lang="cs-CZ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32000">
                <a:tc gridSpan="3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Neplníme újmy vzniklé poškozením nebo zničením následujících užívaných věcí: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Motorových vozidel</a:t>
                      </a:r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Všech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pouze vozidla Nad 5 kW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Plavidel</a:t>
                      </a:r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Všech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pouze lodě o výkonu motoru nad 4kW nebo o ploše plachet nad 12 m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20" name="Pravoúhlá spojnice 19"/>
          <p:cNvCxnSpPr>
            <a:stCxn id="10" idx="3"/>
          </p:cNvCxnSpPr>
          <p:nvPr/>
        </p:nvCxnSpPr>
        <p:spPr>
          <a:xfrm>
            <a:off x="6587525" y="3032714"/>
            <a:ext cx="995954" cy="548297"/>
          </a:xfrm>
          <a:prstGeom prst="bentConnector3">
            <a:avLst>
              <a:gd name="adj1" fmla="val 100176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Čárový popisek 2 14"/>
          <p:cNvSpPr/>
          <p:nvPr/>
        </p:nvSpPr>
        <p:spPr>
          <a:xfrm>
            <a:off x="1294512" y="5949280"/>
            <a:ext cx="6264696" cy="504056"/>
          </a:xfrm>
          <a:prstGeom prst="borderCallout2">
            <a:avLst>
              <a:gd name="adj1" fmla="val -5577"/>
              <a:gd name="adj2" fmla="val 56511"/>
              <a:gd name="adj3" fmla="val -11138"/>
              <a:gd name="adj4" fmla="val 68599"/>
              <a:gd name="adj5" fmla="val -37737"/>
              <a:gd name="adj6" fmla="val 76795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002060"/>
                </a:solidFill>
              </a:rPr>
              <a:t>Tj. nově hradíme škody např. na kánoích, raftech, mopedu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85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448719"/>
            <a:ext cx="3658940" cy="461463"/>
          </a:xfrm>
        </p:spPr>
        <p:txBody>
          <a:bodyPr/>
          <a:lstStyle/>
          <a:p>
            <a:r>
              <a:rPr lang="cs-CZ" sz="2400" dirty="0" smtClean="0"/>
              <a:t>Odpovědnost za újmu</a:t>
            </a:r>
            <a:endParaRPr 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7078A-927C-41B5-9EDF-2C5BA2A7AFFB}" type="slidenum">
              <a:rPr lang="cs-CZ" smtClean="0"/>
              <a:pPr>
                <a:defRPr/>
              </a:pPr>
              <a:t>98</a:t>
            </a:fld>
            <a:endParaRPr lang="cs-CZ"/>
          </a:p>
        </p:txBody>
      </p:sp>
      <p:sp>
        <p:nvSpPr>
          <p:cNvPr id="9" name="AutoShape 2" descr="data:image/jpeg;base64,/9j/4AAQSkZJRgABAQAAAQABAAD/2wCEAAkGBxQSEhUUExIWFhUXGSAZGRgXGB0gIBgcIBkcHB0jGh8gHighHCAlHB0cITEhJiksLi4uHx8zODMsNygtLysBCgoKBQUFDgUFDisZExkrKysrKysrKysrKysrKysrKysrKysrKysrKysrKysrKysrKysrKysrKysrKysrKysrK//AABEIAKgAoAMBIgACEQEDEQH/xAAcAAACAwEBAQEAAAAAAAAAAAAABgQFBwMCAQj/xABBEAACAQIEBAMFBQUHAwUAAAABAgMEEQAFEiEGMUFREyJhBzJxgZEUI0JyoRVSYrHRJDNDU8Hh8GOSohaCstLT/8QAFAEBAAAAAAAAAAAAAAAAAAAAAP/EABQRAQAAAAAAAAAAAAAAAAAAAAD/2gAMAwEAAhEDEQA/ANxwYMGAMGDBgDBjy7gC5NgOZOEzPPaPTRkxUoNZUb2SEgqp7ySe6ov8cA6E2wi8Qe1jLqVigkadxsVhGre9veJC/rhVzekqK8XzCoOnmKeDyxr+Ym5kPxsMUmZ8JUiROyruqkjZeYHoMA4Qcf19UqyU1FDFE4urzyliR30oBb4XOI09Vmz3BzKJL9Y6fcfDU2M5z/Npqd44YZmVEiTZbADY/X44gJxXVj/Hf/x/+uA0aqnzOCMuM3Z7WFngTqbbENtz9cLUHtjzKJmVjDKFYjzIRyJH4TihPE9TJZWkJFwdwOhBHIYt5eEYGJJ5kkmztzJv64Bvyn28Rnapo3XYeaFw9z18raSo+bY0XhbjOjzAH7PMGYe9G3ldfip3t6jGEDgaI/iYfCT+sZxVVHhUZeFoSzhyyTrIUkj2A8pC78r7+uA/VmDGG8Ge2ZorRZgpkQcqhB5gP+oo5/mH0xtGW5hHPGssLh43F1ZTsf8AnbASsGDBgDBgwYAwY+MbC5xlPGHtaXUKfLdMsjHSZzuiXNvIPxn15bdcBomd5/T0aaqiZIweQJ8zHsq82PwGM84g48zCUN9hpkgjH+LUmzkdwhtoH5r/ACxUUsMcbmQs0sze9NK2pz8D+EegsMea+pWRWRt1YWIPUHngELMcyzDMQzT1MklOp0kghUJ7KuwbfqQcMmXcQUtGngIugr747sBzY9cc6kIixRIoVAb2HQDfGeVE2t2c/iYt9TfAaY/GUJ/GPqMR6jPklRwh1eU8iOX1xm+odx9cXnDC/wB+3aO31J/pgLLNcrkmkMg6gc/QYhHIJfTDYnIfDH3AJkuXNEVLkAE/7/ywyjiGD/MGK7i0+WP4t/8AHCjfAaLFxDD/AJg+oxTZ3RvUy64hqFgfjfrhSvh64ckskfrGP0JwFH/6XqjyhJ+GGf2d55UZNUBaqN1o5zpYtfTG3Rh0+PcfDF1TVVseeJ4lqKbw3NlLrc9rm1/le+A3RHBAIIIO4I6j0x6xkPst9oCRKcvzCRY5oG8ON2PldRsBq7joTzBGNdBwH3BgwYDOvaxxI8Yjoqd9MswLSOOccI2NuzOdh6A+mMQrKrS58PyqvlQDoP8Agw58c1J/aOYudypjjX0Hhg/zb9MIEynYAH6YDr+05f3v0GOX7UnZtEa629FGI05KqTbli0SAUjRlrsdOsgW/5zwFesRZgKkyIx6N5VPw2wxU3DkIH92D8d8R6viSGVSjQtJf8P8ATtjnk+YSQWWcERMbIzG5TsGPa2AkVORRjlGv0xVT5On7tvgcOpF8RJ6MHAKSwSr7k7j0Jvjy+YVCe8SR3Un9Ri+moTiM9MRgPOT1njKdT3IdbC+4G99sMBo19f0/phSny9Sb2KsPxLscS6bOpodpB4qdx7w/rgGH7Cv/AAL/AExFrUKA6GIshta3TftjpBnMDi4kHz2t8ceKmpSSwVr3DKbb2uMAvjOpv8w49jOZmGlpSVPMY6fsT/qj5q2AZNY/3q/RsBeVXDy19Mkmoio0+8x2Y9Q2369MT+Ds9q4V8OmqHimiHnpaoF0a214zsyg9gdr9sRMjrViiCtItxfryucdq1opJopxOqvHcGzDzqehwGl8Le06KeUU1XH9lqDsoZgUkN9gj9zcbHv1xoAx+XOLIPHI8M6idxpINiNv5H9Mb97O8+Ndl8E7G7ldMm1vOvlb9RfAY/wC0OiMWb1VybSosiL+8SAht3tpxwSkUAbY0H2y8PySJDWwJremv4ijm8Rte3cqRe3qcZomdwEXElx+U/wBMBE4qiVaZyF6r9NQxxrqI1k5EZ+6UaWcdTe9k7n1xIzbMIZIZED7lTbynn06Y85FXKsUYXYaR/vgJAyLwxZFsMQa50QFJiAGG4J3Pwx14i420r4VPbV+KS19Povr64Q552clmYknmScA0ZDn6xsYncmL8DsN1+PphvBBFwbg8iOuMkvi0ynPZYNlN1/dbl8u2A0Yrjm9ODiuyziOGba+hv3W6/A8sW+ArZ6HtivmoyOmGIjHhowcAlVeVg7jyt3HI/EY6ZPWfZjaVSAWB1qLgWFjcc8Nb0YOKfMhFHs0ig9r/AOmAvKarSQXR1f8AKb/XtjtjOqiohBuhYN3TbBDxLUqLeJf8wBwEjPY7SfEfyJGK/HquzZpSCyqCL8rjmb/zxecFcMSZjI4Q6I4wDI5F7XOwUdWNjz7HAROHpgsy6uR53xvXsIB/ZYY2s00hFu2r+t8KT+zWi06bTav3/E3+ltP6YZ/ZvmMtLKMrmIdBGXppQLEqD5kcDqt+eA0o4xz2m+zqliR6qCojpH3YxuwEch7KOasewxreZVqwRSSubJGpdvgBfGTU7JKn7QrtHiSDX95YrBGfdRAdhta55k/TAYpFmAPM2xxmrCq+GNrdfToBjdcuzXKMz/sjeG7MPKpjaM/+xtI83WwO/rjIeNuFGoq56WPVKLBo7C7FSLi4A5ixvbtgFjH3H0rh29k/CUWY1ZWeQLFEA7Lexk82yje9j1I3wClR5fJLcolwOZuB/M4+VdA8dta2vyNwQfmDbDhxdQxwz1dKJEi0zsyAe6UbzKu3YELb0x84UMdZNTR1Dp4aOJJmk0oqxILWJ2B1bDbc4BHxJpq6SM3R2X4HEniKKBKmZaV2enDnw2YWJX+fz643fhb2T0MdPE1TAZZyoZ9bsApIvpCqwFh63wGILxPUj/Ev8VX+mO1FnlXNLHEkvmkdUWyrzZgB07nG4Zv7IMumuY0kp2PWNyR/2vf9CMYnPklVRVsgjjZ3o5VbUqEgWbVGWA5BrX+uAsc/oXhlqFmqJJVgkMfk8uq1rkjoN8SOGOGqWoqqdHu0U5KfdsfIxQsCCVudJFiCLYruO+KUrKqSenR4VlUeKjEHUwFifpbEbhbjGWgk8WOOGSQLpRpgx8Mb30AMAL9yCdsB6494Plyyp8GQhlYao3H4lvbcdCOows4auMuPKnMxGKkRfdklfDSx81r3JJ22GFbAAGNm9mdGz0kFLC5Q1JknqZEI1pEhWONVP4S5vv0F7c9l32T8AmvlE1Qh+yIbG5I8Vuy23sOZN+ww2+wzKmp6nMo3HmiKRH180n89IOA68VcPx0M9E1IHE0k+koZXfxI7feE6mOyi2/rixzaTwq3LZRe4qfC22usqkG/pdRjxl9aJs6zASEM0MaJDz8ind7X5MSRc47inFXmlLAOVNeqkPw8sY+ZJN/TANXtXYjKayxt93b9RjOeLlAp6OVl108To0yAbFNAANuoU729cbTmdAlRFJDKupJFKsO4ItjHsuikoJ/2ZVkOhUmmkYbSp1RhyuO3+2AseKsopqqgecFFaKPxYZ02KlRdbMN7HYW726jC5UUFTW1K1kZKVsFDBUKv+Y2pgwI9VB26k45vkcjLV5XHIQjKKimBPLzHVGx/dJtz7X74ZfZlnctbV188kOiRIoYSnLzp4lwP3bkcum2A85twLRZzAtXTj7NNILkgG2rkwkTYXB21C3zxj/E/BlXl8qpMnvk+E8bag9re6B5gdxzAOP0/lkkrQq00SxTFbtGG1BW7Fhz9SMJf2WSGUKuipzeYXeZgWjpI72uAdkQDZVAu5G+A/Ocl7m/O+9+d/W+LGk4fqZUZ0p5CiLrZtJChQL3ubDH6U4ZyGhVXWMR1MqSETyuqs5m5nUSNjvyGwwq+0HPZ6ulroqSNPssC6ZpiT52DDUsIGx0jmf+EMwpeG6xKCeU5e7JIEIna140VtRKp71m2u3bG8ZrnfiUsFRA8x1FH0U4QmW43Riwsq35tta2L1GSWFSADFJGLL00Mo2+FjbC2lFHTosMKaI0FlW5P6kkn54C2ybOWmXU8DwNe2hypNu/lJFsZlnE9ZNnlScqkCyRwr4oa2mQra6nUNJvcDe299xhpzaOoeMpTSLFI22tgTpHUqB+Ltjzwi2WZafAFTEKmS3iM7+eRumo8l3/DcYBemrsnzJWWugNJXKSsipG4fUBvp0KdY2OzC/wDrn9XwfFK5/Z1bFUi9vDkIhlHyl0qw9QfljU67h2nrc9m1aiEpVcvFIVKyE6QQy9dOJEvDMFRK1DmMavIF8SmqkASSZBswcqLF0uLjcEEG2AxbNOCK6msZ6Z41LBdbFdAJ5anBKqP4ibYYuFuCIoqkLnCyQRkAxm/3UpJ5NKhIUHaxuL9xjQaeSryciKukFXlshEYmbdqe+yiRTzU7DqNunIs1Jw+1PJ4UQWWgkBD08h1CA22MWq94zuCnTYjrgLaKMU6WUfdXRY44oxaMGy7aea3NyTyGFRHWkz2RbWWugDC3IyRk3/8AG+GegyyGlC6Syqt0TXIx0ByPIuo8tQFgbkchtthU9pcMiQw1rBVlo6jWChJvCzBWBuOZXSSOm9sBb1yIrs4VVZvfcAAkDueZsMcvZDTF4Jq5wfEq5Li/SJLrGB2Frn54jcR1SpDNJcFRGzA9CNJt9dsMfs3p2jyujVhZhCtwfUX/ANcAy4VPaNw4KykYov8AaIbyU7D3lcb2Hxta3ww14MBkmReHUGKuUnW8IS21hvdvnq2xO4NZRUZlfVaWqWPyA7HwBckj3eZ83fEvOOAqhZ3ly+rSBJDreCSPUms82X92/UD1xx9m0UkcNU9SyazUymR090+GAhI9BpP074BkyeSJU8CPWBD92BJq1NpAuVLbuu/v8r3xQ8UyCghlNIp+2V02lN7kysttW/JUUXtyHzx59n8DTiTMpx97Uk+ED/hU4PkRd9r21EjntjzTkVWdSE2K5fCqqLcpZt2Px0rbAeq5I8lytxFdpANKnctNUSeXUepJbf4DFnw1wzHS0CUTDUugrL/Ez+/+pP0GKPjip15jlVKF1ffGocdggshPz1H5YeScBj/E2R5nDRHL0ikqIkZTBPC2ltIJ8kyXubA9NthiiyLJs+pLMKeR4zzieRGuPgW1KfUY3syDuPriJVZrBH/eTxJ+Z1H8zgM3f9rVSGKOiFIWFmmlk938gHmJt1tj5knsTp1F6qd5WPSPygHvc3J+eHj/ANZZfYn7dTkKLmzg2+l8L1Zx/LUNoyumMveecFIx20/if9MA1cOcN01BGY6aLQDuzHdmPTUx3Nug5DEXjbKGqKfVEdNRTnx4G7OoOx7qwupHI7YzluG8/nk8R6/R+R3AHwVVAwzUNLn9MAfGpaxRvpe6SH0DaQPmScAz0zw5lQoXQNFURAsva43sehB5H0xU8E1UkDy5bUPqkp1VoZDzmgN7H8ye6fjiN7I3YUs0LRvH4FTIgRrHQCQwUEc9N7Y7cfaYhT5kli1JINZXfVA50yLzsbbMO1j3wDFOXjMjvqmQsnhxJGupDyO9/NvZrnlbELjOhSppKinJBdoWZVvv5dwQOdtQAvi7VgQCDcEXB7g7g/THKmIZixiKsCUuwF2UHoRc6Ce/0wGe8E8CitoKZ566eWBoxeAEKNvwlh5iAel8a1GgUAAWAFgB0GEv2SIEo5YV92GqniU/wrKbfph2wBgwYMB8xkrTGPJMx3syy1S3HczsP9ca3jJa6ASVGc5YjjVPGKiFeXnZLSD5kIfmcA9ZHTiOngjXksSAf9gwj+ypS9Vm9QzatdV4Yv2QyEfoyj5YeeH3ZqenLqUfw01KwsVYKAQR03GEj2PSARZgLHy1sh9bFR9T5cBW8WzFOJaBiwVTGBcmwtaQG+PubcSVeZy+HlA1JGfvJ3Fox2A1c+/LtbFb7aKSOSTLq1w4gciOVWBVgmpX3U7qSpfY8rY1+jpIokCQxpHGN1WNQq79QBtv3wCnRcAKyg1tVPUydbSGOMH+FEt9Tvi3o+EKCK2iiguN9Txh2v8Ame7fri7wYCF+yYekSLfnpUC/xtzxKigVRZVA+Ax7wYAwY+ahe1xe17dbYh1maxxxzyEkinUtIAOy6gB3uOowCnwLJIs2arGga1dfzNpFnA12NjuFF7ddhhh4ghRqSrjePREIn3sLMNBYkKNxY9+uKn2dyKIFaR1NTW6qxlHZiFFvRRpXFw9Mfs1SHmM4cSkbKNClTZBp5heVzvgI3BL+NQ0MzFiwgXkxsfKAdQvZradr8t++PuY52lDRyzvMajwS1ySmove4Q6QALXA5XsMUPs0qIFy6hkmIWSOOYx3JB0KbyEC+4C6eY2274RvZwy5lNT0xQ6UqJa+pLAEM+wiAN7273G98BsHs0yuWnoI1nFppGeWQdmkcvY+ovbDTgwYAwYMGAMfmPjnN5oM/qZ6XUXhYE2uQVVF1hh+5zBx+m8YTXQilnfNYl8QQ11RHVAblomZVHoQm+x7jAME2fB2pM5gdvsxXwKqIsfugWFmty8jnzHtY9cdeACsOZZtSrsPFSdB31A67el2XC9xDwtNTQz1GUsstFVREy03QKV9+PfcDc9xy36RKXNDC2WZujCTxQKSrAPukAAE9m0779VHfAaLxhw+cxp54GMRQqrQML6lmXVcseVjsu3QtfEX2Y8RfaqQRSm1TT/dTI2zDT5QSPUC1+4xYVyoYzTrQSNF44jZV0oLXDmUea7JqO9tyb7YnR5HAtU9WsYWd10Mw21C45jkW2G/pgJrTqGCFgHYEqt9yBa5A6gXGKvifiaCgjDTsSz7RxoLvK3ZF+JAvy3x6rM2pY/FmkZb0vkkcoSYg4VrA2vYjSTb0wtVGWVEVVXZlJBHMUiAo0uWYBVv5VAsNRP5tiOt8B7OY53OLxUVNTAjbx5CWHxAH+mI32riCA3eCkqlJ5RNpI+tjb5YuOFcoqoaNjLVu1TMfGZ5FLiIkAlEQnkBcW2Fzyxdip8ZIZI5DEjMrWdLMy7+QhrFSTb129cB0qI1TXOItcojtZLamAuwRSbD3r2vbEDiWnqJ6eeKJEHiU7AF2sRI2wUi1rWvdr88WJ1q7u8iCHSLKVsVI95mfVYgjpYW748XERklkn+7bSRqICxgC2x66jvc+mA8ZDRGCngjbTrjiRCR3AF7G3K4xQcd10WXZZN4SBQ4aONU6vLe5/VmOL9csH9oV5JJFnO6s20YKBCsf7qm1/iScI9dBFWV8FNGb0uWKGkUm4aU7Rqe5UKbk/wAQ64C0yigFDlxgmmZiadyqOBeMCG8iqQPMAxvv3tj37E+F1pKBZiPvqkCRjbcL+BfgAb/E4reKMz8KkrUAmIETt4khLBjJq2ViSdj0sALgDGkZIAKeELsvhJYemkWwE3BgwYAwYMGAMZVl0wpq2vopAPPKahA2/ixyi77dbMCLeuNVwie07hWWoWKqowPtlObrf/FQ+8h6H0v68r4Cg4ZyyehqCsUgkoJL3hkY3gJ/y+YKnlbbn6b0lBl8QosxyqTRGY5PEhkcgBxIfuiT3BCoT6jEeTMjXmMwSmlr4C16eS4DctSsDa42FttsUfFeezBopZ6J45otUbi14Z4m94Funpz5+mA0ThfjV5CtLUlI6uA6Z1c/3ihdmjI2uSVuD698XiVYnZ/GWKRElDQ6bkqyixL35OHvywiV2TU2ZRRlblHH3UqKt4AqqNDm93v2PKx5bXi5XFmVKi+CUrISSQGBjkJJ3vq3ve/O+A0uhz4TMzI0bQ2ADKxLF7kMGFrADbre5xIqsxcAeEEJ1DVrJACX8xBA94DlfbGbZfm1bIjeHQKA7MSZKgW1NsdOkX25d8Q6bh2rmQR1tSTHEoH2ena7SdvEYne/rz9MA1Zr7TaKKUiFJKqoA0AQrfa9yNXK1+wOLXLM6asP9py8wxoRIjTupJkB8tlA2I53xR1OVmKPwKICmZ9/FSMELa1w29yTfbnyOK3MOC4GDyVD1FSVBYCWbYWF9rAAYDRKvNKZgYppISrizI7KQw6ggncYgtm0LJqqXp0hKJaByh0OrE7sCVb8NgBtbCQ3B9DINS0aNHoV42SQgyHc2t0Frbk736Yn0/BtEDr+xICy7qRcLtvYcr9LjAWWfcdpIDBl0iz1cgIUqbrEOru3IW/nbFbw/l0FJSjRI0hRzJLIhYmSUAq91W5cDcaTfcX54nZRQeCjqsEUK3IUxdV6F7gb36EkYqJuMoImEAZ6qoAtpgj99uwtcD5XtgK3j3IhO8QjndJql0h8PWdLqSLkp0C8z059cbzEgUAAWAFh8BjOeC+A5hVjMq918fTaOBRcQgiwu3VgCRt3O56aTgDBgwYAwYMGAMGDBgFji7gWkzEAzIVlHuzR+V1+dt/gb4UZOAM0hUrBmEdRHy01MZvbsSCdXzwYMAtUns+zmh1PTNAweS7QqfKL9fMBYDlsb2GLGRc1GvxcrlYsun7mpAAtfdRuysb+8DgwYDjQQ5tPpVMoiiCHUplayg7+6O+539cS34Rz2Yn72lptTAs0fvEAbXNiTbHzBgO7ey/NHFpM5IB56Ea/ysy/zGPUnshrOa55UfNH/wD2wYMB4rvZPmDLZc7kawtYoy/UrIcVkHsYzDXds00/xKZS36kfzwYMBe5Z7G/N/bMxqKqP/L8yA/mJkYn5Ww/5Hw3S0YIpqeOK/MqNz8TzODBgLbBgwYAwYMG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0" y="5684628"/>
            <a:ext cx="9144000" cy="768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aoblený obdélník 4"/>
          <p:cNvSpPr/>
          <p:nvPr/>
        </p:nvSpPr>
        <p:spPr>
          <a:xfrm>
            <a:off x="1367644" y="1772816"/>
            <a:ext cx="6408712" cy="16561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Víte, že </a:t>
            </a:r>
            <a:r>
              <a:rPr lang="cs-CZ" dirty="0" smtClean="0"/>
              <a:t>se  zásadním způsobem změnil přístup </a:t>
            </a:r>
          </a:p>
          <a:p>
            <a:pPr algn="ctr"/>
            <a:r>
              <a:rPr lang="cs-CZ" dirty="0" smtClean="0"/>
              <a:t>k odpovědnosti na základě nového Občanského zákoníku?</a:t>
            </a:r>
            <a:endParaRPr lang="cs-CZ" dirty="0"/>
          </a:p>
        </p:txBody>
      </p:sp>
      <p:sp>
        <p:nvSpPr>
          <p:cNvPr id="15" name="Zaoblený obdélník 14"/>
          <p:cNvSpPr/>
          <p:nvPr/>
        </p:nvSpPr>
        <p:spPr>
          <a:xfrm>
            <a:off x="1367644" y="3861048"/>
            <a:ext cx="6408712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/>
              <a:t>Doporučujeme, abyste klientům nabízeli co nejvyšší limity.</a:t>
            </a:r>
          </a:p>
          <a:p>
            <a:pPr algn="ctr"/>
            <a:r>
              <a:rPr lang="cs-CZ" dirty="0" smtClean="0"/>
              <a:t>Minimálně limit 6.000.000 na zdraví</a:t>
            </a:r>
          </a:p>
          <a:p>
            <a:pPr algn="ctr"/>
            <a:endParaRPr lang="cs-CZ" dirty="0" smtClean="0"/>
          </a:p>
          <a:p>
            <a:pPr algn="ctr"/>
            <a:endParaRPr lang="cs-CZ" dirty="0"/>
          </a:p>
        </p:txBody>
      </p:sp>
      <p:sp>
        <p:nvSpPr>
          <p:cNvPr id="7" name="Šipka dolů 6"/>
          <p:cNvSpPr/>
          <p:nvPr/>
        </p:nvSpPr>
        <p:spPr>
          <a:xfrm>
            <a:off x="4175956" y="3429000"/>
            <a:ext cx="792088" cy="39604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Čárový popisek 2 7"/>
          <p:cNvSpPr/>
          <p:nvPr/>
        </p:nvSpPr>
        <p:spPr>
          <a:xfrm>
            <a:off x="5148064" y="5445224"/>
            <a:ext cx="3535335" cy="86409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2653"/>
              <a:gd name="adj6" fmla="val -4484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Chcete-li vědět víc, podívejte se do prezentace</a:t>
            </a:r>
          </a:p>
          <a:p>
            <a:pPr algn="ctr"/>
            <a:r>
              <a:rPr lang="cs-CZ" dirty="0" smtClean="0"/>
              <a:t> Naše odpovědnost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613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C5544B-C3E2-49B5-A052-C047AA091D6A}" type="slidenum">
              <a:rPr lang="cs-CZ" smtClean="0"/>
              <a:pPr>
                <a:defRPr/>
              </a:pPr>
              <a:t>99</a:t>
            </a:fld>
            <a:endParaRPr lang="cs-CZ"/>
          </a:p>
        </p:txBody>
      </p:sp>
      <p:sp>
        <p:nvSpPr>
          <p:cNvPr id="6" name="Zaoblený obdélníkový popisek 5"/>
          <p:cNvSpPr/>
          <p:nvPr/>
        </p:nvSpPr>
        <p:spPr>
          <a:xfrm>
            <a:off x="2051720" y="2276872"/>
            <a:ext cx="4680520" cy="1908212"/>
          </a:xfrm>
          <a:prstGeom prst="wedgeRoundRectCallou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200" b="1" dirty="0" smtClean="0"/>
              <a:t>Nadstandardní asistenční služby</a:t>
            </a:r>
            <a:endParaRPr lang="cs-CZ" sz="3200" b="1" dirty="0"/>
          </a:p>
        </p:txBody>
      </p:sp>
      <p:sp>
        <p:nvSpPr>
          <p:cNvPr id="2" name="Zaoblený obdélník 1"/>
          <p:cNvSpPr/>
          <p:nvPr/>
        </p:nvSpPr>
        <p:spPr>
          <a:xfrm>
            <a:off x="5292080" y="1628800"/>
            <a:ext cx="2880320" cy="8640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Doplňkové pojištění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0238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becna_prezentace">
  <a:themeElements>
    <a:clrScheme name="Obecna_prezentace 1">
      <a:dk1>
        <a:srgbClr val="00335C"/>
      </a:dk1>
      <a:lt1>
        <a:srgbClr val="FFFFFF"/>
      </a:lt1>
      <a:dk2>
        <a:srgbClr val="FFFFFF"/>
      </a:dk2>
      <a:lt2>
        <a:srgbClr val="EDE9E0"/>
      </a:lt2>
      <a:accent1>
        <a:srgbClr val="0099CD"/>
      </a:accent1>
      <a:accent2>
        <a:srgbClr val="E8600B"/>
      </a:accent2>
      <a:accent3>
        <a:srgbClr val="FFFFFF"/>
      </a:accent3>
      <a:accent4>
        <a:srgbClr val="002A4D"/>
      </a:accent4>
      <a:accent5>
        <a:srgbClr val="AACAE3"/>
      </a:accent5>
      <a:accent6>
        <a:srgbClr val="D25609"/>
      </a:accent6>
      <a:hlink>
        <a:srgbClr val="003366"/>
      </a:hlink>
      <a:folHlink>
        <a:srgbClr val="93B619"/>
      </a:folHlink>
    </a:clrScheme>
    <a:fontScheme name="Obecna_prezenta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becna_prezentace 1">
        <a:dk1>
          <a:srgbClr val="00335C"/>
        </a:dk1>
        <a:lt1>
          <a:srgbClr val="FFFFFF"/>
        </a:lt1>
        <a:dk2>
          <a:srgbClr val="FFFFFF"/>
        </a:dk2>
        <a:lt2>
          <a:srgbClr val="EDE9E0"/>
        </a:lt2>
        <a:accent1>
          <a:srgbClr val="0099CD"/>
        </a:accent1>
        <a:accent2>
          <a:srgbClr val="E8600B"/>
        </a:accent2>
        <a:accent3>
          <a:srgbClr val="FFFFFF"/>
        </a:accent3>
        <a:accent4>
          <a:srgbClr val="002A4D"/>
        </a:accent4>
        <a:accent5>
          <a:srgbClr val="AACAE3"/>
        </a:accent5>
        <a:accent6>
          <a:srgbClr val="D25609"/>
        </a:accent6>
        <a:hlink>
          <a:srgbClr val="003366"/>
        </a:hlink>
        <a:folHlink>
          <a:srgbClr val="93B6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ecna_prezentace 2">
        <a:dk1>
          <a:srgbClr val="00335C"/>
        </a:dk1>
        <a:lt1>
          <a:srgbClr val="FFFFFF"/>
        </a:lt1>
        <a:dk2>
          <a:srgbClr val="FFFFFF"/>
        </a:dk2>
        <a:lt2>
          <a:srgbClr val="EDE9E0"/>
        </a:lt2>
        <a:accent1>
          <a:srgbClr val="2C6139"/>
        </a:accent1>
        <a:accent2>
          <a:srgbClr val="B6005E"/>
        </a:accent2>
        <a:accent3>
          <a:srgbClr val="FFFFFF"/>
        </a:accent3>
        <a:accent4>
          <a:srgbClr val="002A4D"/>
        </a:accent4>
        <a:accent5>
          <a:srgbClr val="ACB7AE"/>
        </a:accent5>
        <a:accent6>
          <a:srgbClr val="A50054"/>
        </a:accent6>
        <a:hlink>
          <a:srgbClr val="FACB17"/>
        </a:hlink>
        <a:folHlink>
          <a:srgbClr val="356EB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becna_prezentace">
  <a:themeElements>
    <a:clrScheme name="1_Obecna_prezentace 1">
      <a:dk1>
        <a:srgbClr val="00335C"/>
      </a:dk1>
      <a:lt1>
        <a:srgbClr val="FFFFFF"/>
      </a:lt1>
      <a:dk2>
        <a:srgbClr val="FFFFFF"/>
      </a:dk2>
      <a:lt2>
        <a:srgbClr val="EDE9E0"/>
      </a:lt2>
      <a:accent1>
        <a:srgbClr val="0099CD"/>
      </a:accent1>
      <a:accent2>
        <a:srgbClr val="E8600B"/>
      </a:accent2>
      <a:accent3>
        <a:srgbClr val="FFFFFF"/>
      </a:accent3>
      <a:accent4>
        <a:srgbClr val="002A4D"/>
      </a:accent4>
      <a:accent5>
        <a:srgbClr val="AACAE3"/>
      </a:accent5>
      <a:accent6>
        <a:srgbClr val="D25609"/>
      </a:accent6>
      <a:hlink>
        <a:srgbClr val="003366"/>
      </a:hlink>
      <a:folHlink>
        <a:srgbClr val="93B619"/>
      </a:folHlink>
    </a:clrScheme>
    <a:fontScheme name="1_Obecna_prezentac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becna_prezentace 1">
        <a:dk1>
          <a:srgbClr val="00335C"/>
        </a:dk1>
        <a:lt1>
          <a:srgbClr val="FFFFFF"/>
        </a:lt1>
        <a:dk2>
          <a:srgbClr val="FFFFFF"/>
        </a:dk2>
        <a:lt2>
          <a:srgbClr val="EDE9E0"/>
        </a:lt2>
        <a:accent1>
          <a:srgbClr val="0099CD"/>
        </a:accent1>
        <a:accent2>
          <a:srgbClr val="E8600B"/>
        </a:accent2>
        <a:accent3>
          <a:srgbClr val="FFFFFF"/>
        </a:accent3>
        <a:accent4>
          <a:srgbClr val="002A4D"/>
        </a:accent4>
        <a:accent5>
          <a:srgbClr val="AACAE3"/>
        </a:accent5>
        <a:accent6>
          <a:srgbClr val="D25609"/>
        </a:accent6>
        <a:hlink>
          <a:srgbClr val="003366"/>
        </a:hlink>
        <a:folHlink>
          <a:srgbClr val="93B6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becna_prezentace 2">
        <a:dk1>
          <a:srgbClr val="00335C"/>
        </a:dk1>
        <a:lt1>
          <a:srgbClr val="FFFFFF"/>
        </a:lt1>
        <a:dk2>
          <a:srgbClr val="FFFFFF"/>
        </a:dk2>
        <a:lt2>
          <a:srgbClr val="EDE9E0"/>
        </a:lt2>
        <a:accent1>
          <a:srgbClr val="2C6139"/>
        </a:accent1>
        <a:accent2>
          <a:srgbClr val="B6005E"/>
        </a:accent2>
        <a:accent3>
          <a:srgbClr val="FFFFFF"/>
        </a:accent3>
        <a:accent4>
          <a:srgbClr val="002A4D"/>
        </a:accent4>
        <a:accent5>
          <a:srgbClr val="ACB7AE"/>
        </a:accent5>
        <a:accent6>
          <a:srgbClr val="A50054"/>
        </a:accent6>
        <a:hlink>
          <a:srgbClr val="FACB17"/>
        </a:hlink>
        <a:folHlink>
          <a:srgbClr val="356EB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barevná_prezentace_foto_NHQ</Template>
  <TotalTime>15065</TotalTime>
  <Words>6194</Words>
  <Application>Microsoft Office PowerPoint</Application>
  <PresentationFormat>Předvádění na obrazovce (4:3)</PresentationFormat>
  <Paragraphs>1714</Paragraphs>
  <Slides>129</Slides>
  <Notes>6</Notes>
  <HiddenSlides>0</HiddenSlides>
  <MMClips>0</MMClips>
  <ScaleCrop>false</ScaleCrop>
  <HeadingPairs>
    <vt:vector size="6" baseType="variant">
      <vt:variant>
        <vt:lpstr>Motiv</vt:lpstr>
      </vt:variant>
      <vt:variant>
        <vt:i4>2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129</vt:i4>
      </vt:variant>
    </vt:vector>
  </HeadingPairs>
  <TitlesOfParts>
    <vt:vector size="133" baseType="lpstr">
      <vt:lpstr>Obecna_prezentace</vt:lpstr>
      <vt:lpstr>1_Obecna_prezentace</vt:lpstr>
      <vt:lpstr>Dokument</vt:lpstr>
      <vt:lpstr>Document</vt:lpstr>
      <vt:lpstr> Náš domov </vt:lpstr>
      <vt:lpstr>Náš domov</vt:lpstr>
      <vt:lpstr>Náš domov</vt:lpstr>
      <vt:lpstr>Náš domov – co je nového?</vt:lpstr>
      <vt:lpstr>Náš domov – co je nového?</vt:lpstr>
      <vt:lpstr>Náš domov – co je nového?</vt:lpstr>
      <vt:lpstr>Náš domov – co je nového?</vt:lpstr>
      <vt:lpstr>Náš domov – co je nového?</vt:lpstr>
      <vt:lpstr>Náš domov – co je nového?</vt:lpstr>
      <vt:lpstr>Struktura produktu</vt:lpstr>
      <vt:lpstr>Struktura produktu</vt:lpstr>
      <vt:lpstr>Základní rizika</vt:lpstr>
      <vt:lpstr>Základní rizika</vt:lpstr>
      <vt:lpstr>Základní rizika</vt:lpstr>
      <vt:lpstr>Základní rizika</vt:lpstr>
      <vt:lpstr>Základní rizika</vt:lpstr>
      <vt:lpstr>Základní rizika</vt:lpstr>
      <vt:lpstr>Zachraňovací náklady</vt:lpstr>
      <vt:lpstr>Asistenční služby</vt:lpstr>
      <vt:lpstr>Asistenční služby</vt:lpstr>
      <vt:lpstr>Asistenční služby</vt:lpstr>
      <vt:lpstr>Asistenční služby</vt:lpstr>
      <vt:lpstr>Asistenční služby</vt:lpstr>
      <vt:lpstr>Asistenční služby</vt:lpstr>
      <vt:lpstr>Prezentace aplikace PowerPoint</vt:lpstr>
      <vt:lpstr>Stavba</vt:lpstr>
      <vt:lpstr>Stavba - varianty</vt:lpstr>
      <vt:lpstr>Varianty pojištění</vt:lpstr>
      <vt:lpstr>Varianty pojištění</vt:lpstr>
      <vt:lpstr>Varianty pojištění</vt:lpstr>
      <vt:lpstr>Varianty pojištění</vt:lpstr>
      <vt:lpstr>Stavba - předměty</vt:lpstr>
      <vt:lpstr>Stavba - předměty</vt:lpstr>
      <vt:lpstr>Stavba - předměty</vt:lpstr>
      <vt:lpstr>Stavba - předměty</vt:lpstr>
      <vt:lpstr>Stavba - předměty</vt:lpstr>
      <vt:lpstr>Stavba - předměty</vt:lpstr>
      <vt:lpstr>Stavba</vt:lpstr>
      <vt:lpstr>Stavba – pojistná částka</vt:lpstr>
      <vt:lpstr>Stavba – pojistná částka</vt:lpstr>
      <vt:lpstr>Stavba – pojistná částka</vt:lpstr>
      <vt:lpstr>Stavba</vt:lpstr>
      <vt:lpstr>Stavba – limity pojistného plnění</vt:lpstr>
      <vt:lpstr>Stavba</vt:lpstr>
      <vt:lpstr>Prezentace aplikace PowerPoint</vt:lpstr>
      <vt:lpstr>Domácnost - příklady plnění</vt:lpstr>
      <vt:lpstr>Domácnost</vt:lpstr>
      <vt:lpstr>Varianty pojištění</vt:lpstr>
      <vt:lpstr>Varianty pojištění</vt:lpstr>
      <vt:lpstr>Varianty pojištění</vt:lpstr>
      <vt:lpstr>Varianty pojištění</vt:lpstr>
      <vt:lpstr>Varianty pojištění</vt:lpstr>
      <vt:lpstr>Domácnost – místo pojištění</vt:lpstr>
      <vt:lpstr>Domácnost – místo pojištění</vt:lpstr>
      <vt:lpstr>Domácnost – místo pojištění</vt:lpstr>
      <vt:lpstr>Domácnost – místo pojištění</vt:lpstr>
      <vt:lpstr>Domácnost – místo pojištění</vt:lpstr>
      <vt:lpstr>Domácnost – další místa krytá pojištěním</vt:lpstr>
      <vt:lpstr>Domácnost – další místa krytá pojištěním</vt:lpstr>
      <vt:lpstr>Domácnost – další místa krytá pojištěním  </vt:lpstr>
      <vt:lpstr>Domácnost –  další místa krytá pojištěním</vt:lpstr>
      <vt:lpstr>Domácnost – předmět pojištění</vt:lpstr>
      <vt:lpstr>Domácnost – předmět pojištění</vt:lpstr>
      <vt:lpstr>Domácnost – předmět pojištění</vt:lpstr>
      <vt:lpstr>Domácnost – předmět pojištění</vt:lpstr>
      <vt:lpstr>Domácnost – předmět pojištění</vt:lpstr>
      <vt:lpstr>Domácnost – předmět pojištění</vt:lpstr>
      <vt:lpstr>Domácnost – předmět pojištění</vt:lpstr>
      <vt:lpstr>Domácnost – předmět pojištění</vt:lpstr>
      <vt:lpstr>Domácnost – předmět pojištění</vt:lpstr>
      <vt:lpstr>Domácnost – předmět pojištění</vt:lpstr>
      <vt:lpstr>Domácnost – předmět pojištění</vt:lpstr>
      <vt:lpstr>Domácnost – předmět pojištění</vt:lpstr>
      <vt:lpstr>Domácnost – předmět pojištění</vt:lpstr>
      <vt:lpstr>Domácnost – předmět pojištění</vt:lpstr>
      <vt:lpstr>Domácnost – předmět pojištění</vt:lpstr>
      <vt:lpstr>Domácnost – místo pojištění – shrnutí limitů </vt:lpstr>
      <vt:lpstr>Domácnost</vt:lpstr>
      <vt:lpstr>Domácnost</vt:lpstr>
      <vt:lpstr>Domácnost</vt:lpstr>
      <vt:lpstr>Domácnost – náhradní ubytování</vt:lpstr>
      <vt:lpstr>Domácnost</vt:lpstr>
      <vt:lpstr>Náš domov</vt:lpstr>
      <vt:lpstr>Volitelná pojištění</vt:lpstr>
      <vt:lpstr>Zkrat a přepětí</vt:lpstr>
      <vt:lpstr>Odcizení a vandalismus</vt:lpstr>
      <vt:lpstr>Odcizení a vandalismus</vt:lpstr>
      <vt:lpstr>Odcizení a vandalismus - Stavba</vt:lpstr>
      <vt:lpstr>Odcizení a vandalismus - Domácnost</vt:lpstr>
      <vt:lpstr>Domácnost</vt:lpstr>
      <vt:lpstr>Povodeň a záplava</vt:lpstr>
      <vt:lpstr>Povodeň a záplava</vt:lpstr>
      <vt:lpstr>Povodeň a záplava</vt:lpstr>
      <vt:lpstr>Odpovědnost za újmu</vt:lpstr>
      <vt:lpstr>Odpovědnost za újmu</vt:lpstr>
      <vt:lpstr>Odpovědnost za újmu</vt:lpstr>
      <vt:lpstr>Odpovědnost za újmu</vt:lpstr>
      <vt:lpstr>Odpovědnost za újmu</vt:lpstr>
      <vt:lpstr>Prezentace aplikace PowerPoint</vt:lpstr>
      <vt:lpstr>Nadstandardní asistence</vt:lpstr>
      <vt:lpstr>Nadstandardní asistence</vt:lpstr>
      <vt:lpstr>Nadstandardní asistence</vt:lpstr>
      <vt:lpstr>Nadstandardní asistence</vt:lpstr>
      <vt:lpstr>NAS - Právní asistence</vt:lpstr>
      <vt:lpstr>NAS - Právní asistence</vt:lpstr>
      <vt:lpstr>NAS - Osobní asistence</vt:lpstr>
      <vt:lpstr>NAS - Rezervační služby (CONCIERGE)</vt:lpstr>
      <vt:lpstr>NAS - Limity a roční pojistné</vt:lpstr>
      <vt:lpstr>NAS - Limity a roční pojistné</vt:lpstr>
      <vt:lpstr>NAS - Podmínky plnění</vt:lpstr>
      <vt:lpstr>NAS - Slevy &amp; bonusy</vt:lpstr>
      <vt:lpstr>Prezentace aplikace PowerPoint</vt:lpstr>
      <vt:lpstr>Pojistník</vt:lpstr>
      <vt:lpstr>Slevy</vt:lpstr>
      <vt:lpstr>Slevy</vt:lpstr>
      <vt:lpstr>Slevy</vt:lpstr>
      <vt:lpstr>Spoluúčast</vt:lpstr>
      <vt:lpstr>Placení pojistného</vt:lpstr>
      <vt:lpstr>Vinkulace</vt:lpstr>
      <vt:lpstr>Jak nahlásit pojistnou událost?</vt:lpstr>
      <vt:lpstr>Pojistné podmínky</vt:lpstr>
      <vt:lpstr>Výluky</vt:lpstr>
      <vt:lpstr>Výluky</vt:lpstr>
      <vt:lpstr>Výluky</vt:lpstr>
      <vt:lpstr>Výluky</vt:lpstr>
      <vt:lpstr>Výluky</vt:lpstr>
      <vt:lpstr>Výluky</vt:lpstr>
      <vt:lpstr>Náš domov</vt:lpstr>
      <vt:lpstr>Prezentace aplikace PowerPoint</vt:lpstr>
    </vt:vector>
  </TitlesOfParts>
  <Company>ČSOB Pojišťovna, a.s.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CSOBP</dc:creator>
  <cp:lastModifiedBy>Instal</cp:lastModifiedBy>
  <cp:revision>854</cp:revision>
  <cp:lastPrinted>2014-01-23T09:58:05Z</cp:lastPrinted>
  <dcterms:created xsi:type="dcterms:W3CDTF">2010-03-17T10:10:16Z</dcterms:created>
  <dcterms:modified xsi:type="dcterms:W3CDTF">2015-04-29T11:52:59Z</dcterms:modified>
</cp:coreProperties>
</file>